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4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4" name="Group 43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396390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5" name="Freeform: Shape 4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36" name="Freeform: Shape 4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244" y="-34538"/>
            <a:ext cx="4991553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: Shape 49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395" y="-23905"/>
            <a:ext cx="5028938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: Shape 5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0164" y="-23905"/>
            <a:ext cx="5028938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806" y="895483"/>
            <a:ext cx="4339674" cy="3011190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bg1"/>
                </a:solidFill>
              </a:rPr>
              <a:t>Circular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702" y="4142096"/>
            <a:ext cx="4003883" cy="105514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A boutique container class</a:t>
            </a:r>
          </a:p>
        </p:txBody>
      </p:sp>
      <p:sp>
        <p:nvSpPr>
          <p:cNvPr id="23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87321" y="357831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5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6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6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5" name="Oval 6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6" name="Oval 66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7" name="Freeform: Shape 68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8" name="Freeform: Shape 70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</a:t>
            </a:r>
            <a:r>
              <a:rPr lang="en-US" sz="2200" b="1" dirty="0"/>
              <a:t>current = </a:t>
            </a:r>
            <a:r>
              <a:rPr lang="en-US" sz="2200" b="1" dirty="0" err="1"/>
              <a:t>current.getNext</a:t>
            </a:r>
            <a:r>
              <a:rPr lang="en-US" sz="2200" b="1" dirty="0"/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438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05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58119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8B30F1F-9674-408E-B2E3-5754F02D2227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0EA32E-1871-463D-B5A3-D53406179E30}"/>
              </a:ext>
            </a:extLst>
          </p:cNvPr>
          <p:cNvSpPr/>
          <p:nvPr/>
        </p:nvSpPr>
        <p:spPr>
          <a:xfrm>
            <a:off x="5621481" y="38261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/>
              <a:t>while(</a:t>
            </a:r>
            <a:r>
              <a:rPr lang="en-US" sz="2200" b="1" dirty="0" err="1"/>
              <a:t>current.getNext</a:t>
            </a:r>
            <a:r>
              <a:rPr lang="en-US" sz="2200" b="1" dirty="0"/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11974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05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58119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F7798E3-0488-4568-B141-69ED78F29E91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8FAB5-183E-4DEC-8283-FBAC2604C504}"/>
              </a:ext>
            </a:extLst>
          </p:cNvPr>
          <p:cNvSpPr/>
          <p:nvPr/>
        </p:nvSpPr>
        <p:spPr>
          <a:xfrm>
            <a:off x="5621481" y="38261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/>
              <a:t>return </a:t>
            </a:r>
            <a:r>
              <a:rPr lang="en-US" sz="2200" b="1" dirty="0" err="1"/>
              <a:t>current.getValue</a:t>
            </a:r>
            <a:r>
              <a:rPr lang="en-US" sz="2200" b="1" dirty="0"/>
              <a:t>();      </a:t>
            </a:r>
            <a:r>
              <a:rPr lang="en-US" sz="2200" b="1" dirty="0">
                <a:solidFill>
                  <a:srgbClr val="C00000"/>
                </a:solidFill>
              </a:rPr>
              <a:t>//</a:t>
            </a:r>
            <a:r>
              <a:rPr lang="en-US" sz="2200" b="1" dirty="0" err="1">
                <a:solidFill>
                  <a:srgbClr val="C00000"/>
                </a:solidFill>
              </a:rPr>
              <a:t>anna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895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05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58119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3E0460-B6F8-45EC-AC60-8D98472D0B5F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5CA6E-6067-4826-A522-2548F39D2658}"/>
              </a:ext>
            </a:extLst>
          </p:cNvPr>
          <p:cNvSpPr/>
          <p:nvPr/>
        </p:nvSpPr>
        <p:spPr>
          <a:xfrm>
            <a:off x="5621481" y="38261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19600" cy="510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while(current != 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52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764" y="1219200"/>
            <a:ext cx="4419600" cy="51054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          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219200"/>
            <a:ext cx="4419600" cy="5105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          while(current != null)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5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ListNode</a:t>
            </a:r>
            <a:r>
              <a:rPr lang="en-US" sz="1600" b="1" dirty="0"/>
              <a:t>&lt;</a:t>
            </a:r>
            <a:r>
              <a:rPr lang="en-US" sz="1600" b="1" dirty="0" err="1"/>
              <a:t>anyType</a:t>
            </a:r>
            <a:r>
              <a:rPr lang="en-US" sz="1600" b="1" dirty="0"/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1219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9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3923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D8FA57-AE46-440B-93A6-EB0C501AF5E3}"/>
              </a:ext>
            </a:extLst>
          </p:cNvPr>
          <p:cNvSpPr/>
          <p:nvPr/>
        </p:nvSpPr>
        <p:spPr>
          <a:xfrm>
            <a:off x="1226633" y="388273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4D423-F637-4090-A51C-80BAABFC6E46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9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3923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BA00C0-F39E-48F8-835A-1402306ACCAA}"/>
              </a:ext>
            </a:extLst>
          </p:cNvPr>
          <p:cNvSpPr/>
          <p:nvPr/>
        </p:nvSpPr>
        <p:spPr>
          <a:xfrm>
            <a:off x="1226633" y="388273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58C78B-3584-4BD9-B2DD-282BA971A1F4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 err="1"/>
              <a:t>System.out.print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 + " ");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  <a:r>
              <a:rPr lang="en-US" sz="1600" b="1" dirty="0">
                <a:solidFill>
                  <a:srgbClr val="C00000"/>
                </a:solidFill>
              </a:rPr>
              <a:t>//bob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/>
              <a:t>current = </a:t>
            </a:r>
            <a:r>
              <a:rPr lang="en-US" sz="1600" b="1" dirty="0" err="1"/>
              <a:t>current.getNext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220287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3136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3754582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FE1F9D-163D-4314-B02E-99E11FD3CF92}"/>
              </a:ext>
            </a:extLst>
          </p:cNvPr>
          <p:cNvSpPr/>
          <p:nvPr/>
        </p:nvSpPr>
        <p:spPr>
          <a:xfrm>
            <a:off x="3564081" y="379277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885A5E-7AA3-4127-9A84-C4BC9EE95C48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3136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3754582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0F62C-4D4A-4A9E-A50E-2FCCD4FE1A20}"/>
              </a:ext>
            </a:extLst>
          </p:cNvPr>
          <p:cNvSpPr/>
          <p:nvPr/>
        </p:nvSpPr>
        <p:spPr>
          <a:xfrm>
            <a:off x="3564081" y="379277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1EE38B-6E92-417E-A46E-2851C3104A8F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/>
              <a:t>System.out.print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 + " ");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current = </a:t>
            </a:r>
            <a:r>
              <a:rPr lang="en-US" sz="1600" b="1" dirty="0" err="1"/>
              <a:t>current.getNext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2209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7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A538835-3122-4900-81AE-0542052C4209}"/>
              </a:ext>
            </a:extLst>
          </p:cNvPr>
          <p:cNvSpPr/>
          <p:nvPr/>
        </p:nvSpPr>
        <p:spPr>
          <a:xfrm>
            <a:off x="5587485" y="38200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41A80B-F431-4C88-9BDB-2BA36D4DB23B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data structures need a wrap-around feature.</a:t>
            </a:r>
          </a:p>
          <a:p>
            <a:pPr lvl="1"/>
            <a:r>
              <a:rPr lang="en-US" sz="2400" dirty="0"/>
              <a:t>Traversing past the last element takes you back to the first.</a:t>
            </a:r>
          </a:p>
          <a:p>
            <a:r>
              <a:rPr lang="en-US" sz="2800" dirty="0"/>
              <a:t>Circular Linked List</a:t>
            </a:r>
          </a:p>
          <a:p>
            <a:pPr lvl="1"/>
            <a:r>
              <a:rPr lang="en-US" sz="2400" dirty="0"/>
              <a:t>The head points to the first element in the list.</a:t>
            </a:r>
          </a:p>
          <a:p>
            <a:pPr lvl="1"/>
            <a:r>
              <a:rPr lang="en-US" sz="2400" dirty="0"/>
              <a:t>The last element’s next points to the same element that the head points to.</a:t>
            </a:r>
          </a:p>
          <a:p>
            <a:pPr lvl="1"/>
            <a:r>
              <a:rPr lang="en-US" sz="2400" dirty="0"/>
              <a:t>Any method that traverses the list, or modifies the first or last element deserves special attention:</a:t>
            </a:r>
          </a:p>
          <a:p>
            <a:pPr lvl="2"/>
            <a:r>
              <a:rPr lang="en-US" dirty="0"/>
              <a:t>null will only make an appearance with an empty list.</a:t>
            </a:r>
          </a:p>
        </p:txBody>
      </p:sp>
    </p:spTree>
    <p:extLst>
      <p:ext uri="{BB962C8B-B14F-4D97-AF65-F5344CB8AC3E}">
        <p14:creationId xmlns:p14="http://schemas.microsoft.com/office/powerpoint/2010/main" val="39992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>
                <a:solidFill>
                  <a:srgbClr val="7030A0"/>
                </a:solidFill>
              </a:rPr>
              <a:t>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7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BF63DB-8F07-4CD5-A928-6BAFE9FE6FEC}"/>
              </a:ext>
            </a:extLst>
          </p:cNvPr>
          <p:cNvSpPr/>
          <p:nvPr/>
        </p:nvSpPr>
        <p:spPr>
          <a:xfrm>
            <a:off x="5587485" y="38200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3B7E78-DBD3-4ED6-B91F-A918A094D2C4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r>
              <a:rPr lang="en-US" sz="1600" b="1" dirty="0">
                <a:solidFill>
                  <a:srgbClr val="C00000"/>
                </a:solidFill>
              </a:rPr>
              <a:t>	</a:t>
            </a:r>
            <a:r>
              <a:rPr lang="en-US" sz="1600" b="1" dirty="0" err="1">
                <a:solidFill>
                  <a:srgbClr val="C00000"/>
                </a:solidFill>
              </a:rPr>
              <a:t>anna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>
                <a:solidFill>
                  <a:srgbClr val="7030A0"/>
                </a:solidFill>
              </a:rPr>
              <a:t>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2971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7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65369F-9928-4E17-8CAD-5ED61A16720E}"/>
              </a:ext>
            </a:extLst>
          </p:cNvPr>
          <p:cNvSpPr/>
          <p:nvPr/>
        </p:nvSpPr>
        <p:spPr>
          <a:xfrm>
            <a:off x="5587485" y="38200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113558-C517-4854-AFB3-3F4A58433109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r>
              <a:rPr lang="en-US" sz="1600" b="1" dirty="0">
                <a:solidFill>
                  <a:srgbClr val="C00000"/>
                </a:solidFill>
              </a:rPr>
              <a:t>	</a:t>
            </a:r>
            <a:r>
              <a:rPr lang="en-US" sz="1600" b="1" dirty="0" err="1">
                <a:solidFill>
                  <a:srgbClr val="C00000"/>
                </a:solidFill>
              </a:rPr>
              <a:t>anna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>
                <a:solidFill>
                  <a:srgbClr val="7030A0"/>
                </a:solidFill>
              </a:rPr>
              <a:t>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564" y="38100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In traversing all the way through a circular linked list, the flag to see if you are on the last element is to check to see if the next element is the head.</a:t>
            </a:r>
          </a:p>
          <a:p>
            <a:endParaRPr lang="en-US" dirty="0"/>
          </a:p>
          <a:p>
            <a:r>
              <a:rPr lang="en-US" dirty="0"/>
              <a:t>That will stop the loop on the last element and not process it.</a:t>
            </a:r>
          </a:p>
          <a:p>
            <a:endParaRPr lang="en-US" dirty="0"/>
          </a:p>
          <a:p>
            <a:r>
              <a:rPr lang="en-US" dirty="0"/>
              <a:t>You must process the last element after the loop is over.</a:t>
            </a:r>
          </a:p>
        </p:txBody>
      </p:sp>
      <p:sp>
        <p:nvSpPr>
          <p:cNvPr id="20" name="5-Point Star 19"/>
          <p:cNvSpPr/>
          <p:nvPr/>
        </p:nvSpPr>
        <p:spPr>
          <a:xfrm>
            <a:off x="152400" y="2971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head        null			//an empty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	         </a:t>
            </a:r>
            <a:r>
              <a:rPr lang="en-US" b="1" dirty="0">
                <a:solidFill>
                  <a:srgbClr val="C00000"/>
                </a:solidFill>
              </a:rPr>
              <a:t>bob</a:t>
            </a:r>
            <a:r>
              <a:rPr lang="en-US" dirty="0"/>
              <a:t>			//one-element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//3 elements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905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3048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26670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6670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0480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886200"/>
            <a:ext cx="213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200" y="30480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2600" y="33528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52600" y="33528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66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796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31818" y="5715000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01000" y="48768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31818" y="5181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31818" y="51816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844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940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370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5418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4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944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599218" y="4890655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398882" y="179863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398882" y="294163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F5021-98A3-429B-A385-D071EF29723D}"/>
              </a:ext>
            </a:extLst>
          </p:cNvPr>
          <p:cNvSpPr/>
          <p:nvPr/>
        </p:nvSpPr>
        <p:spPr>
          <a:xfrm>
            <a:off x="1397577" y="473603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 (head==null)</a:t>
            </a: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//if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throw 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 != </a:t>
            </a:r>
            <a:r>
              <a:rPr lang="en-US" b="1" dirty="0"/>
              <a:t>null</a:t>
            </a:r>
            <a:r>
              <a:rPr lang="en-US" b="1" dirty="0">
                <a:solidFill>
                  <a:srgbClr val="7030A0"/>
                </a:solidFill>
              </a:rPr>
              <a:t>)  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//make current go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current 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37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 (head==null)</a:t>
            </a: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//if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throw 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 != </a:t>
            </a:r>
            <a:r>
              <a:rPr lang="en-US" b="1" dirty="0"/>
              <a:t>head</a:t>
            </a:r>
            <a:r>
              <a:rPr lang="en-US" b="1" dirty="0">
                <a:solidFill>
                  <a:srgbClr val="7030A0"/>
                </a:solidFill>
              </a:rPr>
              <a:t>)  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//make current go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current 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8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/>
              <a:t>ListNode</a:t>
            </a:r>
            <a:r>
              <a:rPr lang="en-US" sz="2200" b="1" dirty="0"/>
              <a:t>&lt;</a:t>
            </a:r>
            <a:r>
              <a:rPr lang="en-US" sz="2200" b="1" dirty="0" err="1"/>
              <a:t>anyType</a:t>
            </a:r>
            <a:r>
              <a:rPr lang="en-US" sz="2200" b="1" dirty="0"/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6300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1357746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21EC6B9-FAF4-452F-825C-C58E0CEE57A3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5FCE3-3B55-480A-BA0A-FFBDDC3013A7}"/>
              </a:ext>
            </a:extLst>
          </p:cNvPr>
          <p:cNvSpPr/>
          <p:nvPr/>
        </p:nvSpPr>
        <p:spPr>
          <a:xfrm>
            <a:off x="1167245" y="379848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1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/>
              <a:t>while(</a:t>
            </a:r>
            <a:r>
              <a:rPr lang="en-US" sz="2200" b="1" dirty="0" err="1"/>
              <a:t>current.getNext</a:t>
            </a:r>
            <a:r>
              <a:rPr lang="en-US" sz="2200" b="1" dirty="0"/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057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6300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1357746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08ADB-ECAE-4450-84BE-69F20D509C27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632FD4-6C33-4984-9818-C316EF9F96F6}"/>
              </a:ext>
            </a:extLst>
          </p:cNvPr>
          <p:cNvSpPr/>
          <p:nvPr/>
        </p:nvSpPr>
        <p:spPr>
          <a:xfrm>
            <a:off x="1167245" y="379848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</a:t>
            </a:r>
            <a:r>
              <a:rPr lang="en-US" sz="2200" b="1" dirty="0"/>
              <a:t>current = </a:t>
            </a:r>
            <a:r>
              <a:rPr lang="en-US" sz="2200" b="1" dirty="0" err="1"/>
              <a:t>current.getNext</a:t>
            </a:r>
            <a:r>
              <a:rPr lang="en-US" sz="2200" b="1" dirty="0"/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438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4982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626428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41C88-FF9A-4B4C-B92E-BAFAAE712519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FB76F-EDAA-4903-9017-D641C8C3EAA5}"/>
              </a:ext>
            </a:extLst>
          </p:cNvPr>
          <p:cNvSpPr/>
          <p:nvPr/>
        </p:nvSpPr>
        <p:spPr>
          <a:xfrm>
            <a:off x="3435927" y="379902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/>
              <a:t>while(</a:t>
            </a:r>
            <a:r>
              <a:rPr lang="en-US" sz="2200" b="1" dirty="0" err="1"/>
              <a:t>current.getNext</a:t>
            </a:r>
            <a:r>
              <a:rPr lang="en-US" sz="2200" b="1" dirty="0"/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11974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4982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626428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2089E2-C698-4379-8F1C-31953871469E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A3DA15-9B9B-4D1B-9739-1A6C8208C825}"/>
              </a:ext>
            </a:extLst>
          </p:cNvPr>
          <p:cNvSpPr/>
          <p:nvPr/>
        </p:nvSpPr>
        <p:spPr>
          <a:xfrm>
            <a:off x="3435927" y="379902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1508</Words>
  <Application>Microsoft Office PowerPoint</Application>
  <PresentationFormat>On-screen Show (4:3)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Circular Linked List</vt:lpstr>
      <vt:lpstr>Circular Linked List</vt:lpstr>
      <vt:lpstr>Circular Linked List</vt:lpstr>
      <vt:lpstr>getLast method - regular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showList method - regular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Oberle, Doug R</dc:creator>
  <cp:lastModifiedBy>Oberle, Doug R</cp:lastModifiedBy>
  <cp:revision>11</cp:revision>
  <dcterms:created xsi:type="dcterms:W3CDTF">2006-08-16T00:00:00Z</dcterms:created>
  <dcterms:modified xsi:type="dcterms:W3CDTF">2022-12-05T13:45:20Z</dcterms:modified>
</cp:coreProperties>
</file>