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2ExUQvRUFGCbxcXY7VUOyYruV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3862DE-1721-4DBD-8005-966747F1FFD8}">
  <a:tblStyle styleId="{573862DE-1721-4DBD-8005-966747F1FF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ED01A9-CE8F-4258-8925-9520C0F1A83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744812-75E8-433E-B9DD-6760C0B6D7F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ef8b6f8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aef8b6f8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Sparse Matrix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 memory efficient simulation 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of a 2-D array.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reasonable interface</a:t>
            </a: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new container class should be consistent with others in Java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Consider the List Interface: 		a 2-D version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get(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set(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obj)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remove(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4419600" y="2667000"/>
            <a:ext cx="4648200" cy="27699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numColumns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reasonable interface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228599" y="1282005"/>
            <a:ext cx="4695093" cy="276994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numColumns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remove(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4572000" y="1282005"/>
            <a:ext cx="4814455" cy="236983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# rows set in constructor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# cols set in constructor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# actual elements stored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//adds obj at row r, col c, true if r &amp; c are valid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//returns the element at row r, col 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//changes element at (</a:t>
            </a:r>
            <a:r>
              <a:rPr lang="en-US" sz="18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r,c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), returns old value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//removes element at (</a:t>
            </a:r>
            <a:r>
              <a:rPr lang="en-US" sz="180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r,c</a:t>
            </a: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), returns its value</a:t>
            </a:r>
            <a:endParaRPr sz="1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172" name="Google Shape;172;p12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Google Shape;173;p12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sm.add(2, 1, “A”);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181" name="Google Shape;181;p13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</a:t>
                      </a:r>
                      <a:endParaRPr sz="1800" u="none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2" name="Google Shape;182;p13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164592" y="2410968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sm.add(0, 4, “B”);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191" name="Google Shape;191;p14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</a:t>
                      </a:r>
                      <a:endParaRPr sz="1800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Google Shape;192;p14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164592" y="2743200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sm.add(3, 3, “C”);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01" name="Google Shape;201;p15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</a:t>
                      </a:r>
                      <a:endParaRPr sz="1800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2" name="Google Shape;202;p15"/>
          <p:cNvSpPr txBox="1"/>
          <p:nvPr/>
        </p:nvSpPr>
        <p:spPr>
          <a:xfrm>
            <a:off x="4800600" y="41910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164592" y="3124200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11" name="Google Shape;211;p16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</a:t>
                      </a:r>
                      <a:endParaRPr sz="1800" u="none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2" name="Google Shape;212;p16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164592" y="3505200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String temp2 = sm.set(0, 4, ”D”);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21" name="Google Shape;221;p17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</a:t>
                      </a:r>
                      <a:endParaRPr sz="1800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" name="Google Shape;222;p17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                          B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164592" y="3858768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System.out.println(sm);</a:t>
            </a:r>
            <a:endParaRPr sz="2000" b="1">
              <a:solidFill>
                <a:srgbClr val="7030A0"/>
              </a:solidFill>
            </a:endParaRPr>
          </a:p>
        </p:txBody>
      </p:sp>
      <p:graphicFrame>
        <p:nvGraphicFramePr>
          <p:cNvPr id="231" name="Google Shape;231;p18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</a:t>
                      </a:r>
                      <a:endParaRPr sz="1800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2" name="Google Shape;232;p18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                          B                    C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533400" y="4920734"/>
            <a:ext cx="3505200" cy="36933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164592" y="4223635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Client Side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SparseMatrix&lt;String&gt; sm = new SparseMatrix(4, 5);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//sm will be a 4 x 5 array of Strings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sm.add(2, 1, </a:t>
            </a:r>
            <a:r>
              <a:rPr lang="en-US" sz="2000" b="1">
                <a:solidFill>
                  <a:srgbClr val="C00000"/>
                </a:solidFill>
              </a:rPr>
              <a:t>“A”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sm.add(0, 4, </a:t>
            </a:r>
            <a:r>
              <a:rPr lang="en-US" sz="2000" b="1">
                <a:solidFill>
                  <a:srgbClr val="C00000"/>
                </a:solidFill>
              </a:rPr>
              <a:t>“B”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sm.add(3, 3, </a:t>
            </a:r>
            <a:r>
              <a:rPr lang="en-US" sz="2000" b="1">
                <a:solidFill>
                  <a:srgbClr val="C00000"/>
                </a:solidFill>
              </a:rPr>
              <a:t>“C”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temp1 = sm.get(2, 1);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temp2 = sm.set(0, 4, </a:t>
            </a:r>
            <a:r>
              <a:rPr lang="en-US" sz="2000" b="1">
                <a:solidFill>
                  <a:srgbClr val="C00000"/>
                </a:solidFill>
              </a:rPr>
              <a:t>”D”</a:t>
            </a:r>
            <a:r>
              <a:rPr lang="en-US" sz="2000" b="1">
                <a:solidFill>
                  <a:srgbClr val="7030A0"/>
                </a:solidFill>
              </a:rPr>
              <a:t>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String temp3 = sm.remove(3, 3);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System.out.println(sm);</a:t>
            </a:r>
            <a:endParaRPr sz="2000" b="1"/>
          </a:p>
        </p:txBody>
      </p:sp>
      <p:graphicFrame>
        <p:nvGraphicFramePr>
          <p:cNvPr id="241" name="Google Shape;241;p19"/>
          <p:cNvGraphicFramePr/>
          <p:nvPr/>
        </p:nvGraphicFramePr>
        <p:xfrm>
          <a:off x="5638800" y="2057400"/>
          <a:ext cx="2971800" cy="1828850"/>
        </p:xfrm>
        <a:graphic>
          <a:graphicData uri="http://schemas.openxmlformats.org/drawingml/2006/table">
            <a:tbl>
              <a:tblPr firstRow="1" bandRow="1">
                <a:noFill/>
                <a:tableStyleId>{FC744812-75E8-433E-B9DD-6760C0B6D7F3}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/>
                        <a:t>A</a:t>
                      </a:r>
                      <a:endParaRPr sz="1800" u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19"/>
          <p:cNvSpPr txBox="1"/>
          <p:nvPr/>
        </p:nvSpPr>
        <p:spPr>
          <a:xfrm>
            <a:off x="4800600" y="4191000"/>
            <a:ext cx="3886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                          B                    C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533400" y="4920734"/>
            <a:ext cx="3505200" cy="147732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A - - 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-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64592" y="4588502"/>
            <a:ext cx="368808" cy="3322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Sparse Matrix:  a container class that simulates a 2-D array but conserves as much memory as possible: elements are stored by their row and column index.  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Memory is only used for cells that are occupied.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Chess / Checkers:  the majority of cells are unused, and fewer are used as game progresses.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Battleship / Othello:  more cells are occupied as game progresses.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The internal container is a sorted Linked List where each item has knowledge of which row and col it is simulated to be in.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SparseMatrix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5486400" cy="26669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lang="en-US" sz="1400" b="1">
                <a:solidFill>
                  <a:srgbClr val="7030A0"/>
                </a:solidFill>
              </a:rPr>
              <a:t> public class MyArrayList&lt;anyType&gt; implements ListInterface&lt;anyType&gt;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{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private Object[] list;              </a:t>
            </a:r>
            <a:r>
              <a:rPr lang="en-US" sz="1400">
                <a:solidFill>
                  <a:srgbClr val="C00000"/>
                </a:solidFill>
              </a:rPr>
              <a:t>//stores the actual elements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private int numElements;    </a:t>
            </a:r>
            <a:r>
              <a:rPr lang="en-US" sz="1400">
                <a:solidFill>
                  <a:srgbClr val="C00000"/>
                </a:solidFill>
              </a:rPr>
              <a:t>//number of valid elements in the list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public MyArrayList()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{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   list = new Object[10];       </a:t>
            </a:r>
            <a:r>
              <a:rPr lang="en-US" sz="1400">
                <a:solidFill>
                  <a:srgbClr val="C00000"/>
                </a:solidFill>
              </a:rPr>
              <a:t>//start with a buffer size of 10</a:t>
            </a:r>
            <a:br>
              <a:rPr lang="en-US" sz="1400">
                <a:solidFill>
                  <a:srgbClr val="C0000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   numElements = 0;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}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</a:t>
            </a:r>
            <a:r>
              <a:rPr lang="en-US" sz="1400">
                <a:solidFill>
                  <a:srgbClr val="C00000"/>
                </a:solidFill>
              </a:rPr>
              <a:t>//…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lang="en-US" sz="1400" b="1">
                <a:solidFill>
                  <a:srgbClr val="7030A0"/>
                </a:solidFill>
              </a:rPr>
              <a:t>}</a:t>
            </a:r>
            <a:br>
              <a:rPr lang="en-US" sz="1400"/>
            </a:br>
            <a:endParaRPr sz="1400"/>
          </a:p>
        </p:txBody>
      </p:sp>
      <p:sp>
        <p:nvSpPr>
          <p:cNvPr id="251" name="Google Shape;251;p20"/>
          <p:cNvSpPr txBox="1"/>
          <p:nvPr/>
        </p:nvSpPr>
        <p:spPr>
          <a:xfrm>
            <a:off x="2514600" y="3124200"/>
            <a:ext cx="6172200" cy="350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public class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implements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Matrixable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LinkedList&lt;Cell&lt;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 list;    </a:t>
            </a: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//stores the actual elements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int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;                  </a:t>
            </a: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//logical dimensions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(int r, int c)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list = new LinkedList();       </a:t>
            </a:r>
            <a:b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r;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c;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//…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p20"/>
          <p:cNvCxnSpPr/>
          <p:nvPr/>
        </p:nvCxnSpPr>
        <p:spPr>
          <a:xfrm>
            <a:off x="381000" y="1219200"/>
            <a:ext cx="54102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20"/>
          <p:cNvCxnSpPr/>
          <p:nvPr/>
        </p:nvCxnSpPr>
        <p:spPr>
          <a:xfrm>
            <a:off x="5791200" y="1219200"/>
            <a:ext cx="0" cy="1905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20"/>
          <p:cNvCxnSpPr/>
          <p:nvPr/>
        </p:nvCxnSpPr>
        <p:spPr>
          <a:xfrm>
            <a:off x="381000" y="1219200"/>
            <a:ext cx="0" cy="2819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20"/>
          <p:cNvCxnSpPr/>
          <p:nvPr/>
        </p:nvCxnSpPr>
        <p:spPr>
          <a:xfrm>
            <a:off x="381000" y="4038600"/>
            <a:ext cx="2133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ef8b6f89c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SparseMatrix</a:t>
            </a:r>
            <a:endParaRPr/>
          </a:p>
        </p:txBody>
      </p:sp>
      <p:sp>
        <p:nvSpPr>
          <p:cNvPr id="261" name="Google Shape;261;gaef8b6f89c_0_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5486400" cy="266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lang="en-US" sz="1400" b="1">
                <a:solidFill>
                  <a:srgbClr val="7030A0"/>
                </a:solidFill>
              </a:rPr>
              <a:t> public class MyArrayList&lt;anyType&gt; implements ListInterface&lt;anyType&gt;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{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private Object[] list;              </a:t>
            </a:r>
            <a:r>
              <a:rPr lang="en-US" sz="1400">
                <a:solidFill>
                  <a:srgbClr val="C00000"/>
                </a:solidFill>
              </a:rPr>
              <a:t>//stores the actual elements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private int numElements;    </a:t>
            </a:r>
            <a:r>
              <a:rPr lang="en-US" sz="1400">
                <a:solidFill>
                  <a:srgbClr val="C00000"/>
                </a:solidFill>
              </a:rPr>
              <a:t>//number of valid elements in the list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public MyArrayList()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{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   list = new Object[10];       </a:t>
            </a:r>
            <a:r>
              <a:rPr lang="en-US" sz="1400">
                <a:solidFill>
                  <a:srgbClr val="C00000"/>
                </a:solidFill>
              </a:rPr>
              <a:t>//start with a buffer size of 10</a:t>
            </a:r>
            <a:br>
              <a:rPr lang="en-US" sz="1400">
                <a:solidFill>
                  <a:srgbClr val="C0000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   numElements = 0;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}</a:t>
            </a:r>
            <a:br>
              <a:rPr lang="en-US" sz="1400" b="1">
                <a:solidFill>
                  <a:srgbClr val="7030A0"/>
                </a:solidFill>
              </a:rPr>
            </a:br>
            <a:r>
              <a:rPr lang="en-US" sz="1400" b="1">
                <a:solidFill>
                  <a:srgbClr val="7030A0"/>
                </a:solidFill>
              </a:rPr>
              <a:t>      </a:t>
            </a:r>
            <a:r>
              <a:rPr lang="en-US" sz="1400">
                <a:solidFill>
                  <a:srgbClr val="C00000"/>
                </a:solidFill>
              </a:rPr>
              <a:t>//…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lang="en-US" sz="1400" b="1">
                <a:solidFill>
                  <a:srgbClr val="7030A0"/>
                </a:solidFill>
              </a:rPr>
              <a:t>}</a:t>
            </a:r>
            <a:br>
              <a:rPr lang="en-US" sz="1400"/>
            </a:br>
            <a:endParaRPr sz="1400"/>
          </a:p>
        </p:txBody>
      </p:sp>
      <p:sp>
        <p:nvSpPr>
          <p:cNvPr id="262" name="Google Shape;262;gaef8b6f89c_0_0"/>
          <p:cNvSpPr txBox="1"/>
          <p:nvPr/>
        </p:nvSpPr>
        <p:spPr>
          <a:xfrm>
            <a:off x="2514600" y="3124200"/>
            <a:ext cx="6172200" cy="350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public class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 implements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Matrixable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LinkedList&lt;Cell&lt;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anyType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&gt;&gt; list;    </a:t>
            </a: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//stores the actual elements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private int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;                  </a:t>
            </a: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//logical dimensions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public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(int r, int c)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list = new LinkedList();       </a:t>
            </a:r>
            <a:b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numRows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r;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numCols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= c;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b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//…</a:t>
            </a:r>
            <a:endParaRPr dirty="0"/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gaef8b6f89c_0_0"/>
          <p:cNvCxnSpPr/>
          <p:nvPr/>
        </p:nvCxnSpPr>
        <p:spPr>
          <a:xfrm>
            <a:off x="381000" y="1219200"/>
            <a:ext cx="54102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gaef8b6f89c_0_0"/>
          <p:cNvCxnSpPr/>
          <p:nvPr/>
        </p:nvCxnSpPr>
        <p:spPr>
          <a:xfrm>
            <a:off x="5791200" y="1219200"/>
            <a:ext cx="0" cy="1905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gaef8b6f89c_0_0"/>
          <p:cNvCxnSpPr/>
          <p:nvPr/>
        </p:nvCxnSpPr>
        <p:spPr>
          <a:xfrm>
            <a:off x="381000" y="1219200"/>
            <a:ext cx="0" cy="2819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gaef8b6f89c_0_0"/>
          <p:cNvCxnSpPr/>
          <p:nvPr/>
        </p:nvCxnSpPr>
        <p:spPr>
          <a:xfrm>
            <a:off x="381000" y="4038600"/>
            <a:ext cx="2133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gaef8b6f89c_0_0"/>
          <p:cNvSpPr txBox="1"/>
          <p:nvPr/>
        </p:nvSpPr>
        <p:spPr>
          <a:xfrm>
            <a:off x="5318075" y="4566025"/>
            <a:ext cx="3097800" cy="190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 we don’t really need a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numElements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data field.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SparseMatrix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.size() method really only needs to return </a:t>
            </a:r>
            <a:r>
              <a:rPr lang="en-US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list.size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3"/>
          <p:cNvGraphicFramePr/>
          <p:nvPr/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" name="Google Shape;96;p3"/>
          <p:cNvGraphicFramePr/>
          <p:nvPr/>
        </p:nvGraphicFramePr>
        <p:xfrm>
          <a:off x="3733800" y="762000"/>
          <a:ext cx="5334000" cy="137161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key:8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Google Shape;97;p3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 Arra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 cells)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How the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Sparse Matrix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actually stores it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28600" y="3581400"/>
            <a:ext cx="8534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Sparse Matrix cell contains: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to store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row and column of where it is simulated to exist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key value to keep the cells in row order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Google Shape;104;p4"/>
          <p:cNvGraphicFramePr/>
          <p:nvPr/>
        </p:nvGraphicFramePr>
        <p:xfrm>
          <a:off x="3733800" y="762000"/>
          <a:ext cx="5334000" cy="137161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key:8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4"/>
          <p:cNvSpPr txBox="1"/>
          <p:nvPr/>
        </p:nvSpPr>
        <p:spPr>
          <a:xfrm>
            <a:off x="228600" y="228600"/>
            <a:ext cx="876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(0,0) should have a key of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(0,1) should have a key of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(0,2) should have a key of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(1,0) should have a key of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 should have a key of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(2,2) should have a key of 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a simulated array of size (numRows x numCols), what formula can you use to find the key of any cell?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5"/>
          <p:cNvGraphicFramePr/>
          <p:nvPr/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" name="Google Shape;113;p5"/>
          <p:cNvGraphicFramePr/>
          <p:nvPr/>
        </p:nvGraphicFramePr>
        <p:xfrm>
          <a:off x="3733800" y="762000"/>
          <a:ext cx="5334000" cy="137161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key:8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5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28600" y="3581400"/>
            <a:ext cx="37338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(0,0) should have a key of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(0,1) should have a key of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(0,2) should have a key of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(1,0) should have a key of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(1,1) should have a key of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(2,2) should have a key of 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267200" y="3581400"/>
            <a:ext cx="4495800" cy="26776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simulated array of size (numRows x numCols), what formula can you use to find the key of any cell?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(row * numCols) + col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6"/>
          <p:cNvGraphicFramePr/>
          <p:nvPr/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Google Shape;122;p6"/>
          <p:cNvGraphicFramePr/>
          <p:nvPr/>
        </p:nvGraphicFramePr>
        <p:xfrm>
          <a:off x="3733800" y="762000"/>
          <a:ext cx="5334000" cy="137161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key:8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Google Shape;123;p6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228600" y="3581400"/>
            <a:ext cx="8610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we want to add “G” at row 2, col 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 = (2*3) + 0 = 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7"/>
          <p:cNvGraphicFramePr/>
          <p:nvPr/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0" name="Google Shape;130;p7"/>
          <p:cNvGraphicFramePr/>
          <p:nvPr/>
        </p:nvGraphicFramePr>
        <p:xfrm>
          <a:off x="3733800" y="762000"/>
          <a:ext cx="5334000" cy="137161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key:8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Google Shape;131;p7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(6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228600" y="3581400"/>
            <a:ext cx="86106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we want to add “G” at row 2, col 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 = (2*3) + 0 = 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add a new cell between key 4 and key 7.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an index to the first element who’s key is greater than 6 and insert the new cell at that spot.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6878782" y="2486891"/>
          <a:ext cx="838200" cy="129541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G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(2,0)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key:6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4" name="Google Shape;134;p7"/>
          <p:cNvCxnSpPr/>
          <p:nvPr/>
        </p:nvCxnSpPr>
        <p:spPr>
          <a:xfrm rot="10800000" flipH="1">
            <a:off x="6781800" y="2133600"/>
            <a:ext cx="457200" cy="381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7"/>
          <p:cNvCxnSpPr/>
          <p:nvPr/>
        </p:nvCxnSpPr>
        <p:spPr>
          <a:xfrm>
            <a:off x="7239000" y="2133600"/>
            <a:ext cx="533400" cy="3810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8"/>
          <p:cNvGraphicFramePr/>
          <p:nvPr/>
        </p:nvGraphicFramePr>
        <p:xfrm>
          <a:off x="152400" y="762000"/>
          <a:ext cx="3429000" cy="2514600"/>
        </p:xfrm>
        <a:graphic>
          <a:graphicData uri="http://schemas.openxmlformats.org/drawingml/2006/table">
            <a:tbl>
              <a:tblPr firstRow="1" bandRow="1">
                <a:noFill/>
                <a:tableStyleId>{573862DE-1721-4DBD-8005-966747F1FFD8}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    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0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 sz="1800" b="1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1" name="Google Shape;141;p8"/>
          <p:cNvGraphicFramePr/>
          <p:nvPr/>
        </p:nvGraphicFramePr>
        <p:xfrm>
          <a:off x="3733800" y="762000"/>
          <a:ext cx="5334000" cy="1371610"/>
        </p:xfrm>
        <a:graphic>
          <a:graphicData uri="http://schemas.openxmlformats.org/drawingml/2006/table">
            <a:tbl>
              <a:tblPr firstRow="1" bandRow="1">
                <a:noFill/>
                <a:tableStyleId>{62ED01A9-CE8F-4258-8925-9520C0F1A839}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key:0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(0,2)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key:2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key:3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key:4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(2,0)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key:6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(2,1)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key:7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I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(2,2)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key:8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8"/>
          <p:cNvSpPr txBox="1"/>
          <p:nvPr/>
        </p:nvSpPr>
        <p:spPr>
          <a:xfrm>
            <a:off x="228600" y="228600"/>
            <a:ext cx="876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Simulated 2-D Array (9 cells)		     How the  Sparse Matrix actually stores it (7 cells)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228600" y="3581400"/>
            <a:ext cx="86106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we want to add “G” at row 2, col 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key = (2*3) + 0 = 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add a new cell between key 4 and key 7.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an index to the first element who’s key is greater than 6 and insert the new cell at that spot.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order is maintained.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reasonable interface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new container class should be consistent with others in Java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Consider the List Interface: 		</a:t>
            </a:r>
            <a:r>
              <a:rPr lang="en-US" sz="2400" b="1">
                <a:solidFill>
                  <a:srgbClr val="FF0000"/>
                </a:solidFill>
              </a:rPr>
              <a:t>a 2-D version?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457200" y="2667000"/>
            <a:ext cx="3962400" cy="27699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size() 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get(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set(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AnyType obj)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AnyType remove(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2686</Words>
  <Application>Microsoft Office PowerPoint</Application>
  <PresentationFormat>On-screen Show (4:3)</PresentationFormat>
  <Paragraphs>532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Sparse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reasonable interface</vt:lpstr>
      <vt:lpstr>A reasonable interface</vt:lpstr>
      <vt:lpstr>A reasonable interface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The Client Side</vt:lpstr>
      <vt:lpstr>Creating SparseMatrix</vt:lpstr>
      <vt:lpstr>Creating SparseMatrix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 Matrix</dc:title>
  <dc:creator>Oberle, Doug R</dc:creator>
  <cp:lastModifiedBy>Oberle, Doug R</cp:lastModifiedBy>
  <cp:revision>8</cp:revision>
  <dcterms:created xsi:type="dcterms:W3CDTF">2006-08-16T00:00:00Z</dcterms:created>
  <dcterms:modified xsi:type="dcterms:W3CDTF">2022-11-01T11:28:39Z</dcterms:modified>
</cp:coreProperties>
</file>