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6" r:id="rId5"/>
    <p:sldId id="277" r:id="rId6"/>
    <p:sldId id="278" r:id="rId7"/>
    <p:sldId id="279" r:id="rId8"/>
    <p:sldId id="280" r:id="rId9"/>
    <p:sldId id="282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x_games" TargetMode="External"/><Relationship Id="rId7" Type="http://schemas.openxmlformats.org/officeDocument/2006/relationships/hyperlink" Target="http://en.wikipedia.org/wiki/Wireworld" TargetMode="External"/><Relationship Id="rId2" Type="http://schemas.openxmlformats.org/officeDocument/2006/relationships/hyperlink" Target="http://en.wikipedia.org/wiki/Archon:_The_Light_and_the_Da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onway's_Game_of_Life" TargetMode="External"/><Relationship Id="rId5" Type="http://schemas.openxmlformats.org/officeDocument/2006/relationships/hyperlink" Target="http://en.wikipedia.org/wiki/Dungeonquest" TargetMode="External"/><Relationship Id="rId4" Type="http://schemas.openxmlformats.org/officeDocument/2006/relationships/hyperlink" Target="https://www.mathsisfun.com/games/plumber-gam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Sparse Matrix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needs a key?</a:t>
            </a:r>
          </a:p>
          <a:p>
            <a:r>
              <a:rPr lang="en-US" dirty="0"/>
              <a:t>Extra methods, challenges…</a:t>
            </a:r>
          </a:p>
        </p:txBody>
      </p:sp>
    </p:spTree>
    <p:extLst>
      <p:ext uri="{BB962C8B-B14F-4D97-AF65-F5344CB8AC3E}">
        <p14:creationId xmlns:p14="http://schemas.microsoft.com/office/powerpoint/2010/main" val="297520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Chess / Checkers / Archon</a:t>
            </a:r>
          </a:p>
          <a:p>
            <a:pPr marL="457200" lvl="1" indent="0">
              <a:buNone/>
            </a:pPr>
            <a:r>
              <a:rPr lang="en-US" i="1" u="sng" dirty="0">
                <a:solidFill>
                  <a:srgbClr val="7030A0"/>
                </a:solidFill>
                <a:hlinkClick r:id="rId2"/>
              </a:rPr>
              <a:t>http://en.wikipedia.org/wiki/Archon:_The_Light_and_the_Dark</a:t>
            </a:r>
            <a:endParaRPr lang="en-US" i="1" u="sng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i="1" u="sng" dirty="0">
              <a:solidFill>
                <a:srgbClr val="7030A0"/>
              </a:solidFill>
            </a:endParaRPr>
          </a:p>
          <a:p>
            <a:r>
              <a:rPr lang="en-US" dirty="0"/>
              <a:t>Othello / </a:t>
            </a:r>
            <a:r>
              <a:rPr lang="en-US" dirty="0" err="1"/>
              <a:t>Reversi</a:t>
            </a:r>
            <a:r>
              <a:rPr lang="en-US" dirty="0"/>
              <a:t> / Go</a:t>
            </a:r>
          </a:p>
          <a:p>
            <a:r>
              <a:rPr lang="en-US" dirty="0"/>
              <a:t>Battleship / Connect 4 / Meta-Tic-Tac-Toe / Fox &amp; Geese</a:t>
            </a:r>
          </a:p>
          <a:p>
            <a:pPr lvl="1"/>
            <a:r>
              <a:rPr lang="en-US" dirty="0"/>
              <a:t>Only appropriate ambition with 2-player and single player against a reactionary AI.</a:t>
            </a:r>
          </a:p>
          <a:p>
            <a:pPr marL="457200" lvl="1" indent="0">
              <a:buNone/>
            </a:pPr>
            <a:r>
              <a:rPr lang="en-US" i="1" u="sng" dirty="0">
                <a:solidFill>
                  <a:srgbClr val="7030A0"/>
                </a:solidFill>
                <a:hlinkClick r:id="rId3"/>
              </a:rPr>
              <a:t>http://en.wikipedia.org/wiki/Fox_games</a:t>
            </a:r>
            <a:endParaRPr lang="en-US" i="1" u="sng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i="1" u="sng" dirty="0">
              <a:solidFill>
                <a:srgbClr val="7030A0"/>
              </a:solidFill>
            </a:endParaRPr>
          </a:p>
          <a:p>
            <a:r>
              <a:rPr lang="en-US" dirty="0"/>
              <a:t>Connect pipes puzzle</a:t>
            </a:r>
          </a:p>
          <a:p>
            <a:pPr marL="400050" lvl="1" indent="0">
              <a:buNone/>
            </a:pPr>
            <a:r>
              <a:rPr lang="en-US" i="1" u="sng" dirty="0">
                <a:solidFill>
                  <a:srgbClr val="7030A0"/>
                </a:solidFill>
                <a:hlinkClick r:id="rId4"/>
              </a:rPr>
              <a:t>https://www.mathsisfun.com/games/plumber-game.html</a:t>
            </a:r>
            <a:endParaRPr lang="en-US" i="1" u="sng" dirty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endParaRPr lang="en-US" i="1" u="sng" dirty="0">
              <a:solidFill>
                <a:srgbClr val="7030A0"/>
              </a:solidFill>
            </a:endParaRPr>
          </a:p>
          <a:p>
            <a:r>
              <a:rPr lang="en-US" dirty="0"/>
              <a:t>Dungeon Quest (board game)</a:t>
            </a:r>
          </a:p>
          <a:p>
            <a:pPr marL="400050" lvl="1" indent="0">
              <a:buNone/>
            </a:pPr>
            <a:r>
              <a:rPr lang="en-US" i="1" u="sng" dirty="0">
                <a:solidFill>
                  <a:srgbClr val="7030A0"/>
                </a:solidFill>
                <a:hlinkClick r:id="rId5"/>
              </a:rPr>
              <a:t>http://en.wikipedia.org/wiki/Dungeonquest</a:t>
            </a:r>
            <a:endParaRPr lang="en-US" i="1" u="sng" dirty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endParaRPr lang="en-US" i="1" u="sng" dirty="0">
              <a:solidFill>
                <a:srgbClr val="7030A0"/>
              </a:solidFill>
            </a:endParaRPr>
          </a:p>
          <a:p>
            <a:r>
              <a:rPr lang="en-US" dirty="0"/>
              <a:t>Conway’s Game of Life / Wire World</a:t>
            </a:r>
          </a:p>
          <a:p>
            <a:pPr lvl="1"/>
            <a:r>
              <a:rPr lang="en-US" dirty="0"/>
              <a:t>Only appropriate ambition with wrap-around and file save and load features.</a:t>
            </a:r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http://en.wikipedia.org/wiki/Conway's_Game_of_Life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7"/>
              </a:rPr>
              <a:t>http://en.wikipedia.org/wiki/Wireworld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5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SparseMatrix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219200"/>
            <a:ext cx="6172200" cy="16764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rgbClr val="7030A0"/>
                </a:solidFill>
              </a:rPr>
              <a:t> public class </a:t>
            </a:r>
            <a:r>
              <a:rPr lang="en-US" sz="1400" b="1" dirty="0" err="1">
                <a:solidFill>
                  <a:srgbClr val="7030A0"/>
                </a:solidFill>
              </a:rPr>
              <a:t>SparseMatrix</a:t>
            </a:r>
            <a:r>
              <a:rPr lang="en-US" sz="1400" b="1" dirty="0">
                <a:solidFill>
                  <a:srgbClr val="7030A0"/>
                </a:solidFill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&gt; implements </a:t>
            </a:r>
            <a:r>
              <a:rPr lang="en-US" sz="1400" b="1" dirty="0" err="1">
                <a:solidFill>
                  <a:srgbClr val="7030A0"/>
                </a:solidFill>
              </a:rPr>
              <a:t>Matrixable</a:t>
            </a:r>
            <a:r>
              <a:rPr lang="en-US" sz="1400" b="1" dirty="0">
                <a:solidFill>
                  <a:srgbClr val="7030A0"/>
                </a:solidFill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&gt;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{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</a:t>
            </a:r>
            <a:r>
              <a:rPr lang="en-US" sz="1400" b="1" dirty="0"/>
              <a:t>private LinkedList&lt;Cell&lt;</a:t>
            </a:r>
            <a:r>
              <a:rPr lang="en-US" sz="1400" b="1" dirty="0" err="1"/>
              <a:t>anyType</a:t>
            </a:r>
            <a:r>
              <a:rPr lang="en-US" sz="1400" b="1" dirty="0"/>
              <a:t>&gt;&gt; list; </a:t>
            </a:r>
            <a:r>
              <a:rPr lang="en-US" sz="1400" b="1" dirty="0">
                <a:solidFill>
                  <a:srgbClr val="7030A0"/>
                </a:solidFill>
              </a:rPr>
              <a:t>      </a:t>
            </a:r>
            <a:r>
              <a:rPr lang="en-US" sz="1400" dirty="0">
                <a:solidFill>
                  <a:srgbClr val="C00000"/>
                </a:solidFill>
              </a:rPr>
              <a:t>//stores the actual elements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private int </a:t>
            </a:r>
            <a:r>
              <a:rPr lang="en-US" sz="1400" b="1" dirty="0" err="1">
                <a:solidFill>
                  <a:srgbClr val="7030A0"/>
                </a:solidFill>
              </a:rPr>
              <a:t>numRows</a:t>
            </a:r>
            <a:r>
              <a:rPr lang="en-US" sz="1400" b="1" dirty="0">
                <a:solidFill>
                  <a:srgbClr val="7030A0"/>
                </a:solidFill>
              </a:rPr>
              <a:t>, </a:t>
            </a:r>
            <a:r>
              <a:rPr lang="en-US" sz="1400" b="1" dirty="0" err="1">
                <a:solidFill>
                  <a:srgbClr val="7030A0"/>
                </a:solidFill>
              </a:rPr>
              <a:t>numCols</a:t>
            </a:r>
            <a:r>
              <a:rPr lang="en-US" sz="1400" b="1" dirty="0">
                <a:solidFill>
                  <a:srgbClr val="7030A0"/>
                </a:solidFill>
              </a:rPr>
              <a:t>;                    </a:t>
            </a:r>
            <a:r>
              <a:rPr lang="en-US" sz="1400" dirty="0">
                <a:solidFill>
                  <a:srgbClr val="C00000"/>
                </a:solidFill>
              </a:rPr>
              <a:t>//logical dimensions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</a:t>
            </a:r>
            <a:r>
              <a:rPr lang="en-US" sz="1400" dirty="0">
                <a:solidFill>
                  <a:srgbClr val="C00000"/>
                </a:solidFill>
              </a:rPr>
              <a:t>//…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rgbClr val="7030A0"/>
                </a:solidFill>
              </a:rPr>
              <a:t>}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2004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What’s this?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of Cell objects, where each Cell can store an &lt;</a:t>
            </a:r>
            <a:r>
              <a:rPr lang="en-US" dirty="0" err="1"/>
              <a:t>anyType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Cell Object data fields: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value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//the actual Object that the Cell stores &lt;can be any type&gt;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row</a:t>
            </a: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//the row value it is simulated to be stored at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col</a:t>
            </a: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//the column value it is simulated to be stored at</a:t>
            </a:r>
          </a:p>
          <a:p>
            <a:r>
              <a:rPr lang="en-US" b="1" dirty="0">
                <a:solidFill>
                  <a:srgbClr val="C00000"/>
                </a:solidFill>
              </a:rPr>
              <a:t>Does a Cell object need a data field for its key value?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0" y="1905000"/>
            <a:ext cx="2667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SparseMatrix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219200"/>
            <a:ext cx="6172200" cy="16764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rgbClr val="7030A0"/>
                </a:solidFill>
              </a:rPr>
              <a:t> public class </a:t>
            </a:r>
            <a:r>
              <a:rPr lang="en-US" sz="1400" b="1" dirty="0" err="1">
                <a:solidFill>
                  <a:srgbClr val="7030A0"/>
                </a:solidFill>
              </a:rPr>
              <a:t>SparseMatrix</a:t>
            </a:r>
            <a:r>
              <a:rPr lang="en-US" sz="1400" b="1" dirty="0">
                <a:solidFill>
                  <a:srgbClr val="7030A0"/>
                </a:solidFill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&gt; implements </a:t>
            </a:r>
            <a:r>
              <a:rPr lang="en-US" sz="1400" b="1" dirty="0" err="1">
                <a:solidFill>
                  <a:srgbClr val="7030A0"/>
                </a:solidFill>
              </a:rPr>
              <a:t>Matrixable</a:t>
            </a:r>
            <a:r>
              <a:rPr lang="en-US" sz="1400" b="1" dirty="0">
                <a:solidFill>
                  <a:srgbClr val="7030A0"/>
                </a:solidFill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&gt;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{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</a:t>
            </a:r>
            <a:r>
              <a:rPr lang="en-US" sz="1400" b="1" dirty="0"/>
              <a:t>private LinkedList&lt;Cell&lt;</a:t>
            </a:r>
            <a:r>
              <a:rPr lang="en-US" sz="1400" b="1" dirty="0" err="1"/>
              <a:t>anyType</a:t>
            </a:r>
            <a:r>
              <a:rPr lang="en-US" sz="1400" b="1" dirty="0"/>
              <a:t>&gt;&gt; list; </a:t>
            </a:r>
            <a:r>
              <a:rPr lang="en-US" sz="1400" b="1" dirty="0">
                <a:solidFill>
                  <a:srgbClr val="7030A0"/>
                </a:solidFill>
              </a:rPr>
              <a:t>      </a:t>
            </a:r>
            <a:r>
              <a:rPr lang="en-US" sz="1400" dirty="0">
                <a:solidFill>
                  <a:srgbClr val="C00000"/>
                </a:solidFill>
              </a:rPr>
              <a:t>//stores the actual elements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private int </a:t>
            </a:r>
            <a:r>
              <a:rPr lang="en-US" sz="1400" b="1" dirty="0" err="1">
                <a:solidFill>
                  <a:srgbClr val="7030A0"/>
                </a:solidFill>
              </a:rPr>
              <a:t>numRows</a:t>
            </a:r>
            <a:r>
              <a:rPr lang="en-US" sz="1400" b="1" dirty="0">
                <a:solidFill>
                  <a:srgbClr val="7030A0"/>
                </a:solidFill>
              </a:rPr>
              <a:t>, </a:t>
            </a:r>
            <a:r>
              <a:rPr lang="en-US" sz="1400" b="1" dirty="0" err="1">
                <a:solidFill>
                  <a:srgbClr val="7030A0"/>
                </a:solidFill>
              </a:rPr>
              <a:t>numCols</a:t>
            </a:r>
            <a:r>
              <a:rPr lang="en-US" sz="1400" b="1" dirty="0">
                <a:solidFill>
                  <a:srgbClr val="7030A0"/>
                </a:solidFill>
              </a:rPr>
              <a:t>;                    </a:t>
            </a:r>
            <a:r>
              <a:rPr lang="en-US" sz="1400" dirty="0">
                <a:solidFill>
                  <a:srgbClr val="C00000"/>
                </a:solidFill>
              </a:rPr>
              <a:t>//logical dimensions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</a:t>
            </a:r>
            <a:r>
              <a:rPr lang="en-US" sz="1400" dirty="0">
                <a:solidFill>
                  <a:srgbClr val="C00000"/>
                </a:solidFill>
              </a:rPr>
              <a:t>//…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rgbClr val="7030A0"/>
                </a:solidFill>
              </a:rPr>
              <a:t>}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2004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What’s this?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of Cell objects, where each Cell can store an &lt;</a:t>
            </a:r>
            <a:r>
              <a:rPr lang="en-US" dirty="0" err="1"/>
              <a:t>anyType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Cell Object data fields: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value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//the actual Object that the Cell stores &lt;can be any type&gt;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row</a:t>
            </a: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//the row value it is simulated to be stored at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col</a:t>
            </a: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//the column value it is simulated to be stored at</a:t>
            </a:r>
          </a:p>
          <a:p>
            <a:r>
              <a:rPr lang="en-US" dirty="0"/>
              <a:t>Does a Cell object need a data field for its key value?</a:t>
            </a:r>
          </a:p>
          <a:p>
            <a:r>
              <a:rPr lang="en-US" b="1" dirty="0">
                <a:solidFill>
                  <a:srgbClr val="C00000"/>
                </a:solidFill>
              </a:rPr>
              <a:t>If so, the Cell would have to know the Sparse Matrix’s number of columns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 key is only used to get things in the right order in Sparse Matrix.</a:t>
            </a:r>
          </a:p>
          <a:p>
            <a:r>
              <a:rPr lang="en-US" b="1" dirty="0">
                <a:solidFill>
                  <a:srgbClr val="C00000"/>
                </a:solidFill>
              </a:rPr>
              <a:t>The key could just be a helper method in </a:t>
            </a:r>
            <a:r>
              <a:rPr lang="en-US" b="1" dirty="0" err="1">
                <a:solidFill>
                  <a:srgbClr val="C00000"/>
                </a:solidFill>
              </a:rPr>
              <a:t>SparseMatrix</a:t>
            </a:r>
            <a:r>
              <a:rPr lang="en-US" b="1" dirty="0">
                <a:solidFill>
                  <a:srgbClr val="C00000"/>
                </a:solidFill>
              </a:rPr>
              <a:t>:  </a:t>
            </a:r>
            <a:r>
              <a:rPr lang="en-US" b="1" dirty="0">
                <a:solidFill>
                  <a:srgbClr val="7030A0"/>
                </a:solidFill>
              </a:rPr>
              <a:t>private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getKey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c)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0" y="1905000"/>
            <a:ext cx="2667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1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other methods would be helpful?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282005"/>
            <a:ext cx="5181600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numRows</a:t>
            </a:r>
            <a:r>
              <a:rPr lang="en-US" dirty="0"/>
              <a:t>()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numColumns</a:t>
            </a:r>
            <a:r>
              <a:rPr lang="en-US" dirty="0"/>
              <a:t>()</a:t>
            </a:r>
            <a:endParaRPr lang="en-US" b="1" dirty="0"/>
          </a:p>
          <a:p>
            <a:r>
              <a:rPr lang="en-US" sz="2000" b="1" dirty="0" err="1"/>
              <a:t>int</a:t>
            </a:r>
            <a:r>
              <a:rPr lang="en-US" sz="2000" dirty="0"/>
              <a:t> size() 			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 add(</a:t>
            </a:r>
            <a:r>
              <a:rPr lang="en-US" sz="2000" b="1" dirty="0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/>
              <a:t>int</a:t>
            </a:r>
            <a:r>
              <a:rPr lang="en-US" sz="2000" i="1" dirty="0"/>
              <a:t> c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/>
              <a:t>) 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/>
              <a:t>)	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8003" y="1282005"/>
            <a:ext cx="4572000" cy="20928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//returns # rows set in constructor</a:t>
            </a:r>
          </a:p>
          <a:p>
            <a:r>
              <a:rPr lang="en-US" sz="2000" dirty="0">
                <a:solidFill>
                  <a:srgbClr val="C00000"/>
                </a:solidFill>
              </a:rPr>
              <a:t>//returns # cols set in constructor</a:t>
            </a:r>
          </a:p>
          <a:p>
            <a:r>
              <a:rPr lang="en-US" sz="2000" dirty="0">
                <a:solidFill>
                  <a:srgbClr val="C00000"/>
                </a:solidFill>
              </a:rPr>
              <a:t>//returns # actual elements stored</a:t>
            </a:r>
            <a:r>
              <a:rPr lang="en-US" sz="2000" dirty="0"/>
              <a:t>	</a:t>
            </a:r>
          </a:p>
          <a:p>
            <a:r>
              <a:rPr lang="en-US" dirty="0">
                <a:solidFill>
                  <a:srgbClr val="C00000"/>
                </a:solidFill>
              </a:rPr>
              <a:t>//adds obj at row r, col c, true if </a:t>
            </a:r>
            <a:r>
              <a:rPr lang="en-US" dirty="0" err="1">
                <a:solidFill>
                  <a:srgbClr val="C00000"/>
                </a:solidFill>
              </a:rPr>
              <a:t>r&amp;c</a:t>
            </a:r>
            <a:r>
              <a:rPr lang="en-US" dirty="0">
                <a:solidFill>
                  <a:srgbClr val="C00000"/>
                </a:solidFill>
              </a:rPr>
              <a:t> are valid</a:t>
            </a:r>
          </a:p>
          <a:p>
            <a:r>
              <a:rPr lang="en-US" dirty="0">
                <a:solidFill>
                  <a:srgbClr val="C00000"/>
                </a:solidFill>
              </a:rPr>
              <a:t>//returns the element at row r, col c</a:t>
            </a:r>
          </a:p>
          <a:p>
            <a:r>
              <a:rPr lang="en-US" dirty="0">
                <a:solidFill>
                  <a:srgbClr val="C00000"/>
                </a:solidFill>
              </a:rPr>
              <a:t>//changes element at (</a:t>
            </a:r>
            <a:r>
              <a:rPr lang="en-US" dirty="0" err="1">
                <a:solidFill>
                  <a:srgbClr val="C00000"/>
                </a:solidFill>
              </a:rPr>
              <a:t>r,c</a:t>
            </a:r>
            <a:r>
              <a:rPr lang="en-US" dirty="0">
                <a:solidFill>
                  <a:srgbClr val="C00000"/>
                </a:solidFill>
              </a:rPr>
              <a:t>), returns old value</a:t>
            </a:r>
          </a:p>
          <a:p>
            <a:r>
              <a:rPr lang="en-US" dirty="0">
                <a:solidFill>
                  <a:srgbClr val="C00000"/>
                </a:solidFill>
              </a:rPr>
              <a:t>//removes element at (</a:t>
            </a:r>
            <a:r>
              <a:rPr lang="en-US" dirty="0" err="1">
                <a:solidFill>
                  <a:srgbClr val="C00000"/>
                </a:solidFill>
              </a:rPr>
              <a:t>r,c</a:t>
            </a:r>
            <a:r>
              <a:rPr lang="en-US" dirty="0">
                <a:solidFill>
                  <a:srgbClr val="C00000"/>
                </a:solidFill>
              </a:rPr>
              <a:t>), returns its value</a:t>
            </a:r>
          </a:p>
        </p:txBody>
      </p:sp>
    </p:spTree>
    <p:extLst>
      <p:ext uri="{BB962C8B-B14F-4D97-AF65-F5344CB8AC3E}">
        <p14:creationId xmlns:p14="http://schemas.microsoft.com/office/powerpoint/2010/main" val="155474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other methods would be helpful?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3886200"/>
            <a:ext cx="86868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b="1" dirty="0" err="1"/>
              <a:t>boolean</a:t>
            </a:r>
            <a:r>
              <a:rPr lang="en-US" dirty="0"/>
              <a:t> contains(</a:t>
            </a:r>
            <a:r>
              <a:rPr lang="en-US" dirty="0" err="1"/>
              <a:t>anyType</a:t>
            </a:r>
            <a:r>
              <a:rPr lang="en-US" dirty="0"/>
              <a:t> x);    	</a:t>
            </a:r>
            <a:r>
              <a:rPr lang="en-US" dirty="0">
                <a:solidFill>
                  <a:srgbClr val="C00000"/>
                </a:solidFill>
              </a:rPr>
              <a:t>//true if x exists in list</a:t>
            </a:r>
            <a:br>
              <a:rPr lang="en-US" dirty="0"/>
            </a:br>
            <a:r>
              <a:rPr lang="en-US" dirty="0"/>
              <a:t>public </a:t>
            </a:r>
            <a:r>
              <a:rPr lang="en-US" b="1" dirty="0" err="1"/>
              <a:t>int</a:t>
            </a:r>
            <a:r>
              <a:rPr lang="en-US" dirty="0"/>
              <a:t>[] </a:t>
            </a:r>
            <a:r>
              <a:rPr lang="en-US" dirty="0" err="1"/>
              <a:t>getLocation</a:t>
            </a:r>
            <a:r>
              <a:rPr lang="en-US" dirty="0"/>
              <a:t>(</a:t>
            </a:r>
            <a:r>
              <a:rPr lang="en-US" dirty="0" err="1"/>
              <a:t>anyType</a:t>
            </a:r>
            <a:r>
              <a:rPr lang="en-US" dirty="0"/>
              <a:t> x);     	</a:t>
            </a:r>
            <a:r>
              <a:rPr lang="en-US" dirty="0">
                <a:solidFill>
                  <a:srgbClr val="C00000"/>
                </a:solidFill>
              </a:rPr>
              <a:t>//returns location [</a:t>
            </a:r>
            <a:r>
              <a:rPr lang="en-US" dirty="0" err="1">
                <a:solidFill>
                  <a:srgbClr val="C00000"/>
                </a:solidFill>
              </a:rPr>
              <a:t>r,c</a:t>
            </a:r>
            <a:r>
              <a:rPr lang="en-US" dirty="0">
                <a:solidFill>
                  <a:srgbClr val="C00000"/>
                </a:solidFill>
              </a:rPr>
              <a:t>] of where x exists in list, </a:t>
            </a:r>
          </a:p>
          <a:p>
            <a:r>
              <a:rPr lang="en-US" dirty="0">
                <a:solidFill>
                  <a:srgbClr val="C00000"/>
                </a:solidFill>
              </a:rPr>
              <a:t>				// 			    null otherwise</a:t>
            </a:r>
            <a:br>
              <a:rPr lang="en-US" dirty="0"/>
            </a:br>
            <a:r>
              <a:rPr lang="en-US" dirty="0"/>
              <a:t>public </a:t>
            </a:r>
            <a:r>
              <a:rPr lang="en-US" b="1" dirty="0"/>
              <a:t>Object</a:t>
            </a:r>
            <a:r>
              <a:rPr lang="en-US" dirty="0"/>
              <a:t>[][] </a:t>
            </a:r>
            <a:r>
              <a:rPr lang="en-US" dirty="0" err="1"/>
              <a:t>toArray</a:t>
            </a:r>
            <a:r>
              <a:rPr lang="en-US" dirty="0"/>
              <a:t>();           	</a:t>
            </a:r>
            <a:r>
              <a:rPr lang="en-US" dirty="0">
                <a:solidFill>
                  <a:srgbClr val="C00000"/>
                </a:solidFill>
              </a:rPr>
              <a:t>//returns equivalent structure in 2-D array form</a:t>
            </a:r>
            <a:br>
              <a:rPr lang="en-US" dirty="0"/>
            </a:br>
            <a:r>
              <a:rPr lang="en-US" dirty="0"/>
              <a:t>public </a:t>
            </a:r>
            <a:r>
              <a:rPr lang="en-US" b="1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              	</a:t>
            </a:r>
            <a:r>
              <a:rPr lang="en-US" dirty="0">
                <a:solidFill>
                  <a:srgbClr val="C00000"/>
                </a:solidFill>
              </a:rPr>
              <a:t>//returns true if there are no elements stored</a:t>
            </a:r>
            <a:br>
              <a:rPr lang="en-US" dirty="0"/>
            </a:br>
            <a:r>
              <a:rPr lang="en-US" dirty="0"/>
              <a:t>public </a:t>
            </a:r>
            <a:r>
              <a:rPr lang="en-US" b="1" dirty="0"/>
              <a:t>void</a:t>
            </a:r>
            <a:r>
              <a:rPr lang="en-US" dirty="0"/>
              <a:t> clear();                   		</a:t>
            </a:r>
            <a:r>
              <a:rPr lang="en-US" dirty="0">
                <a:solidFill>
                  <a:srgbClr val="C00000"/>
                </a:solidFill>
              </a:rPr>
              <a:t>//clears all elements out of the list</a:t>
            </a:r>
            <a:br>
              <a:rPr lang="en-US" dirty="0"/>
            </a:br>
            <a:r>
              <a:rPr lang="en-US" dirty="0"/>
              <a:t>public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setBlank</a:t>
            </a:r>
            <a:r>
              <a:rPr lang="en-US" dirty="0"/>
              <a:t>(</a:t>
            </a:r>
            <a:r>
              <a:rPr lang="en-US" b="1" dirty="0"/>
              <a:t>char</a:t>
            </a:r>
            <a:r>
              <a:rPr lang="en-US" dirty="0"/>
              <a:t> blank);      	</a:t>
            </a:r>
            <a:r>
              <a:rPr lang="en-US" dirty="0">
                <a:solidFill>
                  <a:srgbClr val="C00000"/>
                </a:solidFill>
              </a:rPr>
              <a:t>//allows the client to set the character that a blank </a:t>
            </a:r>
          </a:p>
          <a:p>
            <a:r>
              <a:rPr lang="en-US" dirty="0">
                <a:solidFill>
                  <a:srgbClr val="C00000"/>
                </a:solidFill>
              </a:rPr>
              <a:t>				//    spot in the array is represented by in </a:t>
            </a:r>
            <a:r>
              <a:rPr lang="en-US" dirty="0" err="1">
                <a:solidFill>
                  <a:srgbClr val="C00000"/>
                </a:solidFill>
              </a:rPr>
              <a:t>toString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F7AB4-720F-459F-98E3-08142213DBEC}"/>
              </a:ext>
            </a:extLst>
          </p:cNvPr>
          <p:cNvSpPr txBox="1"/>
          <p:nvPr/>
        </p:nvSpPr>
        <p:spPr>
          <a:xfrm>
            <a:off x="228600" y="1282005"/>
            <a:ext cx="5181600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numRows</a:t>
            </a:r>
            <a:r>
              <a:rPr lang="en-US" dirty="0"/>
              <a:t>()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numColumns</a:t>
            </a:r>
            <a:r>
              <a:rPr lang="en-US" dirty="0"/>
              <a:t>()</a:t>
            </a:r>
            <a:endParaRPr lang="en-US" b="1" dirty="0"/>
          </a:p>
          <a:p>
            <a:r>
              <a:rPr lang="en-US" sz="2000" b="1" dirty="0" err="1"/>
              <a:t>int</a:t>
            </a:r>
            <a:r>
              <a:rPr lang="en-US" sz="2000" dirty="0"/>
              <a:t> size() 			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 add(</a:t>
            </a:r>
            <a:r>
              <a:rPr lang="en-US" sz="2000" b="1" dirty="0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/>
              <a:t>int</a:t>
            </a:r>
            <a:r>
              <a:rPr lang="en-US" sz="2000" i="1" dirty="0"/>
              <a:t> c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/>
              <a:t>) 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/>
              <a:t>)	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06E45-A5FE-4676-89C4-605A368EDADE}"/>
              </a:ext>
            </a:extLst>
          </p:cNvPr>
          <p:cNvSpPr txBox="1"/>
          <p:nvPr/>
        </p:nvSpPr>
        <p:spPr>
          <a:xfrm>
            <a:off x="4538003" y="1282005"/>
            <a:ext cx="4572000" cy="20928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//returns # rows set in constructor</a:t>
            </a:r>
          </a:p>
          <a:p>
            <a:r>
              <a:rPr lang="en-US" sz="2000" dirty="0">
                <a:solidFill>
                  <a:srgbClr val="C00000"/>
                </a:solidFill>
              </a:rPr>
              <a:t>//returns # cols set in constructor</a:t>
            </a:r>
          </a:p>
          <a:p>
            <a:r>
              <a:rPr lang="en-US" sz="2000" dirty="0">
                <a:solidFill>
                  <a:srgbClr val="C00000"/>
                </a:solidFill>
              </a:rPr>
              <a:t>//returns # actual elements stored</a:t>
            </a:r>
            <a:r>
              <a:rPr lang="en-US" sz="2000" dirty="0"/>
              <a:t>	</a:t>
            </a:r>
          </a:p>
          <a:p>
            <a:r>
              <a:rPr lang="en-US" dirty="0">
                <a:solidFill>
                  <a:srgbClr val="C00000"/>
                </a:solidFill>
              </a:rPr>
              <a:t>//adds obj at row r, col c, true if </a:t>
            </a:r>
            <a:r>
              <a:rPr lang="en-US" dirty="0" err="1">
                <a:solidFill>
                  <a:srgbClr val="C00000"/>
                </a:solidFill>
              </a:rPr>
              <a:t>r&amp;c</a:t>
            </a:r>
            <a:r>
              <a:rPr lang="en-US" dirty="0">
                <a:solidFill>
                  <a:srgbClr val="C00000"/>
                </a:solidFill>
              </a:rPr>
              <a:t> are valid</a:t>
            </a:r>
          </a:p>
          <a:p>
            <a:r>
              <a:rPr lang="en-US" dirty="0">
                <a:solidFill>
                  <a:srgbClr val="C00000"/>
                </a:solidFill>
              </a:rPr>
              <a:t>//returns the element at row r, col c</a:t>
            </a:r>
          </a:p>
          <a:p>
            <a:r>
              <a:rPr lang="en-US" dirty="0">
                <a:solidFill>
                  <a:srgbClr val="C00000"/>
                </a:solidFill>
              </a:rPr>
              <a:t>//changes element at (</a:t>
            </a:r>
            <a:r>
              <a:rPr lang="en-US" dirty="0" err="1">
                <a:solidFill>
                  <a:srgbClr val="C00000"/>
                </a:solidFill>
              </a:rPr>
              <a:t>r,c</a:t>
            </a:r>
            <a:r>
              <a:rPr lang="en-US" dirty="0">
                <a:solidFill>
                  <a:srgbClr val="C00000"/>
                </a:solidFill>
              </a:rPr>
              <a:t>), returns old value</a:t>
            </a:r>
          </a:p>
          <a:p>
            <a:r>
              <a:rPr lang="en-US" dirty="0">
                <a:solidFill>
                  <a:srgbClr val="C00000"/>
                </a:solidFill>
              </a:rPr>
              <a:t>//removes element at (</a:t>
            </a:r>
            <a:r>
              <a:rPr lang="en-US" dirty="0" err="1">
                <a:solidFill>
                  <a:srgbClr val="C00000"/>
                </a:solidFill>
              </a:rPr>
              <a:t>r,c</a:t>
            </a:r>
            <a:r>
              <a:rPr lang="en-US" dirty="0">
                <a:solidFill>
                  <a:srgbClr val="C00000"/>
                </a:solidFill>
              </a:rPr>
              <a:t>), returns its value</a:t>
            </a:r>
          </a:p>
        </p:txBody>
      </p:sp>
    </p:spTree>
    <p:extLst>
      <p:ext uri="{BB962C8B-B14F-4D97-AF65-F5344CB8AC3E}">
        <p14:creationId xmlns:p14="http://schemas.microsoft.com/office/powerpoint/2010/main" val="300555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public </a:t>
            </a:r>
            <a:r>
              <a:rPr lang="en-US" sz="1600" b="1" dirty="0"/>
              <a:t>void</a:t>
            </a:r>
            <a:r>
              <a:rPr lang="en-US" sz="1600" dirty="0"/>
              <a:t> </a:t>
            </a:r>
            <a:r>
              <a:rPr lang="en-US" sz="1600" dirty="0" err="1"/>
              <a:t>setBlank</a:t>
            </a:r>
            <a:r>
              <a:rPr lang="en-US" sz="1600" dirty="0"/>
              <a:t>(</a:t>
            </a:r>
            <a:r>
              <a:rPr lang="en-US" sz="1600" b="1" dirty="0"/>
              <a:t>char</a:t>
            </a:r>
            <a:r>
              <a:rPr lang="en-US" sz="1600" dirty="0"/>
              <a:t> blank);      	</a:t>
            </a:r>
            <a:r>
              <a:rPr lang="en-US" sz="1600" dirty="0">
                <a:solidFill>
                  <a:srgbClr val="C00000"/>
                </a:solidFill>
              </a:rPr>
              <a:t>//allows the client to set the character that a blank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				//    spot in the array is represented by in </a:t>
            </a:r>
            <a:r>
              <a:rPr lang="en-US" sz="1600" dirty="0" err="1">
                <a:solidFill>
                  <a:srgbClr val="C00000"/>
                </a:solidFill>
              </a:rPr>
              <a:t>toString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  <a:br>
              <a:rPr lang="en-US" sz="1600" dirty="0">
                <a:solidFill>
                  <a:srgbClr val="C00000"/>
                </a:solidFill>
              </a:rPr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SparseMatrix</a:t>
            </a:r>
            <a:r>
              <a:rPr lang="en-US" sz="2000" dirty="0"/>
              <a:t> </a:t>
            </a:r>
            <a:r>
              <a:rPr lang="en-US" sz="2000" dirty="0" err="1"/>
              <a:t>toString</a:t>
            </a:r>
            <a:r>
              <a:rPr lang="en-US" sz="2000" dirty="0"/>
              <a:t> should show the elements in row/col fashion.</a:t>
            </a:r>
          </a:p>
          <a:p>
            <a:pPr marL="0" indent="0">
              <a:buNone/>
            </a:pPr>
            <a:r>
              <a:rPr lang="en-US" sz="2000" dirty="0"/>
              <a:t>What do you show for unoccupied cells?</a:t>
            </a:r>
          </a:p>
          <a:p>
            <a:pPr marL="0" indent="0">
              <a:buNone/>
            </a:pPr>
            <a:r>
              <a:rPr lang="en-US" sz="2000" dirty="0"/>
              <a:t>	null ?			A       B     null    </a:t>
            </a:r>
            <a:r>
              <a:rPr lang="en-US" sz="2000" dirty="0" err="1"/>
              <a:t>null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null  </a:t>
            </a:r>
            <a:r>
              <a:rPr lang="en-US" sz="2000" dirty="0" err="1"/>
              <a:t>null</a:t>
            </a:r>
            <a:r>
              <a:rPr lang="en-US" sz="2000" dirty="0"/>
              <a:t>   C       null</a:t>
            </a:r>
          </a:p>
          <a:p>
            <a:pPr marL="0" indent="0">
              <a:buNone/>
            </a:pPr>
            <a:r>
              <a:rPr lang="en-US" sz="2000" dirty="0"/>
              <a:t>				D        E     null     F</a:t>
            </a:r>
          </a:p>
          <a:p>
            <a:pPr marL="0" indent="0">
              <a:buNone/>
            </a:pPr>
            <a:r>
              <a:rPr lang="en-US" sz="2000" dirty="0"/>
              <a:t>What if you actually want to store the literal string “null”?</a:t>
            </a:r>
          </a:p>
          <a:p>
            <a:pPr marL="0" indent="0">
              <a:buNone/>
            </a:pPr>
            <a:r>
              <a:rPr lang="en-US" sz="2000" dirty="0"/>
              <a:t>There would be no way to differentiate between occupied and unoccupied cells.</a:t>
            </a:r>
          </a:p>
        </p:txBody>
      </p:sp>
    </p:spTree>
    <p:extLst>
      <p:ext uri="{BB962C8B-B14F-4D97-AF65-F5344CB8AC3E}">
        <p14:creationId xmlns:p14="http://schemas.microsoft.com/office/powerpoint/2010/main" val="18834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public </a:t>
            </a:r>
            <a:r>
              <a:rPr lang="en-US" sz="1600" b="1" dirty="0"/>
              <a:t>void</a:t>
            </a:r>
            <a:r>
              <a:rPr lang="en-US" sz="1600" dirty="0"/>
              <a:t> </a:t>
            </a:r>
            <a:r>
              <a:rPr lang="en-US" sz="1600" dirty="0" err="1"/>
              <a:t>setBlank</a:t>
            </a:r>
            <a:r>
              <a:rPr lang="en-US" sz="1600" dirty="0"/>
              <a:t>(</a:t>
            </a:r>
            <a:r>
              <a:rPr lang="en-US" sz="1600" b="1" dirty="0"/>
              <a:t>char</a:t>
            </a:r>
            <a:r>
              <a:rPr lang="en-US" sz="1600" dirty="0"/>
              <a:t> blank);      	</a:t>
            </a:r>
            <a:r>
              <a:rPr lang="en-US" sz="1600" dirty="0">
                <a:solidFill>
                  <a:srgbClr val="C00000"/>
                </a:solidFill>
              </a:rPr>
              <a:t>//allows the client to set the character that a blank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				//    spot in the array is represented by in </a:t>
            </a:r>
            <a:r>
              <a:rPr lang="en-US" sz="1600" dirty="0" err="1">
                <a:solidFill>
                  <a:srgbClr val="C00000"/>
                </a:solidFill>
              </a:rPr>
              <a:t>toString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  <a:br>
              <a:rPr lang="en-US" sz="1600" dirty="0">
                <a:solidFill>
                  <a:srgbClr val="C00000"/>
                </a:solidFill>
              </a:rPr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SparseMatrix</a:t>
            </a:r>
            <a:r>
              <a:rPr lang="en-US" sz="2000" dirty="0"/>
              <a:t> </a:t>
            </a:r>
            <a:r>
              <a:rPr lang="en-US" sz="2000" dirty="0" err="1"/>
              <a:t>toString</a:t>
            </a:r>
            <a:r>
              <a:rPr lang="en-US" sz="2000" dirty="0"/>
              <a:t> should show the elements in row/col fashion.</a:t>
            </a:r>
          </a:p>
          <a:p>
            <a:pPr marL="0" indent="0">
              <a:buNone/>
            </a:pPr>
            <a:r>
              <a:rPr lang="en-US" sz="2000" dirty="0"/>
              <a:t>What do you show for unoccupied cells?</a:t>
            </a:r>
          </a:p>
          <a:p>
            <a:pPr marL="0" indent="0">
              <a:buNone/>
            </a:pPr>
            <a:r>
              <a:rPr lang="en-US" sz="2000" dirty="0"/>
              <a:t>	hyphen ?		A       B       -         -</a:t>
            </a:r>
          </a:p>
          <a:p>
            <a:pPr marL="0" indent="0">
              <a:buNone/>
            </a:pPr>
            <a:r>
              <a:rPr lang="en-US" sz="2000" dirty="0"/>
              <a:t>				-         -       C        -</a:t>
            </a:r>
          </a:p>
          <a:p>
            <a:pPr marL="0" indent="0">
              <a:buNone/>
            </a:pPr>
            <a:r>
              <a:rPr lang="en-US" sz="2000" dirty="0"/>
              <a:t>				D        E       -        F</a:t>
            </a:r>
          </a:p>
          <a:p>
            <a:pPr marL="0" indent="0">
              <a:buNone/>
            </a:pPr>
            <a:r>
              <a:rPr lang="en-US" sz="2000" dirty="0"/>
              <a:t>What if you actually want to store the character hyphen?</a:t>
            </a:r>
          </a:p>
          <a:p>
            <a:pPr marL="0" indent="0">
              <a:buNone/>
            </a:pPr>
            <a:r>
              <a:rPr lang="en-US" sz="2000" dirty="0"/>
              <a:t>There would be no way to differentiate between occupied and unoccupied cells.</a:t>
            </a:r>
          </a:p>
        </p:txBody>
      </p:sp>
    </p:spTree>
    <p:extLst>
      <p:ext uri="{BB962C8B-B14F-4D97-AF65-F5344CB8AC3E}">
        <p14:creationId xmlns:p14="http://schemas.microsoft.com/office/powerpoint/2010/main" val="141685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public </a:t>
            </a:r>
            <a:r>
              <a:rPr lang="en-US" sz="1600" b="1" dirty="0"/>
              <a:t>void</a:t>
            </a:r>
            <a:r>
              <a:rPr lang="en-US" sz="1600" dirty="0"/>
              <a:t> </a:t>
            </a:r>
            <a:r>
              <a:rPr lang="en-US" sz="1600" dirty="0" err="1"/>
              <a:t>setBlank</a:t>
            </a:r>
            <a:r>
              <a:rPr lang="en-US" sz="1600" dirty="0"/>
              <a:t>(</a:t>
            </a:r>
            <a:r>
              <a:rPr lang="en-US" sz="1600" b="1" dirty="0"/>
              <a:t>char</a:t>
            </a:r>
            <a:r>
              <a:rPr lang="en-US" sz="1600" dirty="0"/>
              <a:t> blank);      	</a:t>
            </a:r>
            <a:r>
              <a:rPr lang="en-US" sz="1600" dirty="0">
                <a:solidFill>
                  <a:srgbClr val="C00000"/>
                </a:solidFill>
              </a:rPr>
              <a:t>//allows the client to set the character that a blank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				//    spot in the array is represented by in </a:t>
            </a:r>
            <a:r>
              <a:rPr lang="en-US" sz="1600" dirty="0" err="1">
                <a:solidFill>
                  <a:srgbClr val="C00000"/>
                </a:solidFill>
              </a:rPr>
              <a:t>toString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  <a:br>
              <a:rPr lang="en-US" sz="1600" dirty="0">
                <a:solidFill>
                  <a:srgbClr val="C00000"/>
                </a:solidFill>
              </a:rPr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Give the client the ability to set the value (character or String) that they want an unoccupied space to be represented by in the </a:t>
            </a:r>
            <a:r>
              <a:rPr lang="en-US" sz="2000" dirty="0" err="1"/>
              <a:t>SparseMatrix’s</a:t>
            </a:r>
            <a:r>
              <a:rPr lang="en-US" sz="2000" dirty="0"/>
              <a:t> </a:t>
            </a:r>
            <a:r>
              <a:rPr lang="en-US" sz="2000" dirty="0" err="1"/>
              <a:t>toString</a:t>
            </a:r>
            <a:r>
              <a:rPr lang="en-US" sz="2000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321946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Sparse Matrix Extensions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282005"/>
            <a:ext cx="8077200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With the design decisions promoted, we save memory with a well-implemented sparse matrix but we pay a price with work-efficiency.</a:t>
            </a:r>
          </a:p>
          <a:p>
            <a:pPr lvl="1"/>
            <a:r>
              <a:rPr lang="en-US" sz="2400" dirty="0"/>
              <a:t>A sparse matrix is slow for very large containers.</a:t>
            </a:r>
          </a:p>
          <a:p>
            <a:pPr lvl="1"/>
            <a:endParaRPr lang="en-US" sz="2400" dirty="0"/>
          </a:p>
          <a:p>
            <a:r>
              <a:rPr lang="en-US" sz="2400" dirty="0"/>
              <a:t>Extension:  consider programming a simulation or a game where it would make sense to use a sparse matrix.</a:t>
            </a:r>
          </a:p>
        </p:txBody>
      </p:sp>
    </p:spTree>
    <p:extLst>
      <p:ext uri="{BB962C8B-B14F-4D97-AF65-F5344CB8AC3E}">
        <p14:creationId xmlns:p14="http://schemas.microsoft.com/office/powerpoint/2010/main" val="96503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1227</Words>
  <Application>Microsoft Office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Sparse Matrix 2</vt:lpstr>
      <vt:lpstr>Creating SparseMatrix</vt:lpstr>
      <vt:lpstr>Creating SparseMatrix</vt:lpstr>
      <vt:lpstr>What other methods would be helpful?</vt:lpstr>
      <vt:lpstr>What other methods would be helpful?</vt:lpstr>
      <vt:lpstr>public void setBlank(char blank);       //allows the client to set the character that a blank      //    spot in the array is represented by in toString() </vt:lpstr>
      <vt:lpstr>public void setBlank(char blank);       //allows the client to set the character that a blank      //    spot in the array is represented by in toString() </vt:lpstr>
      <vt:lpstr>public void setBlank(char blank);       //allows the client to set the character that a blank      //    spot in the array is represented by in toString() </vt:lpstr>
      <vt:lpstr>Sparse Matrix Extensions</vt:lpstr>
      <vt:lpstr>Sparse Matrix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Matrix</dc:title>
  <dc:creator>Oberle, Doug R</dc:creator>
  <cp:lastModifiedBy>Oberle, Doug R</cp:lastModifiedBy>
  <cp:revision>31</cp:revision>
  <dcterms:created xsi:type="dcterms:W3CDTF">2006-08-16T00:00:00Z</dcterms:created>
  <dcterms:modified xsi:type="dcterms:W3CDTF">2022-11-03T11:54:17Z</dcterms:modified>
</cp:coreProperties>
</file>