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5" r:id="rId4"/>
    <p:sldId id="288" r:id="rId5"/>
    <p:sldId id="289" r:id="rId6"/>
    <p:sldId id="290" r:id="rId7"/>
    <p:sldId id="291" r:id="rId8"/>
    <p:sldId id="293" r:id="rId9"/>
    <p:sldId id="29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3" d="100"/>
          <a:sy n="123" d="100"/>
        </p:scale>
        <p:origin x="125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Genetic Algorithms</a:t>
            </a:r>
          </a:p>
        </p:txBody>
      </p:sp>
      <p:sp>
        <p:nvSpPr>
          <p:cNvPr id="3" name="Subtitle 2"/>
          <p:cNvSpPr>
            <a:spLocks noGrp="1"/>
          </p:cNvSpPr>
          <p:nvPr>
            <p:ph type="subTitle" idx="1"/>
          </p:nvPr>
        </p:nvSpPr>
        <p:spPr/>
        <p:txBody>
          <a:bodyPr/>
          <a:lstStyle/>
          <a:p>
            <a:r>
              <a:rPr lang="en-US" dirty="0"/>
              <a:t>Programs that create the design</a:t>
            </a:r>
          </a:p>
        </p:txBody>
      </p:sp>
    </p:spTree>
    <p:extLst>
      <p:ext uri="{BB962C8B-B14F-4D97-AF65-F5344CB8AC3E}">
        <p14:creationId xmlns:p14="http://schemas.microsoft.com/office/powerpoint/2010/main" val="3190982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Emerging topics in Computer Science</a:t>
            </a:r>
          </a:p>
        </p:txBody>
      </p:sp>
      <p:sp>
        <p:nvSpPr>
          <p:cNvPr id="3" name="Content Placeholder 2"/>
          <p:cNvSpPr>
            <a:spLocks noGrp="1"/>
          </p:cNvSpPr>
          <p:nvPr>
            <p:ph idx="1"/>
          </p:nvPr>
        </p:nvSpPr>
        <p:spPr/>
        <p:txBody>
          <a:bodyPr>
            <a:normAutofit/>
          </a:bodyPr>
          <a:lstStyle/>
          <a:p>
            <a:r>
              <a:rPr lang="en-US" sz="2400" u="sng" dirty="0"/>
              <a:t>Genetic Algorithms</a:t>
            </a:r>
            <a:r>
              <a:rPr lang="en-US" sz="2400" dirty="0"/>
              <a:t>:  program that design mechanisms by virtually evolving them over millions of generations.</a:t>
            </a:r>
          </a:p>
          <a:p>
            <a:pPr lvl="1"/>
            <a:r>
              <a:rPr lang="en-US" sz="2400" u="sng" dirty="0"/>
              <a:t>The Most Fit</a:t>
            </a:r>
            <a:r>
              <a:rPr lang="en-US" sz="2400" dirty="0"/>
              <a:t>:  consider an optimal model that maximizes benefits and limits faults. </a:t>
            </a:r>
          </a:p>
          <a:p>
            <a:pPr lvl="2"/>
            <a:r>
              <a:rPr lang="en-US" dirty="0"/>
              <a:t>Airplane wing:  maximize lift and strength,              			     minimize weight and drag</a:t>
            </a:r>
          </a:p>
          <a:p>
            <a:pPr lvl="2"/>
            <a:r>
              <a:rPr lang="en-US" dirty="0"/>
              <a:t>Antennae:  maximize clarity of signal,              		           minimize interference</a:t>
            </a:r>
          </a:p>
          <a:p>
            <a:pPr marL="514350" lvl="1" indent="0">
              <a:buNone/>
            </a:pPr>
            <a:r>
              <a:rPr lang="en-US" sz="2400" dirty="0"/>
              <a:t>Elements can be compared by how fit they are</a:t>
            </a:r>
          </a:p>
        </p:txBody>
      </p:sp>
    </p:spTree>
    <p:extLst>
      <p:ext uri="{BB962C8B-B14F-4D97-AF65-F5344CB8AC3E}">
        <p14:creationId xmlns:p14="http://schemas.microsoft.com/office/powerpoint/2010/main" val="294878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Genetic Algorithms in Antenna and Aircraft Wing Design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1447800"/>
            <a:ext cx="3429000" cy="22860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42" y="3796937"/>
            <a:ext cx="7696200" cy="2857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1447800"/>
            <a:ext cx="4124325" cy="2284242"/>
          </a:xfrm>
          <a:prstGeom prst="rect">
            <a:avLst/>
          </a:prstGeom>
        </p:spPr>
      </p:pic>
    </p:spTree>
    <p:extLst>
      <p:ext uri="{BB962C8B-B14F-4D97-AF65-F5344CB8AC3E}">
        <p14:creationId xmlns:p14="http://schemas.microsoft.com/office/powerpoint/2010/main" val="307177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Genetic Algorithms</a:t>
            </a:r>
          </a:p>
        </p:txBody>
      </p:sp>
      <p:sp>
        <p:nvSpPr>
          <p:cNvPr id="3" name="Content Placeholder 2"/>
          <p:cNvSpPr>
            <a:spLocks noGrp="1"/>
          </p:cNvSpPr>
          <p:nvPr>
            <p:ph idx="1"/>
          </p:nvPr>
        </p:nvSpPr>
        <p:spPr/>
        <p:txBody>
          <a:bodyPr>
            <a:normAutofit/>
          </a:bodyPr>
          <a:lstStyle/>
          <a:p>
            <a:r>
              <a:rPr lang="en-US" sz="2800" dirty="0"/>
              <a:t>Start with a base model (a Widget)</a:t>
            </a:r>
          </a:p>
          <a:p>
            <a:r>
              <a:rPr lang="en-US" sz="2800" dirty="0"/>
              <a:t>Create an array of Widgets, where each element is a slight mutation of the base model.</a:t>
            </a:r>
          </a:p>
          <a:p>
            <a:pPr lvl="1"/>
            <a:r>
              <a:rPr lang="en-US" sz="2400" dirty="0"/>
              <a:t>Mutation set by a MUTATION_RATE (percent)</a:t>
            </a:r>
          </a:p>
          <a:p>
            <a:pPr lvl="2"/>
            <a:r>
              <a:rPr lang="en-US" dirty="0"/>
              <a:t>Each aspect of the Widget can vary by that percent</a:t>
            </a:r>
          </a:p>
          <a:p>
            <a:r>
              <a:rPr lang="en-US" sz="2800" dirty="0"/>
              <a:t>Find the Most Fit element of the Array</a:t>
            </a:r>
          </a:p>
          <a:p>
            <a:pPr lvl="1"/>
            <a:r>
              <a:rPr lang="en-US" sz="2400" dirty="0"/>
              <a:t>Make the Most Fit seed the next generation.</a:t>
            </a:r>
          </a:p>
          <a:p>
            <a:r>
              <a:rPr lang="en-US" sz="2800" dirty="0"/>
              <a:t>Continue over many generations to evolve the Widget in the direction of the Most Fit.</a:t>
            </a:r>
          </a:p>
        </p:txBody>
      </p:sp>
    </p:spTree>
    <p:extLst>
      <p:ext uri="{BB962C8B-B14F-4D97-AF65-F5344CB8AC3E}">
        <p14:creationId xmlns:p14="http://schemas.microsoft.com/office/powerpoint/2010/main" val="381761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Genetic Algorithm</a:t>
            </a:r>
          </a:p>
        </p:txBody>
      </p:sp>
      <p:sp>
        <p:nvSpPr>
          <p:cNvPr id="3" name="Content Placeholder 2"/>
          <p:cNvSpPr>
            <a:spLocks noGrp="1"/>
          </p:cNvSpPr>
          <p:nvPr>
            <p:ph idx="1"/>
          </p:nvPr>
        </p:nvSpPr>
        <p:spPr/>
        <p:txBody>
          <a:bodyPr>
            <a:normAutofit/>
          </a:bodyPr>
          <a:lstStyle/>
          <a:p>
            <a:pPr marL="0" indent="0">
              <a:buNone/>
            </a:pPr>
            <a:r>
              <a:rPr lang="en-US" sz="2400" dirty="0"/>
              <a:t>Consider we want to evolve a number.</a:t>
            </a:r>
          </a:p>
          <a:p>
            <a:pPr marL="0" indent="0">
              <a:buNone/>
            </a:pPr>
            <a:r>
              <a:rPr lang="en-US" sz="2400" dirty="0"/>
              <a:t>The fitness of a number is determined by how small it is.</a:t>
            </a:r>
          </a:p>
          <a:p>
            <a:pPr marL="0" indent="0">
              <a:buNone/>
            </a:pPr>
            <a:r>
              <a:rPr lang="en-US" sz="2400" dirty="0"/>
              <a:t>	The Most Fit number will be 0.0</a:t>
            </a:r>
          </a:p>
          <a:p>
            <a:pPr marL="0" indent="0">
              <a:buNone/>
            </a:pPr>
            <a:r>
              <a:rPr lang="en-US" sz="2400" dirty="0"/>
              <a:t>1)  Create an array</a:t>
            </a:r>
          </a:p>
          <a:p>
            <a:pPr marL="0" indent="0">
              <a:buNone/>
            </a:pPr>
            <a:r>
              <a:rPr lang="en-US" sz="2400" dirty="0"/>
              <a:t>2)  Make the first element a random number</a:t>
            </a:r>
          </a:p>
          <a:p>
            <a:pPr marL="0" indent="0">
              <a:buNone/>
            </a:pPr>
            <a:r>
              <a:rPr lang="en-US" sz="2400" dirty="0"/>
              <a:t>3)  Fill the rest of the array with slight mutations of that number</a:t>
            </a:r>
          </a:p>
          <a:p>
            <a:pPr marL="0" indent="0">
              <a:buNone/>
            </a:pPr>
            <a:r>
              <a:rPr lang="en-US" sz="2400" dirty="0"/>
              <a:t>4)  Sort the array (so the Most Fit is at index 0)</a:t>
            </a:r>
          </a:p>
          <a:p>
            <a:pPr marL="0" indent="0">
              <a:buNone/>
            </a:pPr>
            <a:r>
              <a:rPr lang="en-US" sz="2400" dirty="0"/>
              <a:t>5)  Repeat until the first element is optimal (or close enough)</a:t>
            </a:r>
          </a:p>
          <a:p>
            <a:pPr marL="0" indent="0">
              <a:buNone/>
            </a:pPr>
            <a:endParaRPr lang="en-US" sz="2400" dirty="0"/>
          </a:p>
        </p:txBody>
      </p:sp>
    </p:spTree>
    <p:extLst>
      <p:ext uri="{BB962C8B-B14F-4D97-AF65-F5344CB8AC3E}">
        <p14:creationId xmlns:p14="http://schemas.microsoft.com/office/powerpoint/2010/main" val="428917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6324600" cy="4114800"/>
          </a:xfrm>
        </p:spPr>
        <p:txBody>
          <a:bodyPr>
            <a:noAutofit/>
          </a:bodyPr>
          <a:lstStyle/>
          <a:p>
            <a:pPr marL="0" indent="0">
              <a:buNone/>
            </a:pPr>
            <a:r>
              <a:rPr lang="en-US" sz="1500" b="1" dirty="0">
                <a:solidFill>
                  <a:srgbClr val="7030A0"/>
                </a:solidFill>
              </a:rPr>
              <a:t>public static </a:t>
            </a:r>
            <a:r>
              <a:rPr lang="en-US" sz="1500" b="1" dirty="0" err="1">
                <a:solidFill>
                  <a:srgbClr val="7030A0"/>
                </a:solidFill>
              </a:rPr>
              <a:t>int</a:t>
            </a:r>
            <a:r>
              <a:rPr lang="en-US" sz="1500" b="1" dirty="0">
                <a:solidFill>
                  <a:srgbClr val="7030A0"/>
                </a:solidFill>
              </a:rPr>
              <a:t> </a:t>
            </a:r>
            <a:r>
              <a:rPr lang="en-US" sz="1500" b="1" dirty="0"/>
              <a:t>SAMPLE_SIZE</a:t>
            </a:r>
            <a:r>
              <a:rPr lang="en-US" sz="1500" b="1" dirty="0">
                <a:solidFill>
                  <a:srgbClr val="7030A0"/>
                </a:solidFill>
              </a:rPr>
              <a:t> = 10, </a:t>
            </a:r>
            <a:r>
              <a:rPr lang="en-US" sz="1500" b="1" dirty="0"/>
              <a:t>MUTATE_RATE</a:t>
            </a:r>
            <a:r>
              <a:rPr lang="en-US" sz="1500" b="1" dirty="0">
                <a:solidFill>
                  <a:srgbClr val="7030A0"/>
                </a:solidFill>
              </a:rPr>
              <a:t> = 5;</a:t>
            </a:r>
            <a:br>
              <a:rPr lang="en-US" sz="1500" b="1" dirty="0">
                <a:solidFill>
                  <a:srgbClr val="7030A0"/>
                </a:solidFill>
              </a:rPr>
            </a:br>
            <a:r>
              <a:rPr lang="en-US" sz="1500" b="1" dirty="0">
                <a:solidFill>
                  <a:srgbClr val="7030A0"/>
                </a:solidFill>
              </a:rPr>
              <a:t>public static double </a:t>
            </a:r>
            <a:r>
              <a:rPr lang="en-US" sz="1500" b="1" dirty="0"/>
              <a:t>ALMOST_ZERO</a:t>
            </a:r>
            <a:r>
              <a:rPr lang="en-US" sz="1500" b="1" dirty="0">
                <a:solidFill>
                  <a:srgbClr val="7030A0"/>
                </a:solidFill>
              </a:rPr>
              <a:t> = 4.9E-323;</a:t>
            </a:r>
            <a:br>
              <a:rPr lang="en-US" sz="1500" b="1" dirty="0">
                <a:solidFill>
                  <a:srgbClr val="7030A0"/>
                </a:solidFill>
              </a:rPr>
            </a:br>
            <a:br>
              <a:rPr lang="en-US" sz="1500" b="1" dirty="0">
                <a:solidFill>
                  <a:srgbClr val="7030A0"/>
                </a:solidFill>
              </a:rPr>
            </a:br>
            <a:r>
              <a:rPr lang="en-US" sz="1500" b="1" dirty="0">
                <a:solidFill>
                  <a:srgbClr val="7030A0"/>
                </a:solidFill>
              </a:rPr>
              <a:t>public static void main(String[]</a:t>
            </a:r>
            <a:r>
              <a:rPr lang="en-US" sz="1500" b="1" dirty="0" err="1">
                <a:solidFill>
                  <a:srgbClr val="7030A0"/>
                </a:solidFill>
              </a:rPr>
              <a:t>arg</a:t>
            </a:r>
            <a:r>
              <a:rPr lang="en-US" sz="1500" b="1" dirty="0">
                <a:solidFill>
                  <a:srgbClr val="7030A0"/>
                </a:solidFill>
              </a:rPr>
              <a:t>)</a:t>
            </a:r>
            <a:br>
              <a:rPr lang="en-US" sz="1500" b="1" dirty="0">
                <a:solidFill>
                  <a:srgbClr val="7030A0"/>
                </a:solidFill>
              </a:rPr>
            </a:br>
            <a:r>
              <a:rPr lang="en-US" sz="1500" b="1" dirty="0">
                <a:solidFill>
                  <a:srgbClr val="7030A0"/>
                </a:solidFill>
              </a:rPr>
              <a:t>{</a:t>
            </a:r>
            <a:br>
              <a:rPr lang="en-US" sz="1500" b="1" dirty="0">
                <a:solidFill>
                  <a:srgbClr val="7030A0"/>
                </a:solidFill>
              </a:rPr>
            </a:br>
            <a:r>
              <a:rPr lang="en-US" sz="1500" b="1" dirty="0">
                <a:solidFill>
                  <a:srgbClr val="7030A0"/>
                </a:solidFill>
              </a:rPr>
              <a:t>      double [] </a:t>
            </a:r>
            <a:r>
              <a:rPr lang="en-US" sz="1500" b="1" dirty="0" err="1">
                <a:solidFill>
                  <a:srgbClr val="7030A0"/>
                </a:solidFill>
              </a:rPr>
              <a:t>nums</a:t>
            </a:r>
            <a:r>
              <a:rPr lang="en-US" sz="1500" b="1" dirty="0">
                <a:solidFill>
                  <a:srgbClr val="7030A0"/>
                </a:solidFill>
              </a:rPr>
              <a:t> = new double[</a:t>
            </a:r>
            <a:r>
              <a:rPr lang="en-US" sz="1500" b="1" dirty="0"/>
              <a:t>SAMPLE_SIZE</a:t>
            </a:r>
            <a:r>
              <a:rPr lang="en-US" sz="1500" b="1" dirty="0">
                <a:solidFill>
                  <a:srgbClr val="7030A0"/>
                </a:solidFill>
              </a:rPr>
              <a:t>];</a:t>
            </a:r>
            <a:br>
              <a:rPr lang="en-US" sz="1500" b="1" dirty="0">
                <a:solidFill>
                  <a:srgbClr val="7030A0"/>
                </a:solidFill>
              </a:rPr>
            </a:br>
            <a:r>
              <a:rPr lang="en-US" sz="1500" b="1" dirty="0">
                <a:solidFill>
                  <a:srgbClr val="7030A0"/>
                </a:solidFill>
              </a:rPr>
              <a:t>      </a:t>
            </a:r>
            <a:r>
              <a:rPr lang="en-US" sz="1500" b="1" dirty="0" err="1">
                <a:solidFill>
                  <a:srgbClr val="7030A0"/>
                </a:solidFill>
              </a:rPr>
              <a:t>int</a:t>
            </a:r>
            <a:r>
              <a:rPr lang="en-US" sz="1500" b="1" dirty="0">
                <a:solidFill>
                  <a:srgbClr val="7030A0"/>
                </a:solidFill>
              </a:rPr>
              <a:t> </a:t>
            </a:r>
            <a:r>
              <a:rPr lang="en-US" sz="1500" b="1" dirty="0" err="1">
                <a:solidFill>
                  <a:srgbClr val="7030A0"/>
                </a:solidFill>
              </a:rPr>
              <a:t>numGenerations</a:t>
            </a:r>
            <a:r>
              <a:rPr lang="en-US" sz="1500" b="1" dirty="0">
                <a:solidFill>
                  <a:srgbClr val="7030A0"/>
                </a:solidFill>
              </a:rPr>
              <a:t> = 0;</a:t>
            </a:r>
            <a:br>
              <a:rPr lang="en-US" sz="1500" b="1" dirty="0">
                <a:solidFill>
                  <a:srgbClr val="7030A0"/>
                </a:solidFill>
              </a:rPr>
            </a:br>
            <a:r>
              <a:rPr lang="en-US" sz="1500" b="1" dirty="0">
                <a:solidFill>
                  <a:srgbClr val="7030A0"/>
                </a:solidFill>
              </a:rPr>
              <a:t>      </a:t>
            </a:r>
            <a:r>
              <a:rPr lang="en-US" sz="1500" b="1" dirty="0" err="1">
                <a:solidFill>
                  <a:srgbClr val="7030A0"/>
                </a:solidFill>
              </a:rPr>
              <a:t>nums</a:t>
            </a:r>
            <a:r>
              <a:rPr lang="en-US" sz="1500" b="1" dirty="0">
                <a:solidFill>
                  <a:srgbClr val="7030A0"/>
                </a:solidFill>
              </a:rPr>
              <a:t>[0] = </a:t>
            </a:r>
            <a:r>
              <a:rPr lang="en-US" sz="1500" b="1" dirty="0" err="1">
                <a:solidFill>
                  <a:srgbClr val="7030A0"/>
                </a:solidFill>
              </a:rPr>
              <a:t>Math.random</a:t>
            </a:r>
            <a:r>
              <a:rPr lang="en-US" sz="1500" b="1" dirty="0">
                <a:solidFill>
                  <a:srgbClr val="7030A0"/>
                </a:solidFill>
              </a:rPr>
              <a:t>()*100;</a:t>
            </a:r>
            <a:br>
              <a:rPr lang="en-US" sz="1500" b="1" dirty="0">
                <a:solidFill>
                  <a:srgbClr val="7030A0"/>
                </a:solidFill>
              </a:rPr>
            </a:br>
            <a:r>
              <a:rPr lang="en-US" sz="1500" b="1" dirty="0">
                <a:solidFill>
                  <a:srgbClr val="7030A0"/>
                </a:solidFill>
              </a:rPr>
              <a:t>      while(</a:t>
            </a:r>
            <a:r>
              <a:rPr lang="en-US" sz="1500" b="1" dirty="0" err="1">
                <a:solidFill>
                  <a:srgbClr val="7030A0"/>
                </a:solidFill>
              </a:rPr>
              <a:t>nums</a:t>
            </a:r>
            <a:r>
              <a:rPr lang="en-US" sz="1500" b="1" dirty="0">
                <a:solidFill>
                  <a:srgbClr val="7030A0"/>
                </a:solidFill>
              </a:rPr>
              <a:t>[0]  &gt;  </a:t>
            </a:r>
            <a:r>
              <a:rPr lang="en-US" sz="1500" b="1" dirty="0"/>
              <a:t>ALMOST_ZERO</a:t>
            </a:r>
            <a:r>
              <a:rPr lang="en-US" sz="1500" b="1" dirty="0">
                <a:solidFill>
                  <a:srgbClr val="7030A0"/>
                </a:solidFill>
              </a:rPr>
              <a:t>)      </a:t>
            </a:r>
            <a:br>
              <a:rPr lang="en-US" sz="1500" b="1" dirty="0">
                <a:solidFill>
                  <a:srgbClr val="7030A0"/>
                </a:solidFill>
              </a:rPr>
            </a:br>
            <a:r>
              <a:rPr lang="en-US" sz="1500" b="1" dirty="0">
                <a:solidFill>
                  <a:srgbClr val="7030A0"/>
                </a:solidFill>
              </a:rPr>
              <a:t>     {</a:t>
            </a:r>
            <a:br>
              <a:rPr lang="en-US" sz="1500" b="1" dirty="0">
                <a:solidFill>
                  <a:srgbClr val="7030A0"/>
                </a:solidFill>
              </a:rPr>
            </a:br>
            <a:r>
              <a:rPr lang="en-US" sz="1500" b="1" dirty="0">
                <a:solidFill>
                  <a:srgbClr val="7030A0"/>
                </a:solidFill>
              </a:rPr>
              <a:t>         </a:t>
            </a:r>
            <a:r>
              <a:rPr lang="en-US" sz="1500" b="1" dirty="0" err="1">
                <a:solidFill>
                  <a:srgbClr val="7030A0"/>
                </a:solidFill>
              </a:rPr>
              <a:t>System.out.println</a:t>
            </a:r>
            <a:r>
              <a:rPr lang="en-US" sz="1500" b="1" dirty="0">
                <a:solidFill>
                  <a:srgbClr val="7030A0"/>
                </a:solidFill>
              </a:rPr>
              <a:t>(</a:t>
            </a:r>
            <a:r>
              <a:rPr lang="en-US" sz="1500" b="1" dirty="0" err="1">
                <a:solidFill>
                  <a:srgbClr val="7030A0"/>
                </a:solidFill>
              </a:rPr>
              <a:t>nums</a:t>
            </a:r>
            <a:r>
              <a:rPr lang="en-US" sz="1500" b="1" dirty="0">
                <a:solidFill>
                  <a:srgbClr val="7030A0"/>
                </a:solidFill>
              </a:rPr>
              <a:t>[0]);</a:t>
            </a:r>
            <a:br>
              <a:rPr lang="en-US" sz="1500" b="1" dirty="0">
                <a:solidFill>
                  <a:srgbClr val="7030A0"/>
                </a:solidFill>
              </a:rPr>
            </a:br>
            <a:r>
              <a:rPr lang="en-US" sz="1500" b="1" dirty="0">
                <a:solidFill>
                  <a:srgbClr val="7030A0"/>
                </a:solidFill>
              </a:rPr>
              <a:t>         for(</a:t>
            </a:r>
            <a:r>
              <a:rPr lang="en-US" sz="1500" b="1" dirty="0" err="1">
                <a:solidFill>
                  <a:srgbClr val="7030A0"/>
                </a:solidFill>
              </a:rPr>
              <a:t>int</a:t>
            </a:r>
            <a:r>
              <a:rPr lang="en-US" sz="1500" b="1" dirty="0">
                <a:solidFill>
                  <a:srgbClr val="7030A0"/>
                </a:solidFill>
              </a:rPr>
              <a:t> </a:t>
            </a:r>
            <a:r>
              <a:rPr lang="en-US" sz="1500" b="1" dirty="0" err="1">
                <a:solidFill>
                  <a:srgbClr val="7030A0"/>
                </a:solidFill>
              </a:rPr>
              <a:t>i</a:t>
            </a:r>
            <a:r>
              <a:rPr lang="en-US" sz="1500" b="1" dirty="0">
                <a:solidFill>
                  <a:srgbClr val="7030A0"/>
                </a:solidFill>
              </a:rPr>
              <a:t>=1; </a:t>
            </a:r>
            <a:r>
              <a:rPr lang="en-US" sz="1500" b="1" dirty="0" err="1">
                <a:solidFill>
                  <a:srgbClr val="7030A0"/>
                </a:solidFill>
              </a:rPr>
              <a:t>i</a:t>
            </a:r>
            <a:r>
              <a:rPr lang="en-US" sz="1500" b="1" dirty="0">
                <a:solidFill>
                  <a:srgbClr val="7030A0"/>
                </a:solidFill>
              </a:rPr>
              <a:t>&lt;</a:t>
            </a:r>
            <a:r>
              <a:rPr lang="en-US" sz="1500" b="1" dirty="0" err="1">
                <a:solidFill>
                  <a:srgbClr val="7030A0"/>
                </a:solidFill>
              </a:rPr>
              <a:t>nums.length</a:t>
            </a:r>
            <a:r>
              <a:rPr lang="en-US" sz="1500" b="1" dirty="0">
                <a:solidFill>
                  <a:srgbClr val="7030A0"/>
                </a:solidFill>
              </a:rPr>
              <a:t>; </a:t>
            </a:r>
            <a:r>
              <a:rPr lang="en-US" sz="1500" b="1" dirty="0" err="1">
                <a:solidFill>
                  <a:srgbClr val="7030A0"/>
                </a:solidFill>
              </a:rPr>
              <a:t>i</a:t>
            </a:r>
            <a:r>
              <a:rPr lang="en-US" sz="1500" b="1" dirty="0">
                <a:solidFill>
                  <a:srgbClr val="7030A0"/>
                </a:solidFill>
              </a:rPr>
              <a:t>++)</a:t>
            </a:r>
            <a:br>
              <a:rPr lang="en-US" sz="1500" b="1" dirty="0">
                <a:solidFill>
                  <a:srgbClr val="7030A0"/>
                </a:solidFill>
              </a:rPr>
            </a:br>
            <a:r>
              <a:rPr lang="en-US" sz="1500" b="1" dirty="0">
                <a:solidFill>
                  <a:srgbClr val="7030A0"/>
                </a:solidFill>
              </a:rPr>
              <a:t>            </a:t>
            </a:r>
            <a:r>
              <a:rPr lang="en-US" sz="1500" b="1" dirty="0" err="1">
                <a:solidFill>
                  <a:srgbClr val="7030A0"/>
                </a:solidFill>
              </a:rPr>
              <a:t>nums</a:t>
            </a:r>
            <a:r>
              <a:rPr lang="en-US" sz="1500" b="1" dirty="0">
                <a:solidFill>
                  <a:srgbClr val="7030A0"/>
                </a:solidFill>
              </a:rPr>
              <a:t>[</a:t>
            </a:r>
            <a:r>
              <a:rPr lang="en-US" sz="1500" b="1" dirty="0" err="1">
                <a:solidFill>
                  <a:srgbClr val="7030A0"/>
                </a:solidFill>
              </a:rPr>
              <a:t>i</a:t>
            </a:r>
            <a:r>
              <a:rPr lang="en-US" sz="1500" b="1" dirty="0">
                <a:solidFill>
                  <a:srgbClr val="7030A0"/>
                </a:solidFill>
              </a:rPr>
              <a:t>] = mutate(</a:t>
            </a:r>
            <a:r>
              <a:rPr lang="en-US" sz="1500" b="1" dirty="0" err="1">
                <a:solidFill>
                  <a:srgbClr val="7030A0"/>
                </a:solidFill>
              </a:rPr>
              <a:t>nums</a:t>
            </a:r>
            <a:r>
              <a:rPr lang="en-US" sz="1500" b="1" dirty="0">
                <a:solidFill>
                  <a:srgbClr val="7030A0"/>
                </a:solidFill>
              </a:rPr>
              <a:t>[0]);</a:t>
            </a:r>
            <a:br>
              <a:rPr lang="en-US" sz="1500" b="1" dirty="0">
                <a:solidFill>
                  <a:srgbClr val="7030A0"/>
                </a:solidFill>
              </a:rPr>
            </a:br>
            <a:r>
              <a:rPr lang="en-US" sz="1500" b="1" dirty="0">
                <a:solidFill>
                  <a:srgbClr val="7030A0"/>
                </a:solidFill>
              </a:rPr>
              <a:t>         </a:t>
            </a:r>
            <a:r>
              <a:rPr lang="en-US" sz="1500" b="1" dirty="0" err="1">
                <a:solidFill>
                  <a:srgbClr val="7030A0"/>
                </a:solidFill>
              </a:rPr>
              <a:t>Arrays.sort</a:t>
            </a:r>
            <a:r>
              <a:rPr lang="en-US" sz="1500" b="1" dirty="0">
                <a:solidFill>
                  <a:srgbClr val="7030A0"/>
                </a:solidFill>
              </a:rPr>
              <a:t>(</a:t>
            </a:r>
            <a:r>
              <a:rPr lang="en-US" sz="1500" b="1" dirty="0" err="1">
                <a:solidFill>
                  <a:srgbClr val="7030A0"/>
                </a:solidFill>
              </a:rPr>
              <a:t>nums</a:t>
            </a:r>
            <a:r>
              <a:rPr lang="en-US" sz="1500" b="1" dirty="0">
                <a:solidFill>
                  <a:srgbClr val="7030A0"/>
                </a:solidFill>
              </a:rPr>
              <a:t>);   </a:t>
            </a:r>
            <a:br>
              <a:rPr lang="en-US" sz="1500" b="1" dirty="0">
                <a:solidFill>
                  <a:srgbClr val="7030A0"/>
                </a:solidFill>
              </a:rPr>
            </a:br>
            <a:r>
              <a:rPr lang="en-US" sz="1500" b="1" dirty="0">
                <a:solidFill>
                  <a:srgbClr val="7030A0"/>
                </a:solidFill>
              </a:rPr>
              <a:t>         </a:t>
            </a:r>
            <a:r>
              <a:rPr lang="en-US" sz="1500" b="1" dirty="0" err="1">
                <a:solidFill>
                  <a:srgbClr val="7030A0"/>
                </a:solidFill>
              </a:rPr>
              <a:t>numGenerations</a:t>
            </a:r>
            <a:r>
              <a:rPr lang="en-US" sz="1500" b="1" dirty="0">
                <a:solidFill>
                  <a:srgbClr val="7030A0"/>
                </a:solidFill>
              </a:rPr>
              <a:t>++;</a:t>
            </a:r>
            <a:br>
              <a:rPr lang="en-US" sz="1500" b="1" dirty="0">
                <a:solidFill>
                  <a:srgbClr val="7030A0"/>
                </a:solidFill>
              </a:rPr>
            </a:br>
            <a:r>
              <a:rPr lang="en-US" sz="1500" b="1" dirty="0">
                <a:solidFill>
                  <a:srgbClr val="7030A0"/>
                </a:solidFill>
              </a:rPr>
              <a:t>      }</a:t>
            </a:r>
            <a:br>
              <a:rPr lang="en-US" sz="1500" b="1" dirty="0">
                <a:solidFill>
                  <a:srgbClr val="7030A0"/>
                </a:solidFill>
              </a:rPr>
            </a:br>
            <a:r>
              <a:rPr lang="en-US" sz="1500" b="1" dirty="0">
                <a:solidFill>
                  <a:srgbClr val="7030A0"/>
                </a:solidFill>
              </a:rPr>
              <a:t>      </a:t>
            </a:r>
            <a:r>
              <a:rPr lang="en-US" sz="1500" b="1" dirty="0" err="1">
                <a:solidFill>
                  <a:srgbClr val="7030A0"/>
                </a:solidFill>
              </a:rPr>
              <a:t>System.out.println</a:t>
            </a:r>
            <a:r>
              <a:rPr lang="en-US" sz="1500" b="1" dirty="0">
                <a:solidFill>
                  <a:srgbClr val="7030A0"/>
                </a:solidFill>
              </a:rPr>
              <a:t>(</a:t>
            </a:r>
            <a:r>
              <a:rPr lang="en-US" sz="1500" b="1" dirty="0">
                <a:solidFill>
                  <a:srgbClr val="C00000"/>
                </a:solidFill>
              </a:rPr>
              <a:t>"Evolved after "</a:t>
            </a:r>
            <a:r>
              <a:rPr lang="en-US" sz="1500" b="1" dirty="0">
                <a:solidFill>
                  <a:srgbClr val="7030A0"/>
                </a:solidFill>
              </a:rPr>
              <a:t> + </a:t>
            </a:r>
            <a:r>
              <a:rPr lang="en-US" sz="1500" b="1" dirty="0" err="1">
                <a:solidFill>
                  <a:srgbClr val="7030A0"/>
                </a:solidFill>
              </a:rPr>
              <a:t>numGenerations</a:t>
            </a:r>
            <a:r>
              <a:rPr lang="en-US" sz="1500" b="1" dirty="0">
                <a:solidFill>
                  <a:srgbClr val="7030A0"/>
                </a:solidFill>
              </a:rPr>
              <a:t> + </a:t>
            </a:r>
            <a:r>
              <a:rPr lang="en-US" sz="1500" b="1" dirty="0">
                <a:solidFill>
                  <a:srgbClr val="C00000"/>
                </a:solidFill>
              </a:rPr>
              <a:t>"</a:t>
            </a:r>
            <a:r>
              <a:rPr lang="en-US" sz="1500" b="1" dirty="0">
                <a:solidFill>
                  <a:srgbClr val="7030A0"/>
                </a:solidFill>
              </a:rPr>
              <a:t> </a:t>
            </a:r>
            <a:r>
              <a:rPr lang="en-US" sz="1500" b="1" dirty="0">
                <a:solidFill>
                  <a:srgbClr val="C00000"/>
                </a:solidFill>
              </a:rPr>
              <a:t>generations."</a:t>
            </a:r>
            <a:r>
              <a:rPr lang="en-US" sz="1500" b="1" dirty="0">
                <a:solidFill>
                  <a:srgbClr val="7030A0"/>
                </a:solidFill>
              </a:rPr>
              <a:t>);</a:t>
            </a:r>
          </a:p>
        </p:txBody>
      </p:sp>
      <p:sp>
        <p:nvSpPr>
          <p:cNvPr id="2" name="TextBox 1"/>
          <p:cNvSpPr txBox="1"/>
          <p:nvPr/>
        </p:nvSpPr>
        <p:spPr>
          <a:xfrm>
            <a:off x="4572000" y="1213872"/>
            <a:ext cx="4572000" cy="2400657"/>
          </a:xfrm>
          <a:prstGeom prst="rect">
            <a:avLst/>
          </a:prstGeom>
          <a:noFill/>
          <a:ln>
            <a:solidFill>
              <a:schemeClr val="accent1"/>
            </a:solidFill>
          </a:ln>
        </p:spPr>
        <p:txBody>
          <a:bodyPr wrap="square" rtlCol="0">
            <a:spAutoFit/>
          </a:bodyPr>
          <a:lstStyle/>
          <a:p>
            <a:r>
              <a:rPr lang="en-US" sz="1500" b="1" dirty="0">
                <a:solidFill>
                  <a:srgbClr val="7030A0"/>
                </a:solidFill>
              </a:rPr>
              <a:t>public static double mutate(double x)</a:t>
            </a:r>
            <a:br>
              <a:rPr lang="en-US" sz="1500" b="1" dirty="0">
                <a:solidFill>
                  <a:srgbClr val="7030A0"/>
                </a:solidFill>
              </a:rPr>
            </a:br>
            <a:r>
              <a:rPr lang="en-US" sz="1500" b="1" dirty="0">
                <a:solidFill>
                  <a:srgbClr val="7030A0"/>
                </a:solidFill>
              </a:rPr>
              <a:t>{</a:t>
            </a:r>
            <a:br>
              <a:rPr lang="en-US" sz="1500" b="1" dirty="0">
                <a:solidFill>
                  <a:srgbClr val="7030A0"/>
                </a:solidFill>
              </a:rPr>
            </a:br>
            <a:r>
              <a:rPr lang="en-US" sz="1500" b="1" dirty="0">
                <a:solidFill>
                  <a:srgbClr val="7030A0"/>
                </a:solidFill>
              </a:rPr>
              <a:t>   if(</a:t>
            </a:r>
            <a:r>
              <a:rPr lang="en-US" sz="1500" b="1" dirty="0" err="1">
                <a:solidFill>
                  <a:srgbClr val="7030A0"/>
                </a:solidFill>
              </a:rPr>
              <a:t>Math.random</a:t>
            </a:r>
            <a:r>
              <a:rPr lang="en-US" sz="1500" b="1" dirty="0">
                <a:solidFill>
                  <a:srgbClr val="7030A0"/>
                </a:solidFill>
              </a:rPr>
              <a:t>() &lt; 0.5)</a:t>
            </a:r>
            <a:br>
              <a:rPr lang="en-US" sz="1500" b="1" dirty="0">
                <a:solidFill>
                  <a:srgbClr val="7030A0"/>
                </a:solidFill>
              </a:rPr>
            </a:br>
            <a:r>
              <a:rPr lang="en-US" sz="1500" b="1" dirty="0">
                <a:solidFill>
                  <a:srgbClr val="7030A0"/>
                </a:solidFill>
              </a:rPr>
              <a:t>         x = x + (x * (</a:t>
            </a:r>
            <a:r>
              <a:rPr lang="en-US" sz="1500" b="1" dirty="0" err="1">
                <a:solidFill>
                  <a:srgbClr val="7030A0"/>
                </a:solidFill>
              </a:rPr>
              <a:t>Math.random</a:t>
            </a:r>
            <a:r>
              <a:rPr lang="en-US" sz="1500" b="1" dirty="0">
                <a:solidFill>
                  <a:srgbClr val="7030A0"/>
                </a:solidFill>
              </a:rPr>
              <a:t>()*</a:t>
            </a:r>
            <a:r>
              <a:rPr lang="en-US" sz="1500" b="1" dirty="0"/>
              <a:t>MUTATE_RATE</a:t>
            </a:r>
            <a:r>
              <a:rPr lang="en-US" sz="1500" b="1" dirty="0">
                <a:solidFill>
                  <a:srgbClr val="7030A0"/>
                </a:solidFill>
              </a:rPr>
              <a:t>/100));</a:t>
            </a:r>
            <a:br>
              <a:rPr lang="en-US" sz="1500" b="1" dirty="0">
                <a:solidFill>
                  <a:srgbClr val="7030A0"/>
                </a:solidFill>
              </a:rPr>
            </a:br>
            <a:r>
              <a:rPr lang="en-US" sz="1500" b="1" dirty="0">
                <a:solidFill>
                  <a:srgbClr val="7030A0"/>
                </a:solidFill>
              </a:rPr>
              <a:t>   else</a:t>
            </a:r>
            <a:br>
              <a:rPr lang="en-US" sz="1500" b="1" dirty="0">
                <a:solidFill>
                  <a:srgbClr val="7030A0"/>
                </a:solidFill>
              </a:rPr>
            </a:br>
            <a:r>
              <a:rPr lang="en-US" sz="1500" b="1" dirty="0">
                <a:solidFill>
                  <a:srgbClr val="7030A0"/>
                </a:solidFill>
              </a:rPr>
              <a:t>         x = x - (x * (</a:t>
            </a:r>
            <a:r>
              <a:rPr lang="en-US" sz="1500" b="1" dirty="0" err="1">
                <a:solidFill>
                  <a:srgbClr val="7030A0"/>
                </a:solidFill>
              </a:rPr>
              <a:t>Math.random</a:t>
            </a:r>
            <a:r>
              <a:rPr lang="en-US" sz="1500" b="1" dirty="0">
                <a:solidFill>
                  <a:srgbClr val="7030A0"/>
                </a:solidFill>
              </a:rPr>
              <a:t>()*</a:t>
            </a:r>
            <a:r>
              <a:rPr lang="en-US" sz="1500" b="1" dirty="0"/>
              <a:t>MUTATE_RATE</a:t>
            </a:r>
            <a:r>
              <a:rPr lang="en-US" sz="1500" b="1" dirty="0">
                <a:solidFill>
                  <a:srgbClr val="7030A0"/>
                </a:solidFill>
              </a:rPr>
              <a:t>/100));</a:t>
            </a:r>
            <a:br>
              <a:rPr lang="en-US" sz="1500" b="1" dirty="0">
                <a:solidFill>
                  <a:srgbClr val="7030A0"/>
                </a:solidFill>
              </a:rPr>
            </a:br>
            <a:r>
              <a:rPr lang="en-US" sz="1500" b="1" dirty="0">
                <a:solidFill>
                  <a:srgbClr val="7030A0"/>
                </a:solidFill>
              </a:rPr>
              <a:t>   if (x &lt; 0)</a:t>
            </a:r>
            <a:br>
              <a:rPr lang="en-US" sz="1500" b="1" dirty="0">
                <a:solidFill>
                  <a:srgbClr val="7030A0"/>
                </a:solidFill>
              </a:rPr>
            </a:br>
            <a:r>
              <a:rPr lang="en-US" sz="1500" b="1" dirty="0">
                <a:solidFill>
                  <a:srgbClr val="7030A0"/>
                </a:solidFill>
              </a:rPr>
              <a:t>         x = 0;</a:t>
            </a:r>
            <a:br>
              <a:rPr lang="en-US" sz="1500" b="1" dirty="0">
                <a:solidFill>
                  <a:srgbClr val="7030A0"/>
                </a:solidFill>
              </a:rPr>
            </a:br>
            <a:r>
              <a:rPr lang="en-US" sz="1500" b="1" dirty="0">
                <a:solidFill>
                  <a:srgbClr val="7030A0"/>
                </a:solidFill>
              </a:rPr>
              <a:t>   return x;</a:t>
            </a:r>
            <a:br>
              <a:rPr lang="en-US" sz="1500" b="1" dirty="0">
                <a:solidFill>
                  <a:srgbClr val="7030A0"/>
                </a:solidFill>
              </a:rPr>
            </a:br>
            <a:r>
              <a:rPr lang="en-US" sz="1500" b="1" dirty="0">
                <a:solidFill>
                  <a:srgbClr val="7030A0"/>
                </a:solidFill>
              </a:rPr>
              <a:t>}</a:t>
            </a:r>
            <a:endParaRPr lang="en-US" sz="1500" dirty="0"/>
          </a:p>
        </p:txBody>
      </p:sp>
      <p:cxnSp>
        <p:nvCxnSpPr>
          <p:cNvPr id="5" name="Straight Connector 4"/>
          <p:cNvCxnSpPr/>
          <p:nvPr/>
        </p:nvCxnSpPr>
        <p:spPr>
          <a:xfrm flipH="1" flipV="1">
            <a:off x="381001" y="838200"/>
            <a:ext cx="6476999" cy="14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81000" y="8382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1073" y="852854"/>
            <a:ext cx="0" cy="375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81000" y="426720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 idx="2"/>
          </p:cNvCxnSpPr>
          <p:nvPr/>
        </p:nvCxnSpPr>
        <p:spPr>
          <a:xfrm flipV="1">
            <a:off x="6858000" y="3614529"/>
            <a:ext cx="0" cy="652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94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Assignment:  Tree Evolve</a:t>
            </a:r>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marL="0" indent="0">
              <a:buNone/>
            </a:pPr>
            <a:r>
              <a:rPr lang="en-US" dirty="0"/>
              <a:t>Tree Object:</a:t>
            </a:r>
          </a:p>
          <a:p>
            <a:pPr marL="0" indent="0">
              <a:buNone/>
            </a:pPr>
            <a:br>
              <a:rPr lang="en-US" dirty="0"/>
            </a:br>
            <a:r>
              <a:rPr lang="en-US" b="1" dirty="0">
                <a:solidFill>
                  <a:srgbClr val="7030A0"/>
                </a:solidFill>
              </a:rPr>
              <a:t>public Tree </a:t>
            </a:r>
            <a:r>
              <a:rPr lang="en-US" b="1" dirty="0" err="1">
                <a:solidFill>
                  <a:srgbClr val="7030A0"/>
                </a:solidFill>
              </a:rPr>
              <a:t>makeRandomTree</a:t>
            </a:r>
            <a:r>
              <a:rPr lang="en-US" b="1" dirty="0">
                <a:solidFill>
                  <a:srgbClr val="7030A0"/>
                </a:solidFill>
              </a:rPr>
              <a:t>()            </a:t>
            </a:r>
          </a:p>
          <a:p>
            <a:pPr marL="0" indent="0">
              <a:buNone/>
            </a:pPr>
            <a:r>
              <a:rPr lang="en-US" dirty="0">
                <a:solidFill>
                  <a:srgbClr val="FF0000"/>
                </a:solidFill>
              </a:rPr>
              <a:t>//returns a random Tree fractal</a:t>
            </a:r>
            <a:br>
              <a:rPr lang="en-US" dirty="0"/>
            </a:br>
            <a:endParaRPr lang="en-US" dirty="0"/>
          </a:p>
          <a:p>
            <a:pPr marL="0" indent="0">
              <a:buNone/>
            </a:pPr>
            <a:r>
              <a:rPr lang="en-US" b="1" dirty="0">
                <a:solidFill>
                  <a:srgbClr val="7030A0"/>
                </a:solidFill>
              </a:rPr>
              <a:t>public Tree mutate(</a:t>
            </a:r>
            <a:r>
              <a:rPr lang="en-US" b="1" dirty="0" err="1">
                <a:solidFill>
                  <a:srgbClr val="7030A0"/>
                </a:solidFill>
              </a:rPr>
              <a:t>int</a:t>
            </a:r>
            <a:r>
              <a:rPr lang="en-US" b="1" dirty="0">
                <a:solidFill>
                  <a:srgbClr val="7030A0"/>
                </a:solidFill>
              </a:rPr>
              <a:t> </a:t>
            </a:r>
            <a:r>
              <a:rPr lang="en-US" b="1" dirty="0" err="1">
                <a:solidFill>
                  <a:srgbClr val="7030A0"/>
                </a:solidFill>
              </a:rPr>
              <a:t>mutationRate</a:t>
            </a:r>
            <a:r>
              <a:rPr lang="en-US" b="1" dirty="0">
                <a:solidFill>
                  <a:srgbClr val="7030A0"/>
                </a:solidFill>
              </a:rPr>
              <a:t>)    </a:t>
            </a:r>
          </a:p>
          <a:p>
            <a:pPr marL="0" indent="0">
              <a:buNone/>
            </a:pPr>
            <a:r>
              <a:rPr lang="en-US" dirty="0">
                <a:solidFill>
                  <a:srgbClr val="FF0000"/>
                </a:solidFill>
              </a:rPr>
              <a:t>//given the current tree, return an almost-clone of the tree (child)</a:t>
            </a:r>
          </a:p>
          <a:p>
            <a:pPr marL="0" indent="0">
              <a:buNone/>
            </a:pPr>
            <a:r>
              <a:rPr lang="en-US" dirty="0">
                <a:solidFill>
                  <a:srgbClr val="FF0000"/>
                </a:solidFill>
              </a:rPr>
              <a:t>//where each field can vary by </a:t>
            </a:r>
            <a:r>
              <a:rPr lang="en-US" dirty="0" err="1">
                <a:solidFill>
                  <a:srgbClr val="FF0000"/>
                </a:solidFill>
              </a:rPr>
              <a:t>mutationRate</a:t>
            </a:r>
            <a:br>
              <a:rPr lang="en-US" dirty="0"/>
            </a:br>
            <a:endParaRPr lang="en-US" dirty="0"/>
          </a:p>
          <a:p>
            <a:pPr marL="0" indent="0">
              <a:buNone/>
            </a:pPr>
            <a:r>
              <a:rPr lang="en-US" b="1" dirty="0">
                <a:solidFill>
                  <a:srgbClr val="7030A0"/>
                </a:solidFill>
              </a:rPr>
              <a:t>public </a:t>
            </a:r>
            <a:r>
              <a:rPr lang="en-US" b="1" dirty="0" err="1">
                <a:solidFill>
                  <a:srgbClr val="7030A0"/>
                </a:solidFill>
              </a:rPr>
              <a:t>int</a:t>
            </a:r>
            <a:r>
              <a:rPr lang="en-US" b="1" dirty="0">
                <a:solidFill>
                  <a:srgbClr val="7030A0"/>
                </a:solidFill>
              </a:rPr>
              <a:t> </a:t>
            </a:r>
            <a:r>
              <a:rPr lang="en-US" b="1" dirty="0" err="1">
                <a:solidFill>
                  <a:srgbClr val="7030A0"/>
                </a:solidFill>
              </a:rPr>
              <a:t>compareTo</a:t>
            </a:r>
            <a:r>
              <a:rPr lang="en-US" b="1" dirty="0">
                <a:solidFill>
                  <a:srgbClr val="7030A0"/>
                </a:solidFill>
              </a:rPr>
              <a:t>(Object other)      </a:t>
            </a:r>
          </a:p>
          <a:p>
            <a:pPr marL="0" indent="0">
              <a:buNone/>
            </a:pPr>
            <a:r>
              <a:rPr lang="en-US" dirty="0">
                <a:solidFill>
                  <a:srgbClr val="FF0000"/>
                </a:solidFill>
              </a:rPr>
              <a:t>//Trees compare to one another by how fit they are </a:t>
            </a:r>
          </a:p>
          <a:p>
            <a:pPr marL="0" indent="0">
              <a:buNone/>
            </a:pPr>
            <a:r>
              <a:rPr lang="en-US" dirty="0">
                <a:solidFill>
                  <a:srgbClr val="FF0000"/>
                </a:solidFill>
              </a:rPr>
              <a:t>//(one that is more fit is &gt; one that is less fit)</a:t>
            </a:r>
            <a:br>
              <a:rPr lang="en-US" dirty="0"/>
            </a:br>
            <a:endParaRPr lang="en-US" dirty="0"/>
          </a:p>
        </p:txBody>
      </p:sp>
    </p:spTree>
    <p:extLst>
      <p:ext uri="{BB962C8B-B14F-4D97-AF65-F5344CB8AC3E}">
        <p14:creationId xmlns:p14="http://schemas.microsoft.com/office/powerpoint/2010/main" val="189553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TreePanel.java</a:t>
            </a:r>
          </a:p>
        </p:txBody>
      </p:sp>
      <p:sp>
        <p:nvSpPr>
          <p:cNvPr id="3" name="Content Placeholder 2"/>
          <p:cNvSpPr>
            <a:spLocks noGrp="1"/>
          </p:cNvSpPr>
          <p:nvPr>
            <p:ph idx="1"/>
          </p:nvPr>
        </p:nvSpPr>
        <p:spPr>
          <a:xfrm>
            <a:off x="457200" y="1143000"/>
            <a:ext cx="8610600" cy="4983163"/>
          </a:xfrm>
        </p:spPr>
        <p:txBody>
          <a:bodyPr>
            <a:normAutofit lnSpcReduction="10000"/>
          </a:bodyPr>
          <a:lstStyle/>
          <a:p>
            <a:pPr marL="0" indent="0">
              <a:buNone/>
            </a:pPr>
            <a:r>
              <a:rPr lang="en-US" sz="2000" b="1" dirty="0">
                <a:solidFill>
                  <a:srgbClr val="7030A0"/>
                </a:solidFill>
              </a:rPr>
              <a:t>private static Tree [] forest;                      </a:t>
            </a:r>
            <a:r>
              <a:rPr lang="en-US" sz="2000" dirty="0">
                <a:solidFill>
                  <a:srgbClr val="C00000"/>
                </a:solidFill>
              </a:rPr>
              <a:t>//most fit is at forest[0]</a:t>
            </a:r>
            <a:br>
              <a:rPr lang="en-US" sz="2000" dirty="0"/>
            </a:br>
            <a:r>
              <a:rPr lang="en-US" sz="2000" b="1" dirty="0">
                <a:solidFill>
                  <a:srgbClr val="7030A0"/>
                </a:solidFill>
              </a:rPr>
              <a:t>private static int SAMPLE_SIZE = 10;      </a:t>
            </a:r>
            <a:r>
              <a:rPr lang="en-US" sz="2000" dirty="0">
                <a:solidFill>
                  <a:srgbClr val="C00000"/>
                </a:solidFill>
              </a:rPr>
              <a:t>//number of trees to mutate (2-25) </a:t>
            </a:r>
            <a:br>
              <a:rPr lang="en-US" sz="2000" dirty="0"/>
            </a:br>
            <a:r>
              <a:rPr lang="en-US" sz="2000" b="1" dirty="0">
                <a:solidFill>
                  <a:srgbClr val="7030A0"/>
                </a:solidFill>
              </a:rPr>
              <a:t>private static int MUTATION_RATE = 5; </a:t>
            </a:r>
            <a:r>
              <a:rPr lang="en-US" sz="2000" b="1" dirty="0">
                <a:solidFill>
                  <a:srgbClr val="C00000"/>
                </a:solidFill>
              </a:rPr>
              <a:t> </a:t>
            </a:r>
            <a:r>
              <a:rPr lang="en-US" sz="2000" dirty="0">
                <a:solidFill>
                  <a:srgbClr val="C00000"/>
                </a:solidFill>
              </a:rPr>
              <a:t>//percentage a tree can mutate (1-100)</a:t>
            </a:r>
            <a:br>
              <a:rPr lang="en-US" sz="2000" dirty="0"/>
            </a:br>
            <a:r>
              <a:rPr lang="en-US" sz="2000" b="1" dirty="0">
                <a:solidFill>
                  <a:srgbClr val="7030A0"/>
                </a:solidFill>
              </a:rPr>
              <a:t>private static int </a:t>
            </a:r>
            <a:r>
              <a:rPr lang="en-US" sz="2000" b="1" dirty="0" err="1">
                <a:solidFill>
                  <a:srgbClr val="7030A0"/>
                </a:solidFill>
              </a:rPr>
              <a:t>numGenerations</a:t>
            </a:r>
            <a:r>
              <a:rPr lang="en-US" sz="2000" b="1" dirty="0">
                <a:solidFill>
                  <a:srgbClr val="7030A0"/>
                </a:solidFill>
              </a:rPr>
              <a:t>;         </a:t>
            </a:r>
            <a:r>
              <a:rPr lang="en-US" sz="2000" dirty="0">
                <a:solidFill>
                  <a:srgbClr val="C00000"/>
                </a:solidFill>
              </a:rPr>
              <a:t>//count the number of generations</a:t>
            </a:r>
          </a:p>
          <a:p>
            <a:pPr marL="0" indent="0">
              <a:buNone/>
            </a:pPr>
            <a:endParaRPr lang="en-US" sz="2000" dirty="0"/>
          </a:p>
          <a:p>
            <a:pPr marL="0" indent="0">
              <a:buNone/>
            </a:pPr>
            <a:r>
              <a:rPr lang="en-US" sz="2000" dirty="0"/>
              <a:t>Complete the code to advance the evolution of trees by one generation.</a:t>
            </a:r>
            <a:endParaRPr lang="en-US" sz="2000" b="1" dirty="0">
              <a:solidFill>
                <a:srgbClr val="7030A0"/>
              </a:solidFill>
            </a:endParaRPr>
          </a:p>
          <a:p>
            <a:pPr marL="0" indent="0">
              <a:buNone/>
            </a:pPr>
            <a:r>
              <a:rPr lang="en-US" sz="2000" b="1" dirty="0">
                <a:solidFill>
                  <a:srgbClr val="7030A0"/>
                </a:solidFill>
              </a:rPr>
              <a:t>private static void </a:t>
            </a:r>
            <a:r>
              <a:rPr lang="en-US" sz="2000" b="1" dirty="0" err="1">
                <a:solidFill>
                  <a:srgbClr val="7030A0"/>
                </a:solidFill>
              </a:rPr>
              <a:t>advanceGeneration</a:t>
            </a:r>
            <a:r>
              <a:rPr lang="en-US" sz="2000" b="1" dirty="0">
                <a:solidFill>
                  <a:srgbClr val="7030A0"/>
                </a:solidFill>
              </a:rPr>
              <a:t>()</a:t>
            </a:r>
          </a:p>
          <a:p>
            <a:pPr marL="0" indent="0">
              <a:buNone/>
            </a:pPr>
            <a:r>
              <a:rPr lang="en-US" sz="2000" b="1" dirty="0">
                <a:solidFill>
                  <a:srgbClr val="7030A0"/>
                </a:solidFill>
              </a:rPr>
              <a:t>{</a:t>
            </a:r>
          </a:p>
          <a:p>
            <a:pPr marL="0" indent="0">
              <a:buNone/>
            </a:pPr>
            <a:r>
              <a:rPr lang="en-US" sz="2000" b="1" dirty="0">
                <a:solidFill>
                  <a:srgbClr val="7030A0"/>
                </a:solidFill>
              </a:rPr>
              <a:t>     </a:t>
            </a:r>
            <a:r>
              <a:rPr lang="en-US" sz="2000" b="1" dirty="0" err="1">
                <a:solidFill>
                  <a:srgbClr val="7030A0"/>
                </a:solidFill>
              </a:rPr>
              <a:t>numGenerations</a:t>
            </a:r>
            <a:r>
              <a:rPr lang="en-US" sz="2000" b="1" dirty="0">
                <a:solidFill>
                  <a:srgbClr val="7030A0"/>
                </a:solidFill>
              </a:rPr>
              <a:t>++;</a:t>
            </a:r>
          </a:p>
          <a:p>
            <a:pPr marL="0" indent="0">
              <a:buNone/>
            </a:pPr>
            <a:r>
              <a:rPr lang="en-US" sz="2000" dirty="0">
                <a:solidFill>
                  <a:srgbClr val="FF0000"/>
                </a:solidFill>
              </a:rPr>
              <a:t>     //***Complete the code here to find the most fit tree,</a:t>
            </a:r>
          </a:p>
          <a:p>
            <a:pPr marL="0" indent="0">
              <a:buNone/>
            </a:pPr>
            <a:r>
              <a:rPr lang="en-US" sz="2000" dirty="0">
                <a:solidFill>
                  <a:srgbClr val="FF0000"/>
                </a:solidFill>
              </a:rPr>
              <a:t>     //***place the most fit tree at index 0</a:t>
            </a:r>
          </a:p>
          <a:p>
            <a:pPr marL="0" indent="0">
              <a:buNone/>
            </a:pPr>
            <a:r>
              <a:rPr lang="en-US" sz="2000" dirty="0">
                <a:solidFill>
                  <a:srgbClr val="FF0000"/>
                </a:solidFill>
              </a:rPr>
              <a:t>     //***repopulate the rest of the forest with children of the most fit</a:t>
            </a:r>
          </a:p>
          <a:p>
            <a:pPr marL="0" indent="0">
              <a:buNone/>
            </a:pPr>
            <a:r>
              <a:rPr lang="en-US" sz="2000" dirty="0">
                <a:solidFill>
                  <a:srgbClr val="FF0000"/>
                </a:solidFill>
              </a:rPr>
              <a:t>    //***allowing each child to differ from the best by the MUTATION_RATE </a:t>
            </a:r>
          </a:p>
          <a:p>
            <a:pPr marL="0" indent="0">
              <a:buNone/>
            </a:pPr>
            <a:r>
              <a:rPr lang="en-US" sz="2000" dirty="0">
                <a:solidFill>
                  <a:srgbClr val="FF0000"/>
                </a:solidFill>
              </a:rPr>
              <a:t>    //***********************/</a:t>
            </a:r>
          </a:p>
          <a:p>
            <a:pPr marL="0" indent="0">
              <a:buNone/>
            </a:pPr>
            <a:r>
              <a:rPr lang="en-US" sz="2000" b="1" dirty="0">
                <a:solidFill>
                  <a:srgbClr val="7030A0"/>
                </a:solidFill>
              </a:rPr>
              <a:t>}</a:t>
            </a:r>
          </a:p>
          <a:p>
            <a:pPr marL="0" indent="0">
              <a:buNone/>
            </a:pPr>
            <a:endParaRPr lang="en-US" sz="1600" b="1" dirty="0">
              <a:solidFill>
                <a:srgbClr val="7030A0"/>
              </a:solidFill>
            </a:endParaRPr>
          </a:p>
          <a:p>
            <a:pPr marL="0" indent="0">
              <a:buNone/>
            </a:pPr>
            <a:endParaRPr lang="en-US" sz="1600" b="1" dirty="0">
              <a:solidFill>
                <a:srgbClr val="7030A0"/>
              </a:solidFill>
            </a:endParaRPr>
          </a:p>
        </p:txBody>
      </p:sp>
    </p:spTree>
    <p:extLst>
      <p:ext uri="{BB962C8B-B14F-4D97-AF65-F5344CB8AC3E}">
        <p14:creationId xmlns:p14="http://schemas.microsoft.com/office/powerpoint/2010/main" val="230812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TreePanel.java</a:t>
            </a:r>
          </a:p>
        </p:txBody>
      </p:sp>
      <p:sp>
        <p:nvSpPr>
          <p:cNvPr id="3" name="Content Placeholder 2"/>
          <p:cNvSpPr>
            <a:spLocks noGrp="1"/>
          </p:cNvSpPr>
          <p:nvPr>
            <p:ph idx="1"/>
          </p:nvPr>
        </p:nvSpPr>
        <p:spPr>
          <a:xfrm>
            <a:off x="457200" y="1166018"/>
            <a:ext cx="8610600" cy="5310982"/>
          </a:xfrm>
        </p:spPr>
        <p:txBody>
          <a:bodyPr>
            <a:normAutofit fontScale="92500" lnSpcReduction="20000"/>
          </a:bodyPr>
          <a:lstStyle/>
          <a:p>
            <a:pPr marL="0" indent="0">
              <a:buNone/>
            </a:pPr>
            <a:r>
              <a:rPr lang="en-US" sz="2000" dirty="0"/>
              <a:t>The client will have the option of pausing evolution (right mouse click) in order to adjust the sample size (# of children in forest) or the mutation rate.  Complete the code to allow the client to make the forest one larger or one smaller.  The more children there are, the more likely it will be that a child will be more fit than the parent, but will require more processing to find the most fit.</a:t>
            </a:r>
          </a:p>
          <a:p>
            <a:pPr marL="0" indent="0">
              <a:buNone/>
            </a:pPr>
            <a:r>
              <a:rPr lang="en-US" sz="2000" b="1" dirty="0">
                <a:solidFill>
                  <a:srgbClr val="7030A0"/>
                </a:solidFill>
              </a:rPr>
              <a:t>private void </a:t>
            </a:r>
            <a:r>
              <a:rPr lang="en-US" sz="2000" b="1" dirty="0" err="1">
                <a:solidFill>
                  <a:srgbClr val="7030A0"/>
                </a:solidFill>
              </a:rPr>
              <a:t>keyPressed</a:t>
            </a:r>
            <a:r>
              <a:rPr lang="en-US" sz="2000" b="1" dirty="0">
                <a:solidFill>
                  <a:srgbClr val="7030A0"/>
                </a:solidFill>
              </a:rPr>
              <a:t>(</a:t>
            </a:r>
            <a:r>
              <a:rPr lang="en-US" sz="2000" b="1" dirty="0" err="1">
                <a:solidFill>
                  <a:srgbClr val="7030A0"/>
                </a:solidFill>
              </a:rPr>
              <a:t>KeyEvent</a:t>
            </a:r>
            <a:r>
              <a:rPr lang="en-US" sz="2000" b="1" dirty="0">
                <a:solidFill>
                  <a:srgbClr val="7030A0"/>
                </a:solidFill>
              </a:rPr>
              <a:t> e)</a:t>
            </a:r>
          </a:p>
          <a:p>
            <a:pPr marL="0" indent="0">
              <a:buNone/>
            </a:pPr>
            <a:r>
              <a:rPr lang="en-US" sz="2000" b="1" dirty="0">
                <a:solidFill>
                  <a:srgbClr val="7030A0"/>
                </a:solidFill>
              </a:rPr>
              <a:t>{</a:t>
            </a:r>
          </a:p>
          <a:p>
            <a:pPr marL="0" indent="0">
              <a:buNone/>
            </a:pPr>
            <a:r>
              <a:rPr lang="en-US" sz="1800" dirty="0">
                <a:solidFill>
                  <a:srgbClr val="000000"/>
                </a:solidFill>
              </a:rPr>
              <a:t>      </a:t>
            </a:r>
            <a:r>
              <a:rPr lang="en-US" sz="1800" dirty="0">
                <a:solidFill>
                  <a:srgbClr val="941EDF"/>
                </a:solidFill>
              </a:rPr>
              <a:t>if</a:t>
            </a:r>
            <a:r>
              <a:rPr lang="en-US" sz="1800" dirty="0">
                <a:solidFill>
                  <a:srgbClr val="000000"/>
                </a:solidFill>
              </a:rPr>
              <a:t>(</a:t>
            </a:r>
            <a:r>
              <a:rPr lang="en-US" sz="1800" dirty="0" err="1">
                <a:solidFill>
                  <a:srgbClr val="000000"/>
                </a:solidFill>
              </a:rPr>
              <a:t>e.getKeyCode</a:t>
            </a:r>
            <a:r>
              <a:rPr lang="en-US" sz="1800" dirty="0">
                <a:solidFill>
                  <a:srgbClr val="000000"/>
                </a:solidFill>
              </a:rPr>
              <a:t>()==KeyEvent.VK_1)      </a:t>
            </a:r>
            <a:r>
              <a:rPr lang="en-US" sz="1800" dirty="0">
                <a:solidFill>
                  <a:srgbClr val="E65D00"/>
                </a:solidFill>
              </a:rPr>
              <a:t>//Sample Size (2-25)</a:t>
            </a:r>
            <a:br>
              <a:rPr lang="en-US" sz="1800" dirty="0">
                <a:solidFill>
                  <a:srgbClr val="E65D00"/>
                </a:solidFill>
              </a:rPr>
            </a:br>
            <a:r>
              <a:rPr lang="en-US" sz="1800" dirty="0">
                <a:solidFill>
                  <a:srgbClr val="000000"/>
                </a:solidFill>
              </a:rPr>
              <a:t>      {</a:t>
            </a:r>
            <a:br>
              <a:rPr lang="en-US" sz="1800" dirty="0">
                <a:solidFill>
                  <a:srgbClr val="000000"/>
                </a:solidFill>
              </a:rPr>
            </a:br>
            <a:r>
              <a:rPr lang="en-US" sz="1800" dirty="0">
                <a:solidFill>
                  <a:srgbClr val="000000"/>
                </a:solidFill>
              </a:rPr>
              <a:t>            </a:t>
            </a:r>
            <a:r>
              <a:rPr lang="en-US" sz="1800" dirty="0">
                <a:solidFill>
                  <a:srgbClr val="941EDF"/>
                </a:solidFill>
              </a:rPr>
              <a:t>if</a:t>
            </a:r>
            <a:r>
              <a:rPr lang="en-US" sz="1800" dirty="0">
                <a:solidFill>
                  <a:srgbClr val="000000"/>
                </a:solidFill>
              </a:rPr>
              <a:t>(SAMPLE_SIZE &lt;= 2)</a:t>
            </a:r>
            <a:br>
              <a:rPr lang="en-US" sz="1800" dirty="0">
                <a:solidFill>
                  <a:srgbClr val="000000"/>
                </a:solidFill>
              </a:rPr>
            </a:br>
            <a:r>
              <a:rPr lang="en-US" sz="1800" dirty="0">
                <a:solidFill>
                  <a:srgbClr val="000000"/>
                </a:solidFill>
              </a:rPr>
              <a:t>               </a:t>
            </a:r>
            <a:r>
              <a:rPr lang="en-US" sz="1800" dirty="0">
                <a:solidFill>
                  <a:srgbClr val="941EDF"/>
                </a:solidFill>
              </a:rPr>
              <a:t>return</a:t>
            </a:r>
            <a:r>
              <a:rPr lang="en-US" sz="1800" dirty="0">
                <a:solidFill>
                  <a:srgbClr val="000000"/>
                </a:solidFill>
              </a:rPr>
              <a:t>;</a:t>
            </a:r>
            <a:br>
              <a:rPr lang="en-US" sz="1800" dirty="0">
                <a:solidFill>
                  <a:srgbClr val="000000"/>
                </a:solidFill>
              </a:rPr>
            </a:br>
            <a:r>
              <a:rPr lang="en-US" sz="1800" dirty="0">
                <a:solidFill>
                  <a:srgbClr val="000000"/>
                </a:solidFill>
              </a:rPr>
              <a:t>            SAMPLE_SIZE--;    </a:t>
            </a:r>
            <a:br>
              <a:rPr lang="en-US" sz="1800" dirty="0">
                <a:solidFill>
                  <a:srgbClr val="000000"/>
                </a:solidFill>
              </a:rPr>
            </a:br>
            <a:r>
              <a:rPr lang="en-US" sz="1800" dirty="0">
                <a:solidFill>
                  <a:srgbClr val="000000"/>
                </a:solidFill>
              </a:rPr>
              <a:t>         </a:t>
            </a:r>
            <a:r>
              <a:rPr lang="en-US" sz="1800" dirty="0">
                <a:solidFill>
                  <a:srgbClr val="E65D00"/>
                </a:solidFill>
              </a:rPr>
              <a:t>//***COMPLETE THE CODE HERE*****************************************</a:t>
            </a:r>
          </a:p>
          <a:p>
            <a:pPr marL="0" indent="0">
              <a:buNone/>
            </a:pPr>
            <a:r>
              <a:rPr lang="en-US" sz="1800" dirty="0">
                <a:solidFill>
                  <a:srgbClr val="FF0000"/>
                </a:solidFill>
              </a:rPr>
              <a:t>         //***make a new Tree array that is one-element smaller than forest</a:t>
            </a:r>
          </a:p>
          <a:p>
            <a:pPr marL="0" indent="0">
              <a:buNone/>
            </a:pPr>
            <a:r>
              <a:rPr lang="en-US" sz="1800" dirty="0">
                <a:solidFill>
                  <a:srgbClr val="FF0000"/>
                </a:solidFill>
              </a:rPr>
              <a:t>         //***copy elements from forest to the new smaller array</a:t>
            </a:r>
          </a:p>
          <a:p>
            <a:pPr marL="0" indent="0">
              <a:buNone/>
            </a:pPr>
            <a:r>
              <a:rPr lang="en-US" sz="1800" dirty="0">
                <a:solidFill>
                  <a:srgbClr val="FF0000"/>
                </a:solidFill>
              </a:rPr>
              <a:t>         //***change forest to be the new smaller array.</a:t>
            </a:r>
          </a:p>
          <a:p>
            <a:pPr marL="0" indent="0">
              <a:buNone/>
            </a:pPr>
            <a:r>
              <a:rPr lang="en-US" sz="1800" dirty="0">
                <a:solidFill>
                  <a:srgbClr val="FF0000"/>
                </a:solidFill>
              </a:rPr>
              <a:t>         //***Similar code should be done to increase the sample size by one.</a:t>
            </a:r>
            <a:br>
              <a:rPr lang="en-US" sz="1800" dirty="0">
                <a:solidFill>
                  <a:srgbClr val="000000"/>
                </a:solidFill>
              </a:rPr>
            </a:br>
            <a:r>
              <a:rPr lang="en-US" sz="1800" dirty="0">
                <a:solidFill>
                  <a:srgbClr val="000000"/>
                </a:solidFill>
              </a:rPr>
              <a:t>         </a:t>
            </a:r>
            <a:r>
              <a:rPr lang="en-US" sz="1800" dirty="0">
                <a:solidFill>
                  <a:srgbClr val="E65D00"/>
                </a:solidFill>
              </a:rPr>
              <a:t>//******************************************************************/</a:t>
            </a:r>
            <a:br>
              <a:rPr lang="en-US" sz="1800" dirty="0">
                <a:solidFill>
                  <a:srgbClr val="E65D00"/>
                </a:solidFill>
              </a:rPr>
            </a:br>
            <a:r>
              <a:rPr lang="en-US" sz="1800" dirty="0">
                <a:solidFill>
                  <a:srgbClr val="000000"/>
                </a:solidFill>
              </a:rPr>
              <a:t>            repaint();</a:t>
            </a:r>
            <a:br>
              <a:rPr lang="en-US" sz="1800" dirty="0">
                <a:solidFill>
                  <a:srgbClr val="000000"/>
                </a:solidFill>
              </a:rPr>
            </a:br>
            <a:r>
              <a:rPr lang="en-US" sz="1800" dirty="0">
                <a:solidFill>
                  <a:srgbClr val="000000"/>
                </a:solidFill>
              </a:rPr>
              <a:t>            </a:t>
            </a:r>
            <a:r>
              <a:rPr lang="en-US" sz="1800" dirty="0">
                <a:solidFill>
                  <a:srgbClr val="941EDF"/>
                </a:solidFill>
              </a:rPr>
              <a:t>return</a:t>
            </a:r>
            <a:r>
              <a:rPr lang="en-US" sz="1800" dirty="0">
                <a:solidFill>
                  <a:srgbClr val="000000"/>
                </a:solidFill>
              </a:rPr>
              <a:t>;</a:t>
            </a:r>
            <a:br>
              <a:rPr lang="en-US" sz="1800" dirty="0">
                <a:solidFill>
                  <a:srgbClr val="000000"/>
                </a:solidFill>
              </a:rPr>
            </a:br>
            <a:r>
              <a:rPr lang="en-US" sz="1800" dirty="0">
                <a:solidFill>
                  <a:srgbClr val="000000"/>
                </a:solidFill>
              </a:rPr>
              <a:t>      }</a:t>
            </a:r>
            <a:endParaRPr lang="en-US" sz="1600" b="1" dirty="0">
              <a:solidFill>
                <a:srgbClr val="7030A0"/>
              </a:solidFill>
            </a:endParaRPr>
          </a:p>
          <a:p>
            <a:pPr marL="0" indent="0">
              <a:buNone/>
            </a:pPr>
            <a:endParaRPr lang="en-US" sz="1600" b="1" dirty="0">
              <a:solidFill>
                <a:srgbClr val="7030A0"/>
              </a:solidFill>
            </a:endParaRPr>
          </a:p>
        </p:txBody>
      </p:sp>
    </p:spTree>
    <p:extLst>
      <p:ext uri="{BB962C8B-B14F-4D97-AF65-F5344CB8AC3E}">
        <p14:creationId xmlns:p14="http://schemas.microsoft.com/office/powerpoint/2010/main" val="2242901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945</Words>
  <Application>Microsoft Office PowerPoint</Application>
  <PresentationFormat>On-screen Show (4:3)</PresentationFormat>
  <Paragraphs>60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Genetic Algorithms</vt:lpstr>
      <vt:lpstr>Emerging topics in Computer Science</vt:lpstr>
      <vt:lpstr>Genetic Algorithms in Antenna and Aircraft Wing Design</vt:lpstr>
      <vt:lpstr>Genetic Algorithms</vt:lpstr>
      <vt:lpstr>A Simple Genetic Algorithm</vt:lpstr>
      <vt:lpstr>PowerPoint Presentation</vt:lpstr>
      <vt:lpstr>Your Assignment:  Tree Evolve</vt:lpstr>
      <vt:lpstr>In TreePanel.java</vt:lpstr>
      <vt:lpstr>In TreePanel.java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dc:title>
  <dc:creator>Oberle, Doug R</dc:creator>
  <cp:lastModifiedBy>Oberle, Doug R</cp:lastModifiedBy>
  <cp:revision>57</cp:revision>
  <dcterms:created xsi:type="dcterms:W3CDTF">2006-08-16T00:00:00Z</dcterms:created>
  <dcterms:modified xsi:type="dcterms:W3CDTF">2021-12-16T14:06:08Z</dcterms:modified>
</cp:coreProperties>
</file>