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1" autoAdjust="0"/>
    <p:restoredTop sz="94660"/>
  </p:normalViewPr>
  <p:slideViewPr>
    <p:cSldViewPr snapToGrid="0">
      <p:cViewPr varScale="1">
        <p:scale>
          <a:sx n="72" d="100"/>
          <a:sy n="72" d="100"/>
        </p:scale>
        <p:origin x="4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FEDC9-424F-40A1-8226-B93C1649FF8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DC668-861C-401A-96A3-5CA0E5E4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55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edfd49bda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cedfd49bda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edfd49b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cedfd49b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edfd49bda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cedfd49bd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edfd49bda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cedfd49bda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edfd49bda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edfd49bda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E18E-9C24-4C24-8044-CA2E2453C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35338-0543-4A88-B591-1468EC306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FE99D-FE38-43F2-871B-836F9098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B7D-0CE7-4B51-9B4F-2317FB990EF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BCEE9-2E9E-47DB-8F50-8787BCA1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C2319-CA20-43C3-92DF-845B4632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8610-3100-4D3B-8789-164545394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3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85D0-17D7-460E-9DDF-8D2049C5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9362E-6A68-402A-936A-AB3FEE474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D25E-434C-446B-B7CE-98A4B4F7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B7D-0CE7-4B51-9B4F-2317FB990EF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D9D18-6F17-4428-88E2-6A8581F0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8D2B7-44DA-417C-BC5E-82340474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8610-3100-4D3B-8789-164545394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1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BE3AD-CFBA-4C20-A969-8A9719C5D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DB4F6-2E6E-4A1E-AC67-876B029CF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51273-0366-48E7-A74A-493AF627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B7D-0CE7-4B51-9B4F-2317FB990EF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8E0DF-F85E-48B2-BAB7-EF33548A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20424-C34A-4DD9-9191-8645E906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8610-3100-4D3B-8789-164545394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7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467C-B826-42D3-8172-7958E5A8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23168-212D-4BB0-8C11-EF4B92449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D5433-C699-458E-AFDF-2647558A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B7D-0CE7-4B51-9B4F-2317FB990EF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EC30A-DEDF-4B7F-9F17-FED4DCC0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CDDE0-367A-4F2B-B845-ECEB4F59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8610-3100-4D3B-8789-164545394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7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4C9D-9D9E-450B-9A7A-3BBDB19B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5DF09-BFEA-4D05-B952-3C103CBE4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5244-68AB-4CAB-A5B4-3C5AC890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B7D-0CE7-4B51-9B4F-2317FB990EF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202E9-AF99-4A14-BFD4-B2F3F8E7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1FA3-459C-4DE2-A21B-7CCD0842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8610-3100-4D3B-8789-164545394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2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04D5-789F-4F58-A60B-6DC9B9C3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8E35E-B580-4839-88A8-8673541B9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D8F21-952C-4E45-9D78-40D880FFF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D6D88-6E4C-4815-9B23-5955995F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B7D-0CE7-4B51-9B4F-2317FB990EF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17CD9-6983-4746-BE8A-5EDA7BD2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5EA5F-3B29-423F-AA02-5C1B3BC2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8610-3100-4D3B-8789-164545394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D049-DAE9-43A4-A9A1-0DB50FC8B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EC0A5-CEC1-447C-9910-0A2DA5644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329D2-2A24-4C81-A5FA-44D1E7697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A5422-B96B-4AAA-A449-7C8AAA629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E2367-C0F1-4E9D-96E7-B2AAD7A25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63A2EE-FAF1-4FA7-9E52-6072E783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B7D-0CE7-4B51-9B4F-2317FB990EF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6A8FA1-925A-43D5-A2DD-4F97D49A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28E442-0750-4E55-8ED8-D35293BA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8610-3100-4D3B-8789-164545394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0F4F-B1EE-438D-8361-9CD0FEF3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0F7631-E2F8-46E4-B973-46FFCB44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B7D-0CE7-4B51-9B4F-2317FB990EF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8E9BA-818C-4D6E-90C8-E24397EE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B1713-F296-437A-BA0D-C2C91B59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8610-3100-4D3B-8789-164545394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1E4B1-6945-4366-A767-B9D3B38E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B7D-0CE7-4B51-9B4F-2317FB990EF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BDFD5-5A44-4EF0-972C-76C57F3E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CB477-4547-4A09-A845-1A0D4272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8610-3100-4D3B-8789-164545394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3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1499F-B223-48B9-9660-3BF6DDF95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E3D45-880C-4AC9-8C35-5610EED1F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64319-F1D1-4F69-BAE2-580AED45B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B1071-A892-4F27-99FF-90C81C80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B7D-0CE7-4B51-9B4F-2317FB990EF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2C346-98ED-41C6-939D-497BBBE2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4BFB6-B82D-4036-B64E-95D857D8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8610-3100-4D3B-8789-164545394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4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DF5B-E209-4AA0-8294-78737E01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7EC70-0D27-4308-BA80-C715EFDB3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79769-2CC0-493B-93BD-C75FCFC1C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C5455-A703-4CAE-8CB5-1ED3AFC5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B7D-0CE7-4B51-9B4F-2317FB990EF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B5094-6F7F-4992-9C92-A0258886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950D9-6BC7-466B-B302-D2973255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8610-3100-4D3B-8789-164545394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0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DBB32-FE73-4D8D-B6B7-DBE5209F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0E105-C8EC-44A8-882E-50D2CEE71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4F783-109D-4EBE-8F83-00E14BC79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61B7D-0CE7-4B51-9B4F-2317FB990EF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351B5-CAC9-406A-9095-FBAFFCC7F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ED150-0909-4B6F-99E8-2C1AF317A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B8610-3100-4D3B-8789-164545394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1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pic>
        <p:nvPicPr>
          <p:cNvPr id="93" name="Google Shape;93;p1" descr="Manometer beer equipment"/>
          <p:cNvPicPr preferRelativeResize="0"/>
          <p:nvPr/>
        </p:nvPicPr>
        <p:blipFill rotWithShape="1">
          <a:blip r:embed="rId3">
            <a:alphaModFix/>
          </a:blip>
          <a:srcRect t="6323" r="-1" b="874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 rot="-5400000">
            <a:off x="389239" y="-389238"/>
            <a:ext cx="6858000" cy="7636476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838200" y="565846"/>
            <a:ext cx="4826498" cy="361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Gentium Basic"/>
              <a:buNone/>
            </a:pP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Building a Compression Machine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subTitle" idx="1"/>
          </p:nvPr>
        </p:nvSpPr>
        <p:spPr>
          <a:xfrm>
            <a:off x="838200" y="4456143"/>
            <a:ext cx="4826498" cy="1327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 2: Huffman Coding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edfd49bda_0_289"/>
          <p:cNvSpPr txBox="1">
            <a:spLocks noGrp="1"/>
          </p:cNvSpPr>
          <p:nvPr>
            <p:ph type="title"/>
          </p:nvPr>
        </p:nvSpPr>
        <p:spPr>
          <a:xfrm>
            <a:off x="838200" y="727323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Compression Lab</a:t>
            </a:r>
            <a:endParaRPr sz="4400" b="0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" name="Google Shape;275;gcedfd49bda_0_289"/>
          <p:cNvSpPr txBox="1">
            <a:spLocks noGrp="1"/>
          </p:cNvSpPr>
          <p:nvPr>
            <p:ph type="body" idx="1"/>
          </p:nvPr>
        </p:nvSpPr>
        <p:spPr>
          <a:xfrm>
            <a:off x="838200" y="1480150"/>
            <a:ext cx="10707000" cy="511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Part 2: Huffman_shell.java</a:t>
            </a:r>
            <a:endParaRPr sz="2800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685800" lvl="1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 strings read in from the client</a:t>
            </a:r>
            <a:endParaRPr sz="2400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143000" lvl="2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 message to be compressed-coded							the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middlePart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of the file name where the results will be stored		</a:t>
            </a:r>
            <a:endParaRPr sz="2000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685800" lvl="1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Output 2 files</a:t>
            </a:r>
            <a:endParaRPr sz="2000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143000" lvl="2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 message’s compressed-code saved in message.middlePart.txt			</a:t>
            </a:r>
            <a:endParaRPr sz="2000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143000" lvl="2" indent="-241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 Huffman coding scheme saved in scheme.middlePart.txt</a:t>
            </a:r>
          </a:p>
          <a:p>
            <a:pPr marL="685800" lvl="1" indent="-2413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Calibri"/>
              <a:buChar char="•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685800" lvl="1" indent="-2413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Use deHuffman.java to recover the original message</a:t>
            </a:r>
          </a:p>
          <a:p>
            <a:pPr marL="444500" lvl="1" indent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685800" lvl="1" indent="-2413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Report how much the message was compressed from the original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0B880D-BD79-4D8B-BA74-6FBCAE7EE13A}"/>
              </a:ext>
            </a:extLst>
          </p:cNvPr>
          <p:cNvSpPr txBox="1"/>
          <p:nvPr/>
        </p:nvSpPr>
        <p:spPr>
          <a:xfrm>
            <a:off x="8773550" y="2621232"/>
            <a:ext cx="36716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1700" lvl="2">
              <a:lnSpc>
                <a:spcPct val="90000"/>
              </a:lnSpc>
              <a:buSzPts val="2000"/>
            </a:pPr>
            <a:r>
              <a:rPr lang="en-US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“TJHSSTS”</a:t>
            </a:r>
          </a:p>
          <a:p>
            <a:pPr marL="901700" lvl="2">
              <a:lnSpc>
                <a:spcPct val="90000"/>
              </a:lnSpc>
              <a:buSzPts val="2000"/>
            </a:pPr>
            <a:r>
              <a:rPr lang="en-US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“school”</a:t>
            </a:r>
          </a:p>
          <a:p>
            <a:pPr marL="901700" lvl="2">
              <a:lnSpc>
                <a:spcPct val="90000"/>
              </a:lnSpc>
              <a:buSzPts val="2000"/>
            </a:pPr>
            <a:endParaRPr lang="en-US" sz="20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901700" lvl="2">
              <a:lnSpc>
                <a:spcPct val="90000"/>
              </a:lnSpc>
              <a:buSzPts val="2000"/>
            </a:pPr>
            <a:r>
              <a:rPr lang="en-US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 message.school.txt</a:t>
            </a:r>
          </a:p>
          <a:p>
            <a:pPr marL="901700" lvl="2">
              <a:lnSpc>
                <a:spcPct val="90000"/>
              </a:lnSpc>
              <a:buSzPts val="2000"/>
            </a:pPr>
            <a:r>
              <a:rPr lang="en-US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1011111000100</a:t>
            </a:r>
          </a:p>
          <a:p>
            <a:pPr marL="901700" lvl="2">
              <a:lnSpc>
                <a:spcPct val="90000"/>
              </a:lnSpc>
              <a:buSzPts val="2000"/>
            </a:pPr>
            <a:endParaRPr lang="en-US" sz="20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901700" lvl="2">
              <a:lnSpc>
                <a:spcPct val="90000"/>
              </a:lnSpc>
              <a:buSzPts val="2000"/>
            </a:pPr>
            <a:r>
              <a:rPr lang="en-US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 scheme.school.txt</a:t>
            </a:r>
          </a:p>
          <a:p>
            <a:pPr marL="901700" lvl="2">
              <a:lnSpc>
                <a:spcPct val="90000"/>
              </a:lnSpc>
              <a:buSzPts val="2000"/>
            </a:pPr>
            <a:r>
              <a:rPr lang="en-US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T10	</a:t>
            </a:r>
          </a:p>
          <a:p>
            <a:pPr marL="901700" lvl="2">
              <a:lnSpc>
                <a:spcPct val="90000"/>
              </a:lnSpc>
              <a:buSzPts val="2000"/>
            </a:pPr>
            <a:r>
              <a:rPr lang="en-US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J111</a:t>
            </a:r>
          </a:p>
          <a:p>
            <a:pPr marL="901700" lvl="2">
              <a:lnSpc>
                <a:spcPct val="90000"/>
              </a:lnSpc>
              <a:buSzPts val="2000"/>
            </a:pPr>
            <a:r>
              <a:rPr lang="en-US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H110</a:t>
            </a:r>
          </a:p>
          <a:p>
            <a:pPr marL="901700" lvl="2">
              <a:lnSpc>
                <a:spcPct val="90000"/>
              </a:lnSpc>
              <a:buSzPts val="2000"/>
            </a:pPr>
            <a:r>
              <a:rPr lang="en-US" sz="2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S0</a:t>
            </a:r>
          </a:p>
          <a:p>
            <a:pPr marL="901700" lvl="2">
              <a:lnSpc>
                <a:spcPct val="90000"/>
              </a:lnSpc>
              <a:buSzPts val="2000"/>
            </a:pPr>
            <a:endParaRPr lang="en-US" sz="20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901700" lvl="2">
              <a:lnSpc>
                <a:spcPct val="90000"/>
              </a:lnSpc>
              <a:buSzPts val="2000"/>
            </a:pPr>
            <a:endParaRPr lang="en-US" sz="20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901700" lvl="2">
              <a:lnSpc>
                <a:spcPct val="90000"/>
              </a:lnSpc>
              <a:buSzPts val="2000"/>
            </a:pPr>
            <a:endParaRPr lang="en-US" sz="20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solidFill>
                  <a:srgbClr val="66666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Efficient Huffman coding</a:t>
            </a:r>
            <a:endParaRPr dirty="0">
              <a:solidFill>
                <a:srgbClr val="6666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For maximum efficiency, we want the most frequently occurring letters to have the shortest codes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600"/>
              <a:buChar char="○"/>
            </a:pP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This can yield a 20% to 90% reduction of the data size when compressed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Once we find the frequency of each letter, we can employ a priority queue to build an efficient Huffman tree where the higher occurring letters closest to the root, and the lowest occurring letters are in the lowest depths of the tree.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1600"/>
              </a:spcAft>
              <a:buClr>
                <a:srgbClr val="C25B5B"/>
              </a:buClr>
              <a:buSzPts val="1800"/>
              <a:buNone/>
            </a:pPr>
            <a:endParaRPr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An example:  build a frequency table </a:t>
            </a:r>
            <a:b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</a:br>
            <a:r>
              <a:rPr lang="en-US" sz="2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(this lab idea came from TJ, so we will use “TJHSSTS” to pay respect to their teachers.)</a:t>
            </a:r>
            <a:endParaRPr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Compress the string “TJHSSTS” using Huffman coding.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143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arenR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Make a frequency table of the letters: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 </a:t>
            </a:r>
            <a:endParaRPr sz="2800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100" dirty="0">
                <a:solidFill>
                  <a:srgbClr val="43434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Consider what data structure would be most appropriate for this. </a:t>
            </a: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9" name="Google Shape;109;p3"/>
          <p:cNvGraphicFramePr/>
          <p:nvPr/>
        </p:nvGraphicFramePr>
        <p:xfrm>
          <a:off x="6997146" y="2958179"/>
          <a:ext cx="2637200" cy="1828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1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letter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frequency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Use the frequency table to build a priority queue</a:t>
            </a:r>
            <a:endParaRPr sz="6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Compress the string “TJHSSTS” using Huffman coding.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143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arenR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For each letter in the frequency table, put the 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  letter-frequency pair into a priority queue of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 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TreeNodes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  The lowest frequencies should be at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  the front of the queue.</a:t>
            </a: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16" name="Google Shape;116;p4"/>
          <p:cNvGraphicFramePr/>
          <p:nvPr/>
        </p:nvGraphicFramePr>
        <p:xfrm>
          <a:off x="8716618" y="2905171"/>
          <a:ext cx="2637200" cy="1828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1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letter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frequency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7" name="Google Shape;117;p4"/>
          <p:cNvGraphicFramePr/>
          <p:nvPr/>
        </p:nvGraphicFramePr>
        <p:xfrm>
          <a:off x="1506328" y="5251872"/>
          <a:ext cx="8128000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H:1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J:1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T:2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S:3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" name="Google Shape;118;p4"/>
          <p:cNvSpPr/>
          <p:nvPr/>
        </p:nvSpPr>
        <p:spPr>
          <a:xfrm rot="2807281">
            <a:off x="9234649" y="4885495"/>
            <a:ext cx="357811" cy="26968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E4F5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cxnSp>
        <p:nvCxnSpPr>
          <p:cNvPr id="119" name="Google Shape;119;p4"/>
          <p:cNvCxnSpPr/>
          <p:nvPr/>
        </p:nvCxnSpPr>
        <p:spPr>
          <a:xfrm flipH="1">
            <a:off x="2223054" y="5622712"/>
            <a:ext cx="291547" cy="23474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0" name="Google Shape;120;p4"/>
          <p:cNvCxnSpPr/>
          <p:nvPr/>
        </p:nvCxnSpPr>
        <p:spPr>
          <a:xfrm>
            <a:off x="2514601" y="5622712"/>
            <a:ext cx="357809" cy="23474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1" name="Google Shape;121;p4"/>
          <p:cNvCxnSpPr/>
          <p:nvPr/>
        </p:nvCxnSpPr>
        <p:spPr>
          <a:xfrm flipH="1">
            <a:off x="4260574" y="5622712"/>
            <a:ext cx="291547" cy="23474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2" name="Google Shape;122;p4"/>
          <p:cNvCxnSpPr/>
          <p:nvPr/>
        </p:nvCxnSpPr>
        <p:spPr>
          <a:xfrm>
            <a:off x="4552121" y="5622712"/>
            <a:ext cx="357809" cy="23474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3" name="Google Shape;123;p4"/>
          <p:cNvCxnSpPr/>
          <p:nvPr/>
        </p:nvCxnSpPr>
        <p:spPr>
          <a:xfrm flipH="1">
            <a:off x="6298094" y="5622712"/>
            <a:ext cx="291547" cy="23474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4" name="Google Shape;124;p4"/>
          <p:cNvCxnSpPr/>
          <p:nvPr/>
        </p:nvCxnSpPr>
        <p:spPr>
          <a:xfrm>
            <a:off x="6589641" y="5622712"/>
            <a:ext cx="357809" cy="23474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5" name="Google Shape;125;p4"/>
          <p:cNvCxnSpPr/>
          <p:nvPr/>
        </p:nvCxnSpPr>
        <p:spPr>
          <a:xfrm flipH="1">
            <a:off x="8355494" y="5622712"/>
            <a:ext cx="291547" cy="23474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6" name="Google Shape;126;p4"/>
          <p:cNvCxnSpPr/>
          <p:nvPr/>
        </p:nvCxnSpPr>
        <p:spPr>
          <a:xfrm>
            <a:off x="8647041" y="5622712"/>
            <a:ext cx="357809" cy="23474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7" name="Google Shape;127;p4"/>
          <p:cNvSpPr/>
          <p:nvPr/>
        </p:nvSpPr>
        <p:spPr>
          <a:xfrm>
            <a:off x="2156792" y="5251872"/>
            <a:ext cx="636104" cy="370840"/>
          </a:xfrm>
          <a:prstGeom prst="ellipse">
            <a:avLst/>
          </a:prstGeom>
          <a:noFill/>
          <a:ln w="38100" cap="flat" cmpd="sng">
            <a:solidFill>
              <a:srgbClr val="3E4F5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4234069" y="5251872"/>
            <a:ext cx="636104" cy="370840"/>
          </a:xfrm>
          <a:prstGeom prst="ellipse">
            <a:avLst/>
          </a:prstGeom>
          <a:noFill/>
          <a:ln w="38100" cap="flat" cmpd="sng">
            <a:solidFill>
              <a:srgbClr val="3E4F5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6258338" y="5260689"/>
            <a:ext cx="636104" cy="370840"/>
          </a:xfrm>
          <a:prstGeom prst="ellipse">
            <a:avLst/>
          </a:prstGeom>
          <a:noFill/>
          <a:ln w="38100" cap="flat" cmpd="sng">
            <a:solidFill>
              <a:srgbClr val="3E4F5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8289232" y="5260689"/>
            <a:ext cx="636104" cy="370840"/>
          </a:xfrm>
          <a:prstGeom prst="ellipse">
            <a:avLst/>
          </a:prstGeom>
          <a:noFill/>
          <a:ln w="38100" cap="flat" cmpd="sng">
            <a:solidFill>
              <a:srgbClr val="3E4F5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Use the priority queue to build a Huffman tree</a:t>
            </a:r>
            <a:endParaRPr sz="6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36" name="Google Shape;136;p5"/>
          <p:cNvSpPr txBox="1"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Repeat until one node is left in the priority queue: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143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arenR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Remove the two lowest frequency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TreeNodes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from the queue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143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arenR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Make them the children of a new third node, whose frequency is the sum of the children’s frequencies (the letter of this 3</a:t>
            </a:r>
            <a:r>
              <a:rPr lang="en-US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rd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node doesn’t matter – it can be “*”)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0" indent="-514350" algn="l" rtl="0">
              <a:lnSpc>
                <a:spcPct val="110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2000"/>
              <a:buAutoNum type="arabicParenR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Place the new 3</a:t>
            </a:r>
            <a:r>
              <a:rPr lang="en-US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rd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node back into the priority queue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37" name="Google Shape;137;p5"/>
          <p:cNvGraphicFramePr/>
          <p:nvPr/>
        </p:nvGraphicFramePr>
        <p:xfrm>
          <a:off x="602352" y="4549507"/>
          <a:ext cx="8128000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H:1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J:1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T:2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S:3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8" name="Google Shape;138;p5"/>
          <p:cNvCxnSpPr/>
          <p:nvPr/>
        </p:nvCxnSpPr>
        <p:spPr>
          <a:xfrm flipH="1">
            <a:off x="1319078" y="4920347"/>
            <a:ext cx="291547" cy="23474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9" name="Google Shape;139;p5"/>
          <p:cNvCxnSpPr/>
          <p:nvPr/>
        </p:nvCxnSpPr>
        <p:spPr>
          <a:xfrm>
            <a:off x="1610625" y="4920347"/>
            <a:ext cx="357809" cy="23474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0" name="Google Shape;140;p5"/>
          <p:cNvCxnSpPr/>
          <p:nvPr/>
        </p:nvCxnSpPr>
        <p:spPr>
          <a:xfrm flipH="1">
            <a:off x="3356598" y="4920347"/>
            <a:ext cx="291547" cy="23474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1" name="Google Shape;141;p5"/>
          <p:cNvCxnSpPr/>
          <p:nvPr/>
        </p:nvCxnSpPr>
        <p:spPr>
          <a:xfrm>
            <a:off x="3648145" y="4920347"/>
            <a:ext cx="357809" cy="23474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2" name="Google Shape;142;p5"/>
          <p:cNvCxnSpPr/>
          <p:nvPr/>
        </p:nvCxnSpPr>
        <p:spPr>
          <a:xfrm flipH="1">
            <a:off x="5394118" y="4920347"/>
            <a:ext cx="291547" cy="23474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3" name="Google Shape;143;p5"/>
          <p:cNvCxnSpPr/>
          <p:nvPr/>
        </p:nvCxnSpPr>
        <p:spPr>
          <a:xfrm>
            <a:off x="5685665" y="4920347"/>
            <a:ext cx="357809" cy="23474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4" name="Google Shape;144;p5"/>
          <p:cNvCxnSpPr/>
          <p:nvPr/>
        </p:nvCxnSpPr>
        <p:spPr>
          <a:xfrm flipH="1">
            <a:off x="7451518" y="4920347"/>
            <a:ext cx="291547" cy="23474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5" name="Google Shape;145;p5"/>
          <p:cNvCxnSpPr/>
          <p:nvPr/>
        </p:nvCxnSpPr>
        <p:spPr>
          <a:xfrm>
            <a:off x="7743065" y="4920347"/>
            <a:ext cx="357809" cy="23474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6" name="Google Shape;146;p5"/>
          <p:cNvSpPr/>
          <p:nvPr/>
        </p:nvSpPr>
        <p:spPr>
          <a:xfrm>
            <a:off x="1252816" y="4549507"/>
            <a:ext cx="636104" cy="370840"/>
          </a:xfrm>
          <a:prstGeom prst="ellipse">
            <a:avLst/>
          </a:prstGeom>
          <a:noFill/>
          <a:ln w="38100" cap="flat" cmpd="sng">
            <a:solidFill>
              <a:srgbClr val="3E4F5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3330093" y="4549507"/>
            <a:ext cx="636104" cy="370840"/>
          </a:xfrm>
          <a:prstGeom prst="ellipse">
            <a:avLst/>
          </a:prstGeom>
          <a:noFill/>
          <a:ln w="38100" cap="flat" cmpd="sng">
            <a:solidFill>
              <a:srgbClr val="3E4F5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5354362" y="4558324"/>
            <a:ext cx="636104" cy="370840"/>
          </a:xfrm>
          <a:prstGeom prst="ellipse">
            <a:avLst/>
          </a:prstGeom>
          <a:noFill/>
          <a:ln w="38100" cap="flat" cmpd="sng">
            <a:solidFill>
              <a:srgbClr val="3E4F5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7385256" y="4558324"/>
            <a:ext cx="636104" cy="370840"/>
          </a:xfrm>
          <a:prstGeom prst="ellipse">
            <a:avLst/>
          </a:prstGeom>
          <a:noFill/>
          <a:ln w="38100" cap="flat" cmpd="sng">
            <a:solidFill>
              <a:srgbClr val="3E4F5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graphicFrame>
        <p:nvGraphicFramePr>
          <p:cNvPr id="150" name="Google Shape;150;p5"/>
          <p:cNvGraphicFramePr/>
          <p:nvPr/>
        </p:nvGraphicFramePr>
        <p:xfrm>
          <a:off x="9021899" y="3652140"/>
          <a:ext cx="2623450" cy="26426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</a:tblPr>
              <a:tblGrid>
                <a:gridCol w="262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*:7</a:t>
                      </a:r>
                      <a:endParaRPr sz="2000" u="none" strike="noStrike" cap="none" dirty="0"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8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</a:t>
                      </a: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/    \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S:3    *:4     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/    \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T:2   *:2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/   \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:1  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r>
                        <a:rPr lang="en-US" sz="20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:1</a:t>
                      </a:r>
                      <a:endParaRPr sz="2000" u="none" strike="noStrike" cap="none" dirty="0"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1" name="Google Shape;151;p5"/>
          <p:cNvSpPr/>
          <p:nvPr/>
        </p:nvSpPr>
        <p:spPr>
          <a:xfrm rot="-1739094">
            <a:off x="8544822" y="4191838"/>
            <a:ext cx="450574" cy="28146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E4F5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edfd49bda_0_0"/>
          <p:cNvSpPr txBox="1">
            <a:spLocks noGrp="1"/>
          </p:cNvSpPr>
          <p:nvPr>
            <p:ph type="body" idx="1"/>
          </p:nvPr>
        </p:nvSpPr>
        <p:spPr>
          <a:xfrm>
            <a:off x="838200" y="669775"/>
            <a:ext cx="105156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Step by step:</a:t>
            </a: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</a:t>
            </a:r>
            <a:r>
              <a:rPr lang="en-US" sz="2000" b="1" dirty="0">
                <a:solidFill>
                  <a:srgbClr val="000000"/>
                </a:solidFill>
                <a:highlight>
                  <a:srgbClr val="A4C2F4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1)</a:t>
            </a:r>
            <a:r>
              <a:rPr lang="en-US" b="1" dirty="0">
                <a:solidFill>
                  <a:srgbClr val="000000"/>
                </a:solidFill>
                <a:highlight>
                  <a:srgbClr val="A4C2F4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A4C2F4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Remove the two lowest frequency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A4C2F4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TreeNodes</a:t>
            </a:r>
            <a:r>
              <a:rPr lang="en-US" sz="2000" b="1" dirty="0">
                <a:solidFill>
                  <a:srgbClr val="000000"/>
                </a:solidFill>
                <a:highlight>
                  <a:srgbClr val="A4C2F4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from the queue</a:t>
            </a:r>
            <a:endParaRPr sz="2000" b="1" dirty="0">
              <a:solidFill>
                <a:srgbClr val="000000"/>
              </a:solidFill>
              <a:highlight>
                <a:srgbClr val="A4C2F4"/>
              </a:highlight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                      </a:t>
            </a:r>
            <a:r>
              <a:rPr lang="en-US" sz="2000" b="1" dirty="0">
                <a:solidFill>
                  <a:srgbClr val="000000"/>
                </a:solidFill>
                <a:highlight>
                  <a:srgbClr val="A4C2F4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2) Make them the children of a new third node, whose frequency is the sum</a:t>
            </a:r>
            <a:endParaRPr sz="2000" b="1" dirty="0">
              <a:solidFill>
                <a:srgbClr val="000000"/>
              </a:solidFill>
              <a:highlight>
                <a:srgbClr val="A4C2F4"/>
              </a:highlight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                      </a:t>
            </a:r>
            <a:r>
              <a:rPr lang="en-US" sz="2000" b="1" dirty="0">
                <a:solidFill>
                  <a:srgbClr val="000000"/>
                </a:solidFill>
                <a:highlight>
                  <a:srgbClr val="A4C2F4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3) Place the new 3</a:t>
            </a:r>
            <a:r>
              <a:rPr lang="en-US" sz="2000" b="1" baseline="30000" dirty="0">
                <a:solidFill>
                  <a:srgbClr val="000000"/>
                </a:solidFill>
                <a:highlight>
                  <a:srgbClr val="A4C2F4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rd</a:t>
            </a:r>
            <a:r>
              <a:rPr lang="en-US" sz="2000" b="1" dirty="0">
                <a:solidFill>
                  <a:srgbClr val="000000"/>
                </a:solidFill>
                <a:highlight>
                  <a:srgbClr val="A4C2F4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node back into the priority queue</a:t>
            </a:r>
            <a:endParaRPr b="1" dirty="0">
              <a:solidFill>
                <a:srgbClr val="000000"/>
              </a:solidFill>
              <a:highlight>
                <a:srgbClr val="A4C2F4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64" name="Google Shape;164;gcedfd49bda_0_0"/>
          <p:cNvGraphicFramePr/>
          <p:nvPr/>
        </p:nvGraphicFramePr>
        <p:xfrm>
          <a:off x="612227" y="1993782"/>
          <a:ext cx="8128000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H:1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J:1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T:2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S:3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5" name="Google Shape;165;gcedfd49bda_0_0"/>
          <p:cNvSpPr/>
          <p:nvPr/>
        </p:nvSpPr>
        <p:spPr>
          <a:xfrm>
            <a:off x="1262691" y="1993782"/>
            <a:ext cx="636000" cy="370800"/>
          </a:xfrm>
          <a:prstGeom prst="ellipse">
            <a:avLst/>
          </a:prstGeom>
          <a:noFill/>
          <a:ln w="38100" cap="flat" cmpd="sng">
            <a:solidFill>
              <a:srgbClr val="3E4F5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166" name="Google Shape;166;gcedfd49bda_0_0"/>
          <p:cNvSpPr/>
          <p:nvPr/>
        </p:nvSpPr>
        <p:spPr>
          <a:xfrm>
            <a:off x="3339968" y="1993782"/>
            <a:ext cx="636000" cy="370800"/>
          </a:xfrm>
          <a:prstGeom prst="ellipse">
            <a:avLst/>
          </a:prstGeom>
          <a:noFill/>
          <a:ln w="38100" cap="flat" cmpd="sng">
            <a:solidFill>
              <a:srgbClr val="3E4F5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167" name="Google Shape;167;gcedfd49bda_0_0"/>
          <p:cNvSpPr/>
          <p:nvPr/>
        </p:nvSpPr>
        <p:spPr>
          <a:xfrm>
            <a:off x="5364237" y="2002599"/>
            <a:ext cx="636000" cy="370800"/>
          </a:xfrm>
          <a:prstGeom prst="ellipse">
            <a:avLst/>
          </a:prstGeom>
          <a:noFill/>
          <a:ln w="38100" cap="flat" cmpd="sng">
            <a:solidFill>
              <a:srgbClr val="3E4F5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168" name="Google Shape;168;gcedfd49bda_0_0"/>
          <p:cNvSpPr/>
          <p:nvPr/>
        </p:nvSpPr>
        <p:spPr>
          <a:xfrm>
            <a:off x="7395131" y="2002599"/>
            <a:ext cx="636000" cy="370800"/>
          </a:xfrm>
          <a:prstGeom prst="ellipse">
            <a:avLst/>
          </a:prstGeom>
          <a:noFill/>
          <a:ln w="38100" cap="flat" cmpd="sng">
            <a:solidFill>
              <a:srgbClr val="3E4F5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cxnSp>
        <p:nvCxnSpPr>
          <p:cNvPr id="170" name="Google Shape;170;gcedfd49bda_0_0"/>
          <p:cNvCxnSpPr/>
          <p:nvPr/>
        </p:nvCxnSpPr>
        <p:spPr>
          <a:xfrm flipH="1">
            <a:off x="2337720" y="3624700"/>
            <a:ext cx="291600" cy="234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1" name="Google Shape;171;gcedfd49bda_0_0"/>
          <p:cNvCxnSpPr/>
          <p:nvPr/>
        </p:nvCxnSpPr>
        <p:spPr>
          <a:xfrm>
            <a:off x="2629320" y="3624700"/>
            <a:ext cx="357900" cy="234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2" name="Google Shape;172;gcedfd49bda_0_0"/>
          <p:cNvSpPr/>
          <p:nvPr/>
        </p:nvSpPr>
        <p:spPr>
          <a:xfrm>
            <a:off x="2311268" y="3253860"/>
            <a:ext cx="636000" cy="370800"/>
          </a:xfrm>
          <a:prstGeom prst="ellipse">
            <a:avLst/>
          </a:prstGeom>
          <a:noFill/>
          <a:ln w="38100" cap="flat" cmpd="sng">
            <a:solidFill>
              <a:srgbClr val="3E4F5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173" name="Google Shape;173;gcedfd49bda_0_0"/>
          <p:cNvSpPr/>
          <p:nvPr/>
        </p:nvSpPr>
        <p:spPr>
          <a:xfrm>
            <a:off x="4335537" y="3262677"/>
            <a:ext cx="636000" cy="370800"/>
          </a:xfrm>
          <a:prstGeom prst="ellipse">
            <a:avLst/>
          </a:prstGeom>
          <a:noFill/>
          <a:ln w="38100" cap="flat" cmpd="sng">
            <a:solidFill>
              <a:srgbClr val="3E4F5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174" name="Google Shape;174;gcedfd49bda_0_0"/>
          <p:cNvSpPr/>
          <p:nvPr/>
        </p:nvSpPr>
        <p:spPr>
          <a:xfrm>
            <a:off x="6366431" y="3262677"/>
            <a:ext cx="636000" cy="370800"/>
          </a:xfrm>
          <a:prstGeom prst="ellipse">
            <a:avLst/>
          </a:prstGeom>
          <a:noFill/>
          <a:ln w="38100" cap="flat" cmpd="sng">
            <a:solidFill>
              <a:srgbClr val="3E4F5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175" name="Google Shape;175;gcedfd49bda_0_0"/>
          <p:cNvSpPr txBox="1"/>
          <p:nvPr/>
        </p:nvSpPr>
        <p:spPr>
          <a:xfrm>
            <a:off x="1862500" y="3898828"/>
            <a:ext cx="6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H:1</a:t>
            </a:r>
            <a:endParaRPr dirty="0"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176" name="Google Shape;176;gcedfd49bda_0_0"/>
          <p:cNvSpPr txBox="1"/>
          <p:nvPr/>
        </p:nvSpPr>
        <p:spPr>
          <a:xfrm>
            <a:off x="2745100" y="3898828"/>
            <a:ext cx="6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J:1</a:t>
            </a:r>
            <a:endParaRPr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177" name="Google Shape;177;gcedfd49bda_0_0"/>
          <p:cNvSpPr/>
          <p:nvPr/>
        </p:nvSpPr>
        <p:spPr>
          <a:xfrm>
            <a:off x="1829750" y="3874828"/>
            <a:ext cx="779700" cy="448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Google Shape;178;gcedfd49bda_0_0"/>
          <p:cNvSpPr/>
          <p:nvPr/>
        </p:nvSpPr>
        <p:spPr>
          <a:xfrm>
            <a:off x="2700700" y="3859353"/>
            <a:ext cx="779700" cy="448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Google Shape;179;gcedfd49bda_0_0"/>
          <p:cNvSpPr/>
          <p:nvPr/>
        </p:nvSpPr>
        <p:spPr>
          <a:xfrm>
            <a:off x="612225" y="1955625"/>
            <a:ext cx="4064100" cy="1234800"/>
          </a:xfrm>
          <a:prstGeom prst="downArrowCallout">
            <a:avLst>
              <a:gd name="adj1" fmla="val 25000"/>
              <a:gd name="adj2" fmla="val 38212"/>
              <a:gd name="adj3" fmla="val 25000"/>
              <a:gd name="adj4" fmla="val 6497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Google Shape;180;gcedfd49bda_0_0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93540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Use the priority queue to build a Huffman tree</a:t>
            </a:r>
            <a:endParaRPr sz="3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C8EC57-8AC9-40FC-A19B-D26FD06FBFF9}"/>
              </a:ext>
            </a:extLst>
          </p:cNvPr>
          <p:cNvSpPr/>
          <p:nvPr/>
        </p:nvSpPr>
        <p:spPr>
          <a:xfrm>
            <a:off x="1618051" y="3199242"/>
            <a:ext cx="2141150" cy="480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oogle Shape;175;gcedfd49bda_0_0">
            <a:extLst>
              <a:ext uri="{FF2B5EF4-FFF2-40B4-BE49-F238E27FC236}">
                <a16:creationId xmlns:a16="http://schemas.microsoft.com/office/drawing/2014/main" id="{073488E8-86F3-42D3-85E2-9B7DAA829D89}"/>
              </a:ext>
            </a:extLst>
          </p:cNvPr>
          <p:cNvSpPr txBox="1"/>
          <p:nvPr/>
        </p:nvSpPr>
        <p:spPr>
          <a:xfrm>
            <a:off x="2295168" y="3200500"/>
            <a:ext cx="69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*:2</a:t>
            </a:r>
            <a:endParaRPr dirty="0"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22" name="Google Shape;175;gcedfd49bda_0_0">
            <a:extLst>
              <a:ext uri="{FF2B5EF4-FFF2-40B4-BE49-F238E27FC236}">
                <a16:creationId xmlns:a16="http://schemas.microsoft.com/office/drawing/2014/main" id="{3A4C5D17-03D3-4F26-8712-867AC2CCEADE}"/>
              </a:ext>
            </a:extLst>
          </p:cNvPr>
          <p:cNvSpPr txBox="1"/>
          <p:nvPr/>
        </p:nvSpPr>
        <p:spPr>
          <a:xfrm>
            <a:off x="4330777" y="3213760"/>
            <a:ext cx="69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T:2</a:t>
            </a:r>
            <a:endParaRPr dirty="0"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23" name="Google Shape;175;gcedfd49bda_0_0">
            <a:extLst>
              <a:ext uri="{FF2B5EF4-FFF2-40B4-BE49-F238E27FC236}">
                <a16:creationId xmlns:a16="http://schemas.microsoft.com/office/drawing/2014/main" id="{16E8FF06-9734-406A-AEB9-9F61FC74B444}"/>
              </a:ext>
            </a:extLst>
          </p:cNvPr>
          <p:cNvSpPr txBox="1"/>
          <p:nvPr/>
        </p:nvSpPr>
        <p:spPr>
          <a:xfrm>
            <a:off x="6338981" y="3213760"/>
            <a:ext cx="69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S:3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98826E-5A86-4452-8DD1-7C069605A667}"/>
              </a:ext>
            </a:extLst>
          </p:cNvPr>
          <p:cNvSpPr/>
          <p:nvPr/>
        </p:nvSpPr>
        <p:spPr>
          <a:xfrm>
            <a:off x="3767601" y="3201034"/>
            <a:ext cx="2047974" cy="480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7923C9-3B61-4DB1-BD0E-0F49301636A4}"/>
              </a:ext>
            </a:extLst>
          </p:cNvPr>
          <p:cNvSpPr/>
          <p:nvPr/>
        </p:nvSpPr>
        <p:spPr>
          <a:xfrm>
            <a:off x="5823975" y="3201034"/>
            <a:ext cx="2047974" cy="480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edfd49bda_0_99"/>
          <p:cNvSpPr txBox="1">
            <a:spLocks noGrp="1"/>
          </p:cNvSpPr>
          <p:nvPr>
            <p:ph type="body" idx="1"/>
          </p:nvPr>
        </p:nvSpPr>
        <p:spPr>
          <a:xfrm>
            <a:off x="838200" y="669775"/>
            <a:ext cx="105156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Step by step:</a:t>
            </a:r>
            <a:r>
              <a:rPr lang="en-US" sz="28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</a:t>
            </a:r>
            <a:r>
              <a:rPr lang="en-US" sz="2000" b="1">
                <a:solidFill>
                  <a:srgbClr val="000000"/>
                </a:solidFill>
                <a:highlight>
                  <a:srgbClr val="A4C2F4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1)</a:t>
            </a:r>
            <a:r>
              <a:rPr lang="en-US" b="1">
                <a:solidFill>
                  <a:srgbClr val="000000"/>
                </a:solidFill>
                <a:highlight>
                  <a:srgbClr val="A4C2F4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>
                <a:solidFill>
                  <a:srgbClr val="000000"/>
                </a:solidFill>
                <a:highlight>
                  <a:srgbClr val="A4C2F4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Remove the two lowest frequency TreeNodes from the queue</a:t>
            </a:r>
            <a:endParaRPr sz="2000" b="1">
              <a:solidFill>
                <a:srgbClr val="000000"/>
              </a:solidFill>
              <a:highlight>
                <a:srgbClr val="A4C2F4"/>
              </a:highlight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 b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                      </a:t>
            </a:r>
            <a:r>
              <a:rPr lang="en-US" sz="2000" b="1">
                <a:solidFill>
                  <a:srgbClr val="000000"/>
                </a:solidFill>
                <a:highlight>
                  <a:srgbClr val="A4C2F4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2) Make them the children of a new third node, whose frequency is the sum</a:t>
            </a:r>
            <a:endParaRPr sz="2000" b="1">
              <a:solidFill>
                <a:srgbClr val="000000"/>
              </a:solidFill>
              <a:highlight>
                <a:srgbClr val="A4C2F4"/>
              </a:highlight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                      </a:t>
            </a:r>
            <a:r>
              <a:rPr lang="en-US" sz="2000" b="1">
                <a:solidFill>
                  <a:srgbClr val="000000"/>
                </a:solidFill>
                <a:highlight>
                  <a:srgbClr val="A4C2F4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3) Place the new 3</a:t>
            </a:r>
            <a:r>
              <a:rPr lang="en-US" sz="2000" b="1" baseline="30000">
                <a:solidFill>
                  <a:srgbClr val="000000"/>
                </a:solidFill>
                <a:highlight>
                  <a:srgbClr val="A4C2F4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rd</a:t>
            </a:r>
            <a:r>
              <a:rPr lang="en-US" sz="2000" b="1">
                <a:solidFill>
                  <a:srgbClr val="000000"/>
                </a:solidFill>
                <a:highlight>
                  <a:srgbClr val="A4C2F4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node back into the priority queue</a:t>
            </a:r>
            <a:endParaRPr b="1">
              <a:solidFill>
                <a:srgbClr val="000000"/>
              </a:solidFill>
              <a:highlight>
                <a:srgbClr val="A4C2F4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86" name="Google Shape;186;gcedfd49bda_0_99"/>
          <p:cNvGraphicFramePr/>
          <p:nvPr/>
        </p:nvGraphicFramePr>
        <p:xfrm>
          <a:off x="641827" y="1983532"/>
          <a:ext cx="8128000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*:2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T:2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S:3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7" name="Google Shape;187;gcedfd49bda_0_99"/>
          <p:cNvCxnSpPr/>
          <p:nvPr/>
        </p:nvCxnSpPr>
        <p:spPr>
          <a:xfrm flipH="1">
            <a:off x="3396020" y="2354372"/>
            <a:ext cx="291600" cy="234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8" name="Google Shape;188;gcedfd49bda_0_99"/>
          <p:cNvCxnSpPr/>
          <p:nvPr/>
        </p:nvCxnSpPr>
        <p:spPr>
          <a:xfrm>
            <a:off x="3687620" y="2354372"/>
            <a:ext cx="357900" cy="234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9" name="Google Shape;189;gcedfd49bda_0_99"/>
          <p:cNvSpPr/>
          <p:nvPr/>
        </p:nvSpPr>
        <p:spPr>
          <a:xfrm>
            <a:off x="3369568" y="1983532"/>
            <a:ext cx="636000" cy="370800"/>
          </a:xfrm>
          <a:prstGeom prst="ellipse">
            <a:avLst/>
          </a:prstGeom>
          <a:noFill/>
          <a:ln w="38100" cap="flat" cmpd="sng">
            <a:solidFill>
              <a:srgbClr val="3E4F5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190" name="Google Shape;190;gcedfd49bda_0_99"/>
          <p:cNvSpPr/>
          <p:nvPr/>
        </p:nvSpPr>
        <p:spPr>
          <a:xfrm>
            <a:off x="5393837" y="1992349"/>
            <a:ext cx="636000" cy="370800"/>
          </a:xfrm>
          <a:prstGeom prst="ellipse">
            <a:avLst/>
          </a:prstGeom>
          <a:noFill/>
          <a:ln w="38100" cap="flat" cmpd="sng">
            <a:solidFill>
              <a:srgbClr val="3E4F5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191" name="Google Shape;191;gcedfd49bda_0_99"/>
          <p:cNvSpPr/>
          <p:nvPr/>
        </p:nvSpPr>
        <p:spPr>
          <a:xfrm>
            <a:off x="7424731" y="1992349"/>
            <a:ext cx="636000" cy="370800"/>
          </a:xfrm>
          <a:prstGeom prst="ellipse">
            <a:avLst/>
          </a:prstGeom>
          <a:noFill/>
          <a:ln w="38100" cap="flat" cmpd="sng">
            <a:solidFill>
              <a:srgbClr val="3E4F5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192" name="Google Shape;192;gcedfd49bda_0_99"/>
          <p:cNvSpPr txBox="1"/>
          <p:nvPr/>
        </p:nvSpPr>
        <p:spPr>
          <a:xfrm>
            <a:off x="2920800" y="2628500"/>
            <a:ext cx="6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H:1</a:t>
            </a:r>
            <a:endParaRPr dirty="0"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193" name="Google Shape;193;gcedfd49bda_0_99"/>
          <p:cNvSpPr txBox="1"/>
          <p:nvPr/>
        </p:nvSpPr>
        <p:spPr>
          <a:xfrm>
            <a:off x="3803400" y="2628500"/>
            <a:ext cx="6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J:1</a:t>
            </a:r>
            <a:endParaRPr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194" name="Google Shape;194;gcedfd49bda_0_99"/>
          <p:cNvSpPr/>
          <p:nvPr/>
        </p:nvSpPr>
        <p:spPr>
          <a:xfrm>
            <a:off x="2888050" y="2604500"/>
            <a:ext cx="779700" cy="448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Google Shape;195;gcedfd49bda_0_99"/>
          <p:cNvSpPr/>
          <p:nvPr/>
        </p:nvSpPr>
        <p:spPr>
          <a:xfrm>
            <a:off x="3759000" y="2589025"/>
            <a:ext cx="779700" cy="448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Google Shape;196;gcedfd49bda_0_99"/>
          <p:cNvSpPr/>
          <p:nvPr/>
        </p:nvSpPr>
        <p:spPr>
          <a:xfrm>
            <a:off x="2673825" y="1948325"/>
            <a:ext cx="4064100" cy="1751100"/>
          </a:xfrm>
          <a:prstGeom prst="downArrowCallout">
            <a:avLst>
              <a:gd name="adj1" fmla="val 25000"/>
              <a:gd name="adj2" fmla="val 36910"/>
              <a:gd name="adj3" fmla="val 25000"/>
              <a:gd name="adj4" fmla="val 6497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8" name="Google Shape;198;gcedfd49bda_0_99"/>
          <p:cNvCxnSpPr/>
          <p:nvPr/>
        </p:nvCxnSpPr>
        <p:spPr>
          <a:xfrm flipH="1">
            <a:off x="3416593" y="4157997"/>
            <a:ext cx="291600" cy="234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9" name="Google Shape;199;gcedfd49bda_0_99"/>
          <p:cNvCxnSpPr/>
          <p:nvPr/>
        </p:nvCxnSpPr>
        <p:spPr>
          <a:xfrm>
            <a:off x="3708193" y="4157997"/>
            <a:ext cx="357900" cy="234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0" name="Google Shape;200;gcedfd49bda_0_99"/>
          <p:cNvSpPr/>
          <p:nvPr/>
        </p:nvSpPr>
        <p:spPr>
          <a:xfrm>
            <a:off x="3361935" y="3787199"/>
            <a:ext cx="636000" cy="370800"/>
          </a:xfrm>
          <a:prstGeom prst="ellipse">
            <a:avLst/>
          </a:prstGeom>
          <a:noFill/>
          <a:ln w="38100" cap="flat" cmpd="sng">
            <a:solidFill>
              <a:srgbClr val="3E4F5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201" name="Google Shape;201;gcedfd49bda_0_99"/>
          <p:cNvSpPr/>
          <p:nvPr/>
        </p:nvSpPr>
        <p:spPr>
          <a:xfrm>
            <a:off x="5392829" y="3787199"/>
            <a:ext cx="636000" cy="370800"/>
          </a:xfrm>
          <a:prstGeom prst="ellipse">
            <a:avLst/>
          </a:prstGeom>
          <a:noFill/>
          <a:ln w="38100" cap="flat" cmpd="sng">
            <a:solidFill>
              <a:srgbClr val="3E4F5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202" name="Google Shape;202;gcedfd49bda_0_99"/>
          <p:cNvSpPr txBox="1"/>
          <p:nvPr/>
        </p:nvSpPr>
        <p:spPr>
          <a:xfrm>
            <a:off x="2941373" y="4432125"/>
            <a:ext cx="6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T:2</a:t>
            </a:r>
            <a:endParaRPr dirty="0"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203" name="Google Shape;203;gcedfd49bda_0_99"/>
          <p:cNvSpPr txBox="1"/>
          <p:nvPr/>
        </p:nvSpPr>
        <p:spPr>
          <a:xfrm>
            <a:off x="3823973" y="4432125"/>
            <a:ext cx="6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*:2</a:t>
            </a:r>
            <a:endParaRPr dirty="0"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204" name="Google Shape;204;gcedfd49bda_0_99"/>
          <p:cNvSpPr/>
          <p:nvPr/>
        </p:nvSpPr>
        <p:spPr>
          <a:xfrm>
            <a:off x="2896973" y="4401375"/>
            <a:ext cx="779700" cy="448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Google Shape;205;gcedfd49bda_0_99"/>
          <p:cNvSpPr/>
          <p:nvPr/>
        </p:nvSpPr>
        <p:spPr>
          <a:xfrm>
            <a:off x="3823973" y="4401375"/>
            <a:ext cx="779700" cy="448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6" name="Google Shape;206;gcedfd49bda_0_99"/>
          <p:cNvCxnSpPr/>
          <p:nvPr/>
        </p:nvCxnSpPr>
        <p:spPr>
          <a:xfrm flipH="1">
            <a:off x="3924568" y="4858347"/>
            <a:ext cx="291600" cy="234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7" name="Google Shape;207;gcedfd49bda_0_99"/>
          <p:cNvCxnSpPr/>
          <p:nvPr/>
        </p:nvCxnSpPr>
        <p:spPr>
          <a:xfrm>
            <a:off x="4216168" y="4858347"/>
            <a:ext cx="357900" cy="234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8" name="Google Shape;208;gcedfd49bda_0_99"/>
          <p:cNvSpPr txBox="1"/>
          <p:nvPr/>
        </p:nvSpPr>
        <p:spPr>
          <a:xfrm>
            <a:off x="3449348" y="5132475"/>
            <a:ext cx="6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H:1</a:t>
            </a:r>
            <a:endParaRPr dirty="0"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209" name="Google Shape;209;gcedfd49bda_0_99"/>
          <p:cNvSpPr txBox="1"/>
          <p:nvPr/>
        </p:nvSpPr>
        <p:spPr>
          <a:xfrm>
            <a:off x="4376348" y="5132475"/>
            <a:ext cx="6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J:1</a:t>
            </a:r>
            <a:endParaRPr dirty="0"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210" name="Google Shape;210;gcedfd49bda_0_99"/>
          <p:cNvSpPr/>
          <p:nvPr/>
        </p:nvSpPr>
        <p:spPr>
          <a:xfrm>
            <a:off x="3416598" y="5108475"/>
            <a:ext cx="779700" cy="448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Google Shape;211;gcedfd49bda_0_99"/>
          <p:cNvSpPr/>
          <p:nvPr/>
        </p:nvSpPr>
        <p:spPr>
          <a:xfrm>
            <a:off x="4287548" y="5093000"/>
            <a:ext cx="779700" cy="448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Google Shape;212;gcedfd49bda_0_99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93540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Use the priority queue to build a Huffman tree</a:t>
            </a:r>
            <a:endParaRPr sz="3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0" name="Google Shape;175;gcedfd49bda_0_0">
            <a:extLst>
              <a:ext uri="{FF2B5EF4-FFF2-40B4-BE49-F238E27FC236}">
                <a16:creationId xmlns:a16="http://schemas.microsoft.com/office/drawing/2014/main" id="{978F73A5-A658-4DFE-BEFF-C751105E684C}"/>
              </a:ext>
            </a:extLst>
          </p:cNvPr>
          <p:cNvSpPr txBox="1"/>
          <p:nvPr/>
        </p:nvSpPr>
        <p:spPr>
          <a:xfrm>
            <a:off x="3331223" y="3733797"/>
            <a:ext cx="69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*:4</a:t>
            </a:r>
            <a:endParaRPr dirty="0"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31" name="Google Shape;175;gcedfd49bda_0_0">
            <a:extLst>
              <a:ext uri="{FF2B5EF4-FFF2-40B4-BE49-F238E27FC236}">
                <a16:creationId xmlns:a16="http://schemas.microsoft.com/office/drawing/2014/main" id="{21E528B8-9077-4B38-B2E3-AC7C435C69B8}"/>
              </a:ext>
            </a:extLst>
          </p:cNvPr>
          <p:cNvSpPr txBox="1"/>
          <p:nvPr/>
        </p:nvSpPr>
        <p:spPr>
          <a:xfrm>
            <a:off x="5337929" y="3728611"/>
            <a:ext cx="69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S:3</a:t>
            </a:r>
            <a:endParaRPr dirty="0"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4548AA-C8AA-47E9-BC8D-580D48A1B911}"/>
              </a:ext>
            </a:extLst>
          </p:cNvPr>
          <p:cNvSpPr/>
          <p:nvPr/>
        </p:nvSpPr>
        <p:spPr>
          <a:xfrm>
            <a:off x="3286823" y="3745470"/>
            <a:ext cx="1437577" cy="480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88F407-766E-46D1-8A76-889878763E6D}"/>
              </a:ext>
            </a:extLst>
          </p:cNvPr>
          <p:cNvSpPr/>
          <p:nvPr/>
        </p:nvSpPr>
        <p:spPr>
          <a:xfrm>
            <a:off x="4721799" y="3745470"/>
            <a:ext cx="1653602" cy="480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7E41AC-72F9-4923-B0CA-4A0F9BDFE9AE}"/>
              </a:ext>
            </a:extLst>
          </p:cNvPr>
          <p:cNvSpPr/>
          <p:nvPr/>
        </p:nvSpPr>
        <p:spPr>
          <a:xfrm>
            <a:off x="2673826" y="1930374"/>
            <a:ext cx="2047974" cy="480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1D7D77-04EA-4396-AAC4-45993C37A821}"/>
              </a:ext>
            </a:extLst>
          </p:cNvPr>
          <p:cNvSpPr/>
          <p:nvPr/>
        </p:nvSpPr>
        <p:spPr>
          <a:xfrm>
            <a:off x="4732326" y="1930374"/>
            <a:ext cx="2047974" cy="480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4A85B7-13F3-4DFD-A4EA-ECF61C5548EF}"/>
              </a:ext>
            </a:extLst>
          </p:cNvPr>
          <p:cNvSpPr/>
          <p:nvPr/>
        </p:nvSpPr>
        <p:spPr>
          <a:xfrm>
            <a:off x="6748451" y="1930374"/>
            <a:ext cx="2047974" cy="480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edfd49bda_0_141"/>
          <p:cNvSpPr txBox="1">
            <a:spLocks noGrp="1"/>
          </p:cNvSpPr>
          <p:nvPr>
            <p:ph type="body" idx="1"/>
          </p:nvPr>
        </p:nvSpPr>
        <p:spPr>
          <a:xfrm>
            <a:off x="838200" y="669775"/>
            <a:ext cx="10515600" cy="1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Step by step:</a:t>
            </a:r>
            <a:r>
              <a:rPr lang="en-US" sz="28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</a:t>
            </a:r>
            <a:r>
              <a:rPr lang="en-US" sz="2000" b="1">
                <a:solidFill>
                  <a:srgbClr val="000000"/>
                </a:solidFill>
                <a:highlight>
                  <a:srgbClr val="A4C2F4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1)</a:t>
            </a:r>
            <a:r>
              <a:rPr lang="en-US" b="1">
                <a:solidFill>
                  <a:srgbClr val="000000"/>
                </a:solidFill>
                <a:highlight>
                  <a:srgbClr val="A4C2F4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>
                <a:solidFill>
                  <a:srgbClr val="000000"/>
                </a:solidFill>
                <a:highlight>
                  <a:srgbClr val="A4C2F4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Remove the two lowest frequency TreeNodes from the queue</a:t>
            </a:r>
            <a:endParaRPr sz="2000" b="1">
              <a:solidFill>
                <a:srgbClr val="000000"/>
              </a:solidFill>
              <a:highlight>
                <a:srgbClr val="A4C2F4"/>
              </a:highlight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 b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                      </a:t>
            </a:r>
            <a:r>
              <a:rPr lang="en-US" sz="2000" b="1">
                <a:solidFill>
                  <a:srgbClr val="000000"/>
                </a:solidFill>
                <a:highlight>
                  <a:srgbClr val="A4C2F4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2) Make them the children of a new third node, whose frequency is the sum</a:t>
            </a:r>
            <a:endParaRPr sz="2000" b="1">
              <a:solidFill>
                <a:srgbClr val="000000"/>
              </a:solidFill>
              <a:highlight>
                <a:srgbClr val="A4C2F4"/>
              </a:highlight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                         </a:t>
            </a:r>
            <a:r>
              <a:rPr lang="en-US" sz="2000" b="1">
                <a:solidFill>
                  <a:srgbClr val="000000"/>
                </a:solidFill>
                <a:highlight>
                  <a:srgbClr val="A4C2F4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3) Place the new 3</a:t>
            </a:r>
            <a:r>
              <a:rPr lang="en-US" sz="2000" b="1" baseline="30000">
                <a:solidFill>
                  <a:srgbClr val="000000"/>
                </a:solidFill>
                <a:highlight>
                  <a:srgbClr val="A4C2F4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rd</a:t>
            </a:r>
            <a:r>
              <a:rPr lang="en-US" sz="2000" b="1">
                <a:solidFill>
                  <a:srgbClr val="000000"/>
                </a:solidFill>
                <a:highlight>
                  <a:srgbClr val="A4C2F4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node back into the priority queue</a:t>
            </a:r>
            <a:endParaRPr b="1">
              <a:solidFill>
                <a:srgbClr val="000000"/>
              </a:solidFill>
              <a:highlight>
                <a:srgbClr val="A4C2F4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Google Shape;218;gcedfd49bda_0_141"/>
          <p:cNvSpPr/>
          <p:nvPr/>
        </p:nvSpPr>
        <p:spPr>
          <a:xfrm>
            <a:off x="4683750" y="1904575"/>
            <a:ext cx="4688700" cy="2109600"/>
          </a:xfrm>
          <a:prstGeom prst="downArrowCallout">
            <a:avLst>
              <a:gd name="adj1" fmla="val 8575"/>
              <a:gd name="adj2" fmla="val 18320"/>
              <a:gd name="adj3" fmla="val 6918"/>
              <a:gd name="adj4" fmla="val 865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19" name="Google Shape;219;gcedfd49bda_0_141"/>
          <p:cNvGraphicFramePr/>
          <p:nvPr/>
        </p:nvGraphicFramePr>
        <p:xfrm>
          <a:off x="631977" y="1948457"/>
          <a:ext cx="8128000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*:4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S:3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0" name="Google Shape;220;gcedfd49bda_0_141"/>
          <p:cNvCxnSpPr/>
          <p:nvPr/>
        </p:nvCxnSpPr>
        <p:spPr>
          <a:xfrm flipH="1">
            <a:off x="5438645" y="2328072"/>
            <a:ext cx="291600" cy="234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1" name="Google Shape;221;gcedfd49bda_0_141"/>
          <p:cNvCxnSpPr/>
          <p:nvPr/>
        </p:nvCxnSpPr>
        <p:spPr>
          <a:xfrm>
            <a:off x="5730245" y="2328072"/>
            <a:ext cx="357900" cy="234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2" name="Google Shape;222;gcedfd49bda_0_141"/>
          <p:cNvSpPr/>
          <p:nvPr/>
        </p:nvSpPr>
        <p:spPr>
          <a:xfrm>
            <a:off x="5383987" y="1957274"/>
            <a:ext cx="636000" cy="370800"/>
          </a:xfrm>
          <a:prstGeom prst="ellipse">
            <a:avLst/>
          </a:prstGeom>
          <a:noFill/>
          <a:ln w="38100" cap="flat" cmpd="sng">
            <a:solidFill>
              <a:srgbClr val="3E4F5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223" name="Google Shape;223;gcedfd49bda_0_141"/>
          <p:cNvSpPr/>
          <p:nvPr/>
        </p:nvSpPr>
        <p:spPr>
          <a:xfrm>
            <a:off x="7414881" y="1957274"/>
            <a:ext cx="636000" cy="370800"/>
          </a:xfrm>
          <a:prstGeom prst="ellipse">
            <a:avLst/>
          </a:prstGeom>
          <a:noFill/>
          <a:ln w="38100" cap="flat" cmpd="sng">
            <a:solidFill>
              <a:srgbClr val="3E4F5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224" name="Google Shape;224;gcedfd49bda_0_141"/>
          <p:cNvSpPr txBox="1"/>
          <p:nvPr/>
        </p:nvSpPr>
        <p:spPr>
          <a:xfrm>
            <a:off x="4963425" y="2602200"/>
            <a:ext cx="6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T:2</a:t>
            </a:r>
            <a:endParaRPr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225" name="Google Shape;225;gcedfd49bda_0_141"/>
          <p:cNvSpPr txBox="1"/>
          <p:nvPr/>
        </p:nvSpPr>
        <p:spPr>
          <a:xfrm>
            <a:off x="5846025" y="2602200"/>
            <a:ext cx="6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*:2</a:t>
            </a:r>
            <a:endParaRPr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226" name="Google Shape;226;gcedfd49bda_0_141"/>
          <p:cNvSpPr/>
          <p:nvPr/>
        </p:nvSpPr>
        <p:spPr>
          <a:xfrm>
            <a:off x="4919025" y="2571450"/>
            <a:ext cx="779700" cy="448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" name="Google Shape;227;gcedfd49bda_0_141"/>
          <p:cNvSpPr/>
          <p:nvPr/>
        </p:nvSpPr>
        <p:spPr>
          <a:xfrm>
            <a:off x="5846025" y="2571450"/>
            <a:ext cx="779700" cy="448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8" name="Google Shape;228;gcedfd49bda_0_141"/>
          <p:cNvCxnSpPr/>
          <p:nvPr/>
        </p:nvCxnSpPr>
        <p:spPr>
          <a:xfrm flipH="1">
            <a:off x="5946620" y="3028422"/>
            <a:ext cx="291600" cy="234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9" name="Google Shape;229;gcedfd49bda_0_141"/>
          <p:cNvCxnSpPr/>
          <p:nvPr/>
        </p:nvCxnSpPr>
        <p:spPr>
          <a:xfrm>
            <a:off x="6238220" y="3028422"/>
            <a:ext cx="357900" cy="234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0" name="Google Shape;230;gcedfd49bda_0_141"/>
          <p:cNvSpPr txBox="1"/>
          <p:nvPr/>
        </p:nvSpPr>
        <p:spPr>
          <a:xfrm>
            <a:off x="5471400" y="3302550"/>
            <a:ext cx="6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H:1</a:t>
            </a:r>
            <a:endParaRPr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231" name="Google Shape;231;gcedfd49bda_0_141"/>
          <p:cNvSpPr txBox="1"/>
          <p:nvPr/>
        </p:nvSpPr>
        <p:spPr>
          <a:xfrm>
            <a:off x="6354000" y="3302550"/>
            <a:ext cx="6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J:1</a:t>
            </a:r>
            <a:endParaRPr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232" name="Google Shape;232;gcedfd49bda_0_141"/>
          <p:cNvSpPr/>
          <p:nvPr/>
        </p:nvSpPr>
        <p:spPr>
          <a:xfrm>
            <a:off x="5438650" y="3278550"/>
            <a:ext cx="779700" cy="448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3" name="Google Shape;233;gcedfd49bda_0_141"/>
          <p:cNvSpPr/>
          <p:nvPr/>
        </p:nvSpPr>
        <p:spPr>
          <a:xfrm>
            <a:off x="6309600" y="3263075"/>
            <a:ext cx="779700" cy="448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34" name="Google Shape;234;gcedfd49bda_0_141"/>
          <p:cNvGraphicFramePr/>
          <p:nvPr/>
        </p:nvGraphicFramePr>
        <p:xfrm>
          <a:off x="774502" y="3954707"/>
          <a:ext cx="8128000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8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5" name="Google Shape;235;gcedfd49bda_0_141"/>
          <p:cNvCxnSpPr/>
          <p:nvPr/>
        </p:nvCxnSpPr>
        <p:spPr>
          <a:xfrm flipH="1">
            <a:off x="8185345" y="5040822"/>
            <a:ext cx="291600" cy="234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6" name="Google Shape;236;gcedfd49bda_0_141"/>
          <p:cNvCxnSpPr/>
          <p:nvPr/>
        </p:nvCxnSpPr>
        <p:spPr>
          <a:xfrm>
            <a:off x="8476945" y="5040822"/>
            <a:ext cx="357900" cy="234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7" name="Google Shape;237;gcedfd49bda_0_141"/>
          <p:cNvSpPr/>
          <p:nvPr/>
        </p:nvSpPr>
        <p:spPr>
          <a:xfrm>
            <a:off x="7563556" y="3954724"/>
            <a:ext cx="636000" cy="370800"/>
          </a:xfrm>
          <a:prstGeom prst="ellipse">
            <a:avLst/>
          </a:prstGeom>
          <a:noFill/>
          <a:ln w="38100" cap="flat" cmpd="sng">
            <a:solidFill>
              <a:srgbClr val="3E4F5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238" name="Google Shape;238;gcedfd49bda_0_141"/>
          <p:cNvSpPr txBox="1"/>
          <p:nvPr/>
        </p:nvSpPr>
        <p:spPr>
          <a:xfrm>
            <a:off x="7710125" y="5314950"/>
            <a:ext cx="6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T:2</a:t>
            </a:r>
            <a:endParaRPr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239" name="Google Shape;239;gcedfd49bda_0_141"/>
          <p:cNvSpPr txBox="1"/>
          <p:nvPr/>
        </p:nvSpPr>
        <p:spPr>
          <a:xfrm>
            <a:off x="8592725" y="5314950"/>
            <a:ext cx="6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*:2</a:t>
            </a:r>
            <a:endParaRPr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240" name="Google Shape;240;gcedfd49bda_0_141"/>
          <p:cNvSpPr/>
          <p:nvPr/>
        </p:nvSpPr>
        <p:spPr>
          <a:xfrm>
            <a:off x="7665725" y="5284200"/>
            <a:ext cx="779700" cy="448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1" name="Google Shape;241;gcedfd49bda_0_141"/>
          <p:cNvSpPr/>
          <p:nvPr/>
        </p:nvSpPr>
        <p:spPr>
          <a:xfrm>
            <a:off x="8592725" y="5284200"/>
            <a:ext cx="779700" cy="448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2" name="Google Shape;242;gcedfd49bda_0_141"/>
          <p:cNvCxnSpPr/>
          <p:nvPr/>
        </p:nvCxnSpPr>
        <p:spPr>
          <a:xfrm flipH="1">
            <a:off x="8693320" y="5741172"/>
            <a:ext cx="291600" cy="234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243;gcedfd49bda_0_141"/>
          <p:cNvCxnSpPr/>
          <p:nvPr/>
        </p:nvCxnSpPr>
        <p:spPr>
          <a:xfrm>
            <a:off x="8984920" y="5741172"/>
            <a:ext cx="357900" cy="234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4" name="Google Shape;244;gcedfd49bda_0_141"/>
          <p:cNvSpPr txBox="1"/>
          <p:nvPr/>
        </p:nvSpPr>
        <p:spPr>
          <a:xfrm>
            <a:off x="8218100" y="6015300"/>
            <a:ext cx="6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H:1</a:t>
            </a:r>
            <a:endParaRPr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245" name="Google Shape;245;gcedfd49bda_0_141"/>
          <p:cNvSpPr txBox="1"/>
          <p:nvPr/>
        </p:nvSpPr>
        <p:spPr>
          <a:xfrm>
            <a:off x="9100700" y="6015300"/>
            <a:ext cx="6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J:1</a:t>
            </a:r>
            <a:endParaRPr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246" name="Google Shape;246;gcedfd49bda_0_141"/>
          <p:cNvSpPr/>
          <p:nvPr/>
        </p:nvSpPr>
        <p:spPr>
          <a:xfrm>
            <a:off x="8185350" y="5991300"/>
            <a:ext cx="779700" cy="448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7" name="Google Shape;247;gcedfd49bda_0_141"/>
          <p:cNvSpPr/>
          <p:nvPr/>
        </p:nvSpPr>
        <p:spPr>
          <a:xfrm>
            <a:off x="9056300" y="5975825"/>
            <a:ext cx="779700" cy="448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8" name="Google Shape;248;gcedfd49bda_0_141"/>
          <p:cNvCxnSpPr/>
          <p:nvPr/>
        </p:nvCxnSpPr>
        <p:spPr>
          <a:xfrm flipH="1">
            <a:off x="7597257" y="4373809"/>
            <a:ext cx="291600" cy="234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9" name="Google Shape;249;gcedfd49bda_0_141"/>
          <p:cNvCxnSpPr/>
          <p:nvPr/>
        </p:nvCxnSpPr>
        <p:spPr>
          <a:xfrm>
            <a:off x="7888857" y="4373809"/>
            <a:ext cx="357900" cy="234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0" name="Google Shape;250;gcedfd49bda_0_141"/>
          <p:cNvSpPr txBox="1"/>
          <p:nvPr/>
        </p:nvSpPr>
        <p:spPr>
          <a:xfrm>
            <a:off x="7122038" y="4647938"/>
            <a:ext cx="6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S:3</a:t>
            </a:r>
            <a:endParaRPr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251" name="Google Shape;251;gcedfd49bda_0_141"/>
          <p:cNvSpPr/>
          <p:nvPr/>
        </p:nvSpPr>
        <p:spPr>
          <a:xfrm>
            <a:off x="7077638" y="4623938"/>
            <a:ext cx="779700" cy="448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Google Shape;252;gcedfd49bda_0_141"/>
          <p:cNvSpPr txBox="1"/>
          <p:nvPr/>
        </p:nvSpPr>
        <p:spPr>
          <a:xfrm>
            <a:off x="8109775" y="4656638"/>
            <a:ext cx="69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*:4</a:t>
            </a:r>
            <a:endParaRPr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253" name="Google Shape;253;gcedfd49bda_0_141"/>
          <p:cNvSpPr/>
          <p:nvPr/>
        </p:nvSpPr>
        <p:spPr>
          <a:xfrm>
            <a:off x="8020963" y="4592613"/>
            <a:ext cx="779700" cy="448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4" name="Google Shape;254;gcedfd49bda_0_141"/>
          <p:cNvSpPr txBox="1"/>
          <p:nvPr/>
        </p:nvSpPr>
        <p:spPr>
          <a:xfrm>
            <a:off x="917700" y="4845000"/>
            <a:ext cx="5540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Note: your tree might be arranged differently.  </a:t>
            </a:r>
            <a:endParaRPr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panose="020F0502020204030204" pitchFamily="34" charset="0"/>
                <a:ea typeface="Avenir"/>
                <a:cs typeface="Calibri" panose="020F0502020204030204" pitchFamily="34" charset="0"/>
                <a:sym typeface="Avenir"/>
              </a:rPr>
              <a:t>          I am improvising here.</a:t>
            </a:r>
            <a:endParaRPr>
              <a:latin typeface="Calibri" panose="020F0502020204030204" pitchFamily="34" charset="0"/>
              <a:ea typeface="Avenir"/>
              <a:cs typeface="Calibri" panose="020F0502020204030204" pitchFamily="34" charset="0"/>
              <a:sym typeface="Avenir"/>
            </a:endParaRPr>
          </a:p>
        </p:txBody>
      </p:sp>
      <p:sp>
        <p:nvSpPr>
          <p:cNvPr id="255" name="Google Shape;255;gcedfd49bda_0_14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93540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Use the priority queue to build a Huffman tree</a:t>
            </a:r>
            <a:endParaRPr sz="3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edfd49bda_0_276"/>
          <p:cNvSpPr txBox="1">
            <a:spLocks noGrp="1"/>
          </p:cNvSpPr>
          <p:nvPr>
            <p:ph type="title"/>
          </p:nvPr>
        </p:nvSpPr>
        <p:spPr>
          <a:xfrm>
            <a:off x="838200" y="727325"/>
            <a:ext cx="107463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Use the Huffman tree to make a compressed code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Google Shape;261;gcedfd49bda_0_276"/>
          <p:cNvSpPr txBox="1"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Read the string "TJHSSTS" letter-by-letter and search the tree for the letter.  </a:t>
            </a:r>
            <a:endParaRPr sz="2000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As you go, build a String where going left adds a “0” and going right adds a “1”.  </a:t>
            </a:r>
            <a:endParaRPr sz="2000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When you search for "T", you get "10"   </a:t>
            </a:r>
            <a:endParaRPr sz="2000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"J" returns the string "111"  </a:t>
            </a:r>
            <a:endParaRPr sz="2000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"H" returns "110"  </a:t>
            </a:r>
            <a:endParaRPr sz="2000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"S" returns "0"</a:t>
            </a:r>
            <a:endParaRPr sz="2000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message:  “TJHSSTS”</a:t>
            </a:r>
            <a:endParaRPr sz="2000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code:         “1011111000100”</a:t>
            </a:r>
            <a:endParaRPr sz="2000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graphicFrame>
        <p:nvGraphicFramePr>
          <p:cNvPr id="262" name="Google Shape;262;gcedfd49bda_0_276"/>
          <p:cNvGraphicFramePr/>
          <p:nvPr/>
        </p:nvGraphicFramePr>
        <p:xfrm>
          <a:off x="6554999" y="3089690"/>
          <a:ext cx="2623450" cy="264265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</a:tblPr>
              <a:tblGrid>
                <a:gridCol w="262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      *:7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8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    </a:t>
                      </a:r>
                      <a:r>
                        <a:rPr lang="en-US" sz="2000" u="none" strike="noStrike" cap="none" dirty="0"/>
                        <a:t>    /    \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    S:3    *:4    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             /    \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          T:2   *:2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                   /   \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               </a:t>
                      </a:r>
                      <a:r>
                        <a:rPr lang="en-US" sz="2000" dirty="0"/>
                        <a:t>H</a:t>
                      </a:r>
                      <a:r>
                        <a:rPr lang="en-US" sz="2000" u="none" strike="noStrike" cap="none" dirty="0"/>
                        <a:t>:1  </a:t>
                      </a:r>
                      <a:r>
                        <a:rPr lang="en-US" sz="2000" dirty="0"/>
                        <a:t>J</a:t>
                      </a:r>
                      <a:r>
                        <a:rPr lang="en-US" sz="2000" u="none" strike="noStrike" cap="none" dirty="0"/>
                        <a:t>:1</a:t>
                      </a:r>
                      <a:endParaRPr sz="20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858</Words>
  <Application>Microsoft Office PowerPoint</Application>
  <PresentationFormat>Widescreen</PresentationFormat>
  <Paragraphs>148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Gentium Basic</vt:lpstr>
      <vt:lpstr>Times New Roman</vt:lpstr>
      <vt:lpstr>Office Theme</vt:lpstr>
      <vt:lpstr>Building a Compression Machine</vt:lpstr>
      <vt:lpstr>Efficient Huffman coding</vt:lpstr>
      <vt:lpstr>An example:  build a frequency table  (this lab idea came from TJ, so we will use “TJHSSTS” to pay respect to their teachers.)</vt:lpstr>
      <vt:lpstr>Use the frequency table to build a priority queue</vt:lpstr>
      <vt:lpstr>Use the priority queue to build a Huffman tree</vt:lpstr>
      <vt:lpstr>Use the priority queue to build a Huffman tree</vt:lpstr>
      <vt:lpstr>Use the priority queue to build a Huffman tree</vt:lpstr>
      <vt:lpstr>Use the priority queue to build a Huffman tree</vt:lpstr>
      <vt:lpstr>Use the Huffman tree to make a compressed code</vt:lpstr>
      <vt:lpstr>Compression Lab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Compression Machine</dc:title>
  <dc:creator>Oberle, Doug R</dc:creator>
  <cp:lastModifiedBy>Oberle, Doug R</cp:lastModifiedBy>
  <cp:revision>4</cp:revision>
  <dcterms:created xsi:type="dcterms:W3CDTF">2021-10-22T17:04:48Z</dcterms:created>
  <dcterms:modified xsi:type="dcterms:W3CDTF">2022-04-14T13:41:24Z</dcterms:modified>
</cp:coreProperties>
</file>