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1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Priority Queue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Heaps, Trees and Arrays</a:t>
            </a:r>
          </a:p>
        </p:txBody>
      </p:sp>
    </p:spTree>
    <p:extLst>
      <p:ext uri="{BB962C8B-B14F-4D97-AF65-F5344CB8AC3E}">
        <p14:creationId xmlns:p14="http://schemas.microsoft.com/office/powerpoint/2010/main" val="324603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elements to a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new element to the end of the array</a:t>
            </a:r>
          </a:p>
          <a:p>
            <a:pPr lvl="1"/>
            <a:r>
              <a:rPr lang="en-US" dirty="0"/>
              <a:t>The lowest level of the tree, added left to right</a:t>
            </a:r>
          </a:p>
          <a:p>
            <a:r>
              <a:rPr lang="en-US" u="sng" dirty="0" err="1"/>
              <a:t>Reheap</a:t>
            </a:r>
            <a:r>
              <a:rPr lang="en-US" u="sng" dirty="0"/>
              <a:t>-Up</a:t>
            </a:r>
            <a:r>
              <a:rPr lang="en-US" dirty="0"/>
              <a:t>:  continually swap the new element with its parent until its parent is higher priority, or it has no parent.</a:t>
            </a:r>
          </a:p>
        </p:txBody>
      </p:sp>
    </p:spTree>
    <p:extLst>
      <p:ext uri="{BB962C8B-B14F-4D97-AF65-F5344CB8AC3E}">
        <p14:creationId xmlns:p14="http://schemas.microsoft.com/office/powerpoint/2010/main" val="1106485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228600"/>
            <a:ext cx="2218154" cy="18288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</a:t>
            </a:r>
            <a:r>
              <a:rPr lang="en-US" sz="2400" dirty="0"/>
              <a:t>2</a:t>
            </a:r>
          </a:p>
          <a:p>
            <a:pPr marL="0" indent="0">
              <a:buNone/>
            </a:pPr>
            <a:r>
              <a:rPr lang="en-US" sz="2400" dirty="0"/>
              <a:t>       5</a:t>
            </a:r>
            <a:r>
              <a:rPr lang="en-US" dirty="0"/>
              <a:t>         </a:t>
            </a:r>
            <a:r>
              <a:rPr lang="en-US" sz="2400" dirty="0"/>
              <a:t>3</a:t>
            </a:r>
          </a:p>
          <a:p>
            <a:pPr marL="0" indent="0">
              <a:buNone/>
            </a:pPr>
            <a:r>
              <a:rPr lang="en-US" sz="2400" dirty="0"/>
              <a:t>7</a:t>
            </a:r>
            <a:r>
              <a:rPr lang="en-US" dirty="0"/>
              <a:t>     </a:t>
            </a:r>
            <a:r>
              <a:rPr lang="en-US" sz="2400" dirty="0"/>
              <a:t> 9      8           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11998" y="340820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8532" y="976421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61354" y="978554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4"/>
            <a:endCxn id="5" idx="7"/>
          </p:cNvCxnSpPr>
          <p:nvPr/>
        </p:nvCxnSpPr>
        <p:spPr>
          <a:xfrm flipH="1">
            <a:off x="4273736" y="669708"/>
            <a:ext cx="328762" cy="3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4"/>
            <a:endCxn id="6" idx="1"/>
          </p:cNvCxnSpPr>
          <p:nvPr/>
        </p:nvCxnSpPr>
        <p:spPr>
          <a:xfrm>
            <a:off x="4602498" y="669708"/>
            <a:ext cx="414652" cy="357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32419" y="155156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4"/>
            <a:endCxn id="9" idx="1"/>
          </p:cNvCxnSpPr>
          <p:nvPr/>
        </p:nvCxnSpPr>
        <p:spPr>
          <a:xfrm flipH="1">
            <a:off x="4788215" y="1307442"/>
            <a:ext cx="363639" cy="292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66319" y="156958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75218" y="155536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4"/>
            <a:endCxn id="11" idx="7"/>
          </p:cNvCxnSpPr>
          <p:nvPr/>
        </p:nvCxnSpPr>
        <p:spPr>
          <a:xfrm flipH="1">
            <a:off x="3791523" y="1305309"/>
            <a:ext cx="347509" cy="312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12" idx="1"/>
          </p:cNvCxnSpPr>
          <p:nvPr/>
        </p:nvCxnSpPr>
        <p:spPr>
          <a:xfrm>
            <a:off x="4139032" y="1305309"/>
            <a:ext cx="91982" cy="298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1000" y="2057400"/>
            <a:ext cx="838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Add a 1 into the heap.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497369"/>
              </p:ext>
            </p:extLst>
          </p:nvPr>
        </p:nvGraphicFramePr>
        <p:xfrm>
          <a:off x="1363998" y="4114800"/>
          <a:ext cx="6096000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>
            <a:stCxn id="2" idx="1"/>
          </p:cNvCxnSpPr>
          <p:nvPr/>
        </p:nvCxnSpPr>
        <p:spPr>
          <a:xfrm>
            <a:off x="1363998" y="448564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363998" y="448564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705600" y="448564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05600" y="448564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3400" y="5410200"/>
            <a:ext cx="838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      Unused element				     Buffer space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748799" y="4876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090401" y="4890655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732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228600"/>
            <a:ext cx="2218154" cy="18288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</a:t>
            </a:r>
            <a:r>
              <a:rPr lang="en-US" sz="2400" dirty="0"/>
              <a:t>2</a:t>
            </a:r>
          </a:p>
          <a:p>
            <a:pPr marL="0" indent="0">
              <a:buNone/>
            </a:pPr>
            <a:r>
              <a:rPr lang="en-US" sz="2400" dirty="0"/>
              <a:t>       5</a:t>
            </a:r>
            <a:r>
              <a:rPr lang="en-US" dirty="0"/>
              <a:t>         </a:t>
            </a:r>
            <a:r>
              <a:rPr lang="en-US" sz="2400" dirty="0"/>
              <a:t>3</a:t>
            </a:r>
          </a:p>
          <a:p>
            <a:pPr marL="0" indent="0">
              <a:buNone/>
            </a:pPr>
            <a:r>
              <a:rPr lang="en-US" sz="2400" dirty="0"/>
              <a:t>7</a:t>
            </a:r>
            <a:r>
              <a:rPr lang="en-US" dirty="0"/>
              <a:t>     </a:t>
            </a:r>
            <a:r>
              <a:rPr lang="en-US" sz="2400" dirty="0"/>
              <a:t> 9      8       1    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11998" y="340820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8532" y="976421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61354" y="978554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4"/>
            <a:endCxn id="5" idx="7"/>
          </p:cNvCxnSpPr>
          <p:nvPr/>
        </p:nvCxnSpPr>
        <p:spPr>
          <a:xfrm flipH="1">
            <a:off x="4273736" y="669708"/>
            <a:ext cx="328762" cy="3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4"/>
            <a:endCxn id="6" idx="1"/>
          </p:cNvCxnSpPr>
          <p:nvPr/>
        </p:nvCxnSpPr>
        <p:spPr>
          <a:xfrm>
            <a:off x="4602498" y="669708"/>
            <a:ext cx="414652" cy="357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32419" y="155156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4"/>
            <a:endCxn id="9" idx="1"/>
          </p:cNvCxnSpPr>
          <p:nvPr/>
        </p:nvCxnSpPr>
        <p:spPr>
          <a:xfrm flipH="1">
            <a:off x="4788215" y="1307442"/>
            <a:ext cx="363639" cy="292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66319" y="156958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75218" y="155536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4"/>
            <a:endCxn id="11" idx="7"/>
          </p:cNvCxnSpPr>
          <p:nvPr/>
        </p:nvCxnSpPr>
        <p:spPr>
          <a:xfrm flipH="1">
            <a:off x="3791523" y="1305309"/>
            <a:ext cx="347509" cy="312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12" idx="1"/>
          </p:cNvCxnSpPr>
          <p:nvPr/>
        </p:nvCxnSpPr>
        <p:spPr>
          <a:xfrm>
            <a:off x="4139032" y="1305309"/>
            <a:ext cx="91982" cy="298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1000" y="2057400"/>
            <a:ext cx="838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Add a 1 into the heap – new element as a new leaf.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675434"/>
              </p:ext>
            </p:extLst>
          </p:nvPr>
        </p:nvGraphicFramePr>
        <p:xfrm>
          <a:off x="1363998" y="4114800"/>
          <a:ext cx="6096000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>
            <a:stCxn id="2" idx="1"/>
          </p:cNvCxnSpPr>
          <p:nvPr/>
        </p:nvCxnSpPr>
        <p:spPr>
          <a:xfrm>
            <a:off x="1363998" y="448564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363998" y="448564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342354" y="1569449"/>
            <a:ext cx="381000" cy="32888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>
            <a:off x="5151854" y="1325322"/>
            <a:ext cx="246296" cy="292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660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228600"/>
            <a:ext cx="2218154" cy="18288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</a:t>
            </a:r>
            <a:r>
              <a:rPr lang="en-US" sz="2400" dirty="0"/>
              <a:t>2</a:t>
            </a:r>
          </a:p>
          <a:p>
            <a:pPr marL="0" indent="0">
              <a:buNone/>
            </a:pPr>
            <a:r>
              <a:rPr lang="en-US" sz="2400" dirty="0"/>
              <a:t>       5</a:t>
            </a:r>
            <a:r>
              <a:rPr lang="en-US" dirty="0"/>
              <a:t>         </a:t>
            </a:r>
            <a:r>
              <a:rPr lang="en-US" sz="2400" dirty="0"/>
              <a:t>3</a:t>
            </a:r>
          </a:p>
          <a:p>
            <a:pPr marL="0" indent="0">
              <a:buNone/>
            </a:pPr>
            <a:r>
              <a:rPr lang="en-US" sz="2400" dirty="0"/>
              <a:t>7</a:t>
            </a:r>
            <a:r>
              <a:rPr lang="en-US" dirty="0"/>
              <a:t>     </a:t>
            </a:r>
            <a:r>
              <a:rPr lang="en-US" sz="2400" dirty="0"/>
              <a:t> 9      8       1    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11998" y="340820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8532" y="976421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61354" y="978554"/>
            <a:ext cx="381000" cy="328888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4"/>
            <a:endCxn id="5" idx="7"/>
          </p:cNvCxnSpPr>
          <p:nvPr/>
        </p:nvCxnSpPr>
        <p:spPr>
          <a:xfrm flipH="1">
            <a:off x="4273736" y="669708"/>
            <a:ext cx="328762" cy="3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4"/>
            <a:endCxn id="6" idx="1"/>
          </p:cNvCxnSpPr>
          <p:nvPr/>
        </p:nvCxnSpPr>
        <p:spPr>
          <a:xfrm>
            <a:off x="4602498" y="669708"/>
            <a:ext cx="414652" cy="357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32419" y="155156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4"/>
            <a:endCxn id="9" idx="1"/>
          </p:cNvCxnSpPr>
          <p:nvPr/>
        </p:nvCxnSpPr>
        <p:spPr>
          <a:xfrm flipH="1">
            <a:off x="4788215" y="1307442"/>
            <a:ext cx="363639" cy="292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66319" y="156958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75218" y="155536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4"/>
            <a:endCxn id="11" idx="7"/>
          </p:cNvCxnSpPr>
          <p:nvPr/>
        </p:nvCxnSpPr>
        <p:spPr>
          <a:xfrm flipH="1">
            <a:off x="3791523" y="1305309"/>
            <a:ext cx="347509" cy="312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12" idx="1"/>
          </p:cNvCxnSpPr>
          <p:nvPr/>
        </p:nvCxnSpPr>
        <p:spPr>
          <a:xfrm>
            <a:off x="4139032" y="1305309"/>
            <a:ext cx="91982" cy="298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1000" y="2057400"/>
            <a:ext cx="838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Add a 1 into the heap – new element as a new leaf.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/>
              <a:t>1’s parent is lower priority (3), so swap them.</a:t>
            </a:r>
          </a:p>
          <a:p>
            <a:pPr marL="342900" indent="-342900">
              <a:buFont typeface="Arial" charset="0"/>
              <a:buChar char="•"/>
            </a:pPr>
            <a:endParaRPr lang="en-US" sz="2200" dirty="0"/>
          </a:p>
          <a:p>
            <a:pPr marL="342900" indent="-342900">
              <a:buFont typeface="Arial" charset="0"/>
              <a:buChar char="•"/>
            </a:pPr>
            <a:endParaRPr lang="en-US" sz="2200" dirty="0"/>
          </a:p>
          <a:p>
            <a:pPr marL="342900" indent="-342900">
              <a:buFont typeface="Arial" charset="0"/>
              <a:buChar char="•"/>
            </a:pPr>
            <a:endParaRPr lang="en-US" sz="2200" dirty="0"/>
          </a:p>
          <a:p>
            <a:r>
              <a:rPr lang="en-US" sz="2200" dirty="0"/>
              <a:t>                                                     </a:t>
            </a:r>
            <a:r>
              <a:rPr lang="en-US" sz="2200" dirty="0" err="1"/>
              <a:t>i</a:t>
            </a:r>
            <a:r>
              <a:rPr lang="en-US" sz="2200" dirty="0"/>
              <a:t>/2                                             </a:t>
            </a:r>
            <a:r>
              <a:rPr lang="en-US" sz="2200" dirty="0" err="1"/>
              <a:t>i</a:t>
            </a:r>
            <a:endParaRPr lang="en-US" sz="22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246498"/>
              </p:ext>
            </p:extLst>
          </p:nvPr>
        </p:nvGraphicFramePr>
        <p:xfrm>
          <a:off x="1363998" y="4114800"/>
          <a:ext cx="6096000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>
            <a:stCxn id="2" idx="1"/>
          </p:cNvCxnSpPr>
          <p:nvPr/>
        </p:nvCxnSpPr>
        <p:spPr>
          <a:xfrm>
            <a:off x="1363998" y="448564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363998" y="448564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342354" y="1569449"/>
            <a:ext cx="381000" cy="32888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>
            <a:off x="5151854" y="1325322"/>
            <a:ext cx="246296" cy="292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47719" y="4876800"/>
            <a:ext cx="0" cy="235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965277" y="5112327"/>
            <a:ext cx="30824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968154" y="4876800"/>
            <a:ext cx="0" cy="221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290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228600"/>
            <a:ext cx="2218154" cy="18288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</a:t>
            </a:r>
            <a:r>
              <a:rPr lang="en-US" sz="2400" dirty="0"/>
              <a:t>2</a:t>
            </a:r>
          </a:p>
          <a:p>
            <a:pPr marL="0" indent="0">
              <a:buNone/>
            </a:pPr>
            <a:r>
              <a:rPr lang="en-US" sz="2400" dirty="0"/>
              <a:t>       5</a:t>
            </a:r>
            <a:r>
              <a:rPr lang="en-US" dirty="0"/>
              <a:t>         </a:t>
            </a:r>
            <a:r>
              <a:rPr lang="en-US" sz="2400" dirty="0"/>
              <a:t>1</a:t>
            </a:r>
          </a:p>
          <a:p>
            <a:pPr marL="0" indent="0">
              <a:buNone/>
            </a:pPr>
            <a:r>
              <a:rPr lang="en-US" sz="2400" dirty="0"/>
              <a:t>7</a:t>
            </a:r>
            <a:r>
              <a:rPr lang="en-US" dirty="0"/>
              <a:t>     </a:t>
            </a:r>
            <a:r>
              <a:rPr lang="en-US" sz="2400" dirty="0"/>
              <a:t> 9      8       3    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11998" y="340820"/>
            <a:ext cx="381000" cy="328888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8532" y="976421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61354" y="978554"/>
            <a:ext cx="381000" cy="32888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4"/>
            <a:endCxn id="5" idx="7"/>
          </p:cNvCxnSpPr>
          <p:nvPr/>
        </p:nvCxnSpPr>
        <p:spPr>
          <a:xfrm flipH="1">
            <a:off x="4273736" y="669708"/>
            <a:ext cx="328762" cy="3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4"/>
            <a:endCxn id="6" idx="1"/>
          </p:cNvCxnSpPr>
          <p:nvPr/>
        </p:nvCxnSpPr>
        <p:spPr>
          <a:xfrm>
            <a:off x="4602498" y="669708"/>
            <a:ext cx="414652" cy="357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32419" y="155156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4"/>
            <a:endCxn id="9" idx="1"/>
          </p:cNvCxnSpPr>
          <p:nvPr/>
        </p:nvCxnSpPr>
        <p:spPr>
          <a:xfrm flipH="1">
            <a:off x="4788215" y="1307442"/>
            <a:ext cx="363639" cy="292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66319" y="156958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75218" y="155536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4"/>
            <a:endCxn id="11" idx="7"/>
          </p:cNvCxnSpPr>
          <p:nvPr/>
        </p:nvCxnSpPr>
        <p:spPr>
          <a:xfrm flipH="1">
            <a:off x="3791523" y="1305309"/>
            <a:ext cx="347509" cy="312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12" idx="1"/>
          </p:cNvCxnSpPr>
          <p:nvPr/>
        </p:nvCxnSpPr>
        <p:spPr>
          <a:xfrm>
            <a:off x="4139032" y="1305309"/>
            <a:ext cx="91982" cy="298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1000" y="2057400"/>
            <a:ext cx="838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Add a 1 into the heap – new element as a new leaf.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/>
              <a:t>1’s parent is lower priority (2), so swap them.</a:t>
            </a:r>
          </a:p>
          <a:p>
            <a:pPr marL="342900" indent="-342900">
              <a:buFont typeface="Arial" charset="0"/>
              <a:buChar char="•"/>
            </a:pPr>
            <a:endParaRPr lang="en-US" sz="2200" dirty="0"/>
          </a:p>
          <a:p>
            <a:pPr marL="342900" indent="-342900">
              <a:buFont typeface="Arial" charset="0"/>
              <a:buChar char="•"/>
            </a:pPr>
            <a:endParaRPr lang="en-US" sz="2200" dirty="0"/>
          </a:p>
          <a:p>
            <a:pPr marL="342900" indent="-342900">
              <a:buFont typeface="Arial" charset="0"/>
              <a:buChar char="•"/>
            </a:pPr>
            <a:endParaRPr lang="en-US" sz="2200" dirty="0"/>
          </a:p>
          <a:p>
            <a:r>
              <a:rPr lang="en-US" sz="2200" dirty="0"/>
              <a:t>                             </a:t>
            </a:r>
            <a:r>
              <a:rPr lang="en-US" sz="2200" dirty="0" err="1"/>
              <a:t>i</a:t>
            </a:r>
            <a:r>
              <a:rPr lang="en-US" sz="2200" dirty="0"/>
              <a:t>/2                      </a:t>
            </a:r>
            <a:r>
              <a:rPr lang="en-US" sz="2200" dirty="0" err="1"/>
              <a:t>i</a:t>
            </a:r>
            <a:endParaRPr lang="en-US" sz="22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139547"/>
              </p:ext>
            </p:extLst>
          </p:nvPr>
        </p:nvGraphicFramePr>
        <p:xfrm>
          <a:off x="1363998" y="4114800"/>
          <a:ext cx="6096000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>
            <a:stCxn id="2" idx="1"/>
          </p:cNvCxnSpPr>
          <p:nvPr/>
        </p:nvCxnSpPr>
        <p:spPr>
          <a:xfrm>
            <a:off x="1363998" y="448564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363998" y="448564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342354" y="1569449"/>
            <a:ext cx="381000" cy="32888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>
            <a:off x="5151854" y="1325322"/>
            <a:ext cx="246296" cy="292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974887" y="4876800"/>
            <a:ext cx="0" cy="235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38402" y="5112327"/>
            <a:ext cx="1526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438400" y="4876800"/>
            <a:ext cx="0" cy="221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137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228600"/>
            <a:ext cx="2218154" cy="18288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</a:t>
            </a:r>
            <a:r>
              <a:rPr lang="en-US" sz="2400" dirty="0"/>
              <a:t>1</a:t>
            </a:r>
          </a:p>
          <a:p>
            <a:pPr marL="0" indent="0">
              <a:buNone/>
            </a:pPr>
            <a:r>
              <a:rPr lang="en-US" sz="2400" dirty="0"/>
              <a:t>       5</a:t>
            </a:r>
            <a:r>
              <a:rPr lang="en-US" dirty="0"/>
              <a:t>         </a:t>
            </a:r>
            <a:r>
              <a:rPr lang="en-US" sz="2400" dirty="0"/>
              <a:t>2</a:t>
            </a:r>
          </a:p>
          <a:p>
            <a:pPr marL="0" indent="0">
              <a:buNone/>
            </a:pPr>
            <a:r>
              <a:rPr lang="en-US" sz="2400" dirty="0"/>
              <a:t>7</a:t>
            </a:r>
            <a:r>
              <a:rPr lang="en-US" dirty="0"/>
              <a:t>     </a:t>
            </a:r>
            <a:r>
              <a:rPr lang="en-US" sz="2400" dirty="0"/>
              <a:t> 9      8       3    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11998" y="340820"/>
            <a:ext cx="381000" cy="32888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8532" y="976421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61354" y="978554"/>
            <a:ext cx="381000" cy="32888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4"/>
            <a:endCxn id="5" idx="7"/>
          </p:cNvCxnSpPr>
          <p:nvPr/>
        </p:nvCxnSpPr>
        <p:spPr>
          <a:xfrm flipH="1">
            <a:off x="4273736" y="669708"/>
            <a:ext cx="328762" cy="3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4"/>
            <a:endCxn id="6" idx="1"/>
          </p:cNvCxnSpPr>
          <p:nvPr/>
        </p:nvCxnSpPr>
        <p:spPr>
          <a:xfrm>
            <a:off x="4602498" y="669708"/>
            <a:ext cx="414652" cy="357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32419" y="155156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4"/>
            <a:endCxn id="9" idx="1"/>
          </p:cNvCxnSpPr>
          <p:nvPr/>
        </p:nvCxnSpPr>
        <p:spPr>
          <a:xfrm flipH="1">
            <a:off x="4788215" y="1307442"/>
            <a:ext cx="363639" cy="292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66319" y="156958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75218" y="155536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4"/>
            <a:endCxn id="11" idx="7"/>
          </p:cNvCxnSpPr>
          <p:nvPr/>
        </p:nvCxnSpPr>
        <p:spPr>
          <a:xfrm flipH="1">
            <a:off x="3791523" y="1305309"/>
            <a:ext cx="347509" cy="312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12" idx="1"/>
          </p:cNvCxnSpPr>
          <p:nvPr/>
        </p:nvCxnSpPr>
        <p:spPr>
          <a:xfrm>
            <a:off x="4139032" y="1305309"/>
            <a:ext cx="91982" cy="298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1000" y="20574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Add a 1 into the heap – new element as a new leaf.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/>
              <a:t>Now 1 doesn’t have a parent, so stop.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/>
              <a:t>Our heap order is maintained in O(log</a:t>
            </a:r>
            <a:r>
              <a:rPr lang="en-US" sz="2200" baseline="-25000" dirty="0"/>
              <a:t>2</a:t>
            </a:r>
            <a:r>
              <a:rPr lang="en-US" sz="2200" dirty="0"/>
              <a:t>n) time.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755413"/>
              </p:ext>
            </p:extLst>
          </p:nvPr>
        </p:nvGraphicFramePr>
        <p:xfrm>
          <a:off x="1363998" y="4114800"/>
          <a:ext cx="6096000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>
            <a:stCxn id="2" idx="1"/>
          </p:cNvCxnSpPr>
          <p:nvPr/>
        </p:nvCxnSpPr>
        <p:spPr>
          <a:xfrm>
            <a:off x="1363998" y="448564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363998" y="4485640"/>
            <a:ext cx="6934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342354" y="1569449"/>
            <a:ext cx="381000" cy="32888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>
            <a:off x="5151854" y="1325322"/>
            <a:ext cx="246296" cy="292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955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top element from a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the last element into the root</a:t>
            </a:r>
          </a:p>
          <a:p>
            <a:r>
              <a:rPr lang="en-US" dirty="0"/>
              <a:t>Remove the last element</a:t>
            </a:r>
          </a:p>
          <a:p>
            <a:r>
              <a:rPr lang="en-US" u="sng" dirty="0" err="1"/>
              <a:t>Reheap</a:t>
            </a:r>
            <a:r>
              <a:rPr lang="en-US" u="sng" dirty="0"/>
              <a:t>-Down</a:t>
            </a:r>
            <a:r>
              <a:rPr lang="en-US" dirty="0"/>
              <a:t>:  continually swap the new element with the higher-priority of its two children until its children are lower-priority, or it does not have any children.</a:t>
            </a:r>
          </a:p>
        </p:txBody>
      </p:sp>
    </p:spTree>
    <p:extLst>
      <p:ext uri="{BB962C8B-B14F-4D97-AF65-F5344CB8AC3E}">
        <p14:creationId xmlns:p14="http://schemas.microsoft.com/office/powerpoint/2010/main" val="3191118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228600"/>
            <a:ext cx="2218154" cy="18288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</a:t>
            </a:r>
            <a:r>
              <a:rPr lang="en-US" sz="2400" dirty="0"/>
              <a:t>1</a:t>
            </a:r>
          </a:p>
          <a:p>
            <a:pPr marL="0" indent="0">
              <a:buNone/>
            </a:pPr>
            <a:r>
              <a:rPr lang="en-US" sz="2400" dirty="0"/>
              <a:t>       5</a:t>
            </a:r>
            <a:r>
              <a:rPr lang="en-US" dirty="0"/>
              <a:t>         </a:t>
            </a:r>
            <a:r>
              <a:rPr lang="en-US" sz="2400" dirty="0"/>
              <a:t>2</a:t>
            </a:r>
          </a:p>
          <a:p>
            <a:pPr marL="0" indent="0">
              <a:buNone/>
            </a:pPr>
            <a:r>
              <a:rPr lang="en-US" sz="2400" dirty="0"/>
              <a:t>7</a:t>
            </a:r>
            <a:r>
              <a:rPr lang="en-US" dirty="0"/>
              <a:t>     </a:t>
            </a:r>
            <a:r>
              <a:rPr lang="en-US" sz="2400" dirty="0"/>
              <a:t> 9      8       3    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11998" y="340820"/>
            <a:ext cx="381000" cy="32888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8532" y="976421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61354" y="978554"/>
            <a:ext cx="381000" cy="32888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4"/>
            <a:endCxn id="5" idx="7"/>
          </p:cNvCxnSpPr>
          <p:nvPr/>
        </p:nvCxnSpPr>
        <p:spPr>
          <a:xfrm flipH="1">
            <a:off x="4273736" y="669708"/>
            <a:ext cx="328762" cy="3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4"/>
            <a:endCxn id="6" idx="1"/>
          </p:cNvCxnSpPr>
          <p:nvPr/>
        </p:nvCxnSpPr>
        <p:spPr>
          <a:xfrm>
            <a:off x="4602498" y="669708"/>
            <a:ext cx="414652" cy="357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32419" y="155156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4"/>
            <a:endCxn id="9" idx="1"/>
          </p:cNvCxnSpPr>
          <p:nvPr/>
        </p:nvCxnSpPr>
        <p:spPr>
          <a:xfrm flipH="1">
            <a:off x="4788215" y="1307442"/>
            <a:ext cx="363639" cy="292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66319" y="156958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75218" y="155536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4"/>
            <a:endCxn id="11" idx="7"/>
          </p:cNvCxnSpPr>
          <p:nvPr/>
        </p:nvCxnSpPr>
        <p:spPr>
          <a:xfrm flipH="1">
            <a:off x="3791523" y="1305309"/>
            <a:ext cx="347509" cy="312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12" idx="1"/>
          </p:cNvCxnSpPr>
          <p:nvPr/>
        </p:nvCxnSpPr>
        <p:spPr>
          <a:xfrm>
            <a:off x="4139032" y="1305309"/>
            <a:ext cx="91982" cy="298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1000" y="2057400"/>
            <a:ext cx="838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Remove the 1 from heap 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/>
              <a:t>copy the last element into the root and remove the last element.</a:t>
            </a:r>
          </a:p>
          <a:p>
            <a:endParaRPr lang="en-US" sz="2200" dirty="0"/>
          </a:p>
          <a:p>
            <a:pPr marL="342900" indent="-342900">
              <a:buFont typeface="Arial" charset="0"/>
              <a:buChar char="•"/>
            </a:pPr>
            <a:endParaRPr lang="en-US" sz="22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086191"/>
              </p:ext>
            </p:extLst>
          </p:nvPr>
        </p:nvGraphicFramePr>
        <p:xfrm>
          <a:off x="1363998" y="4114800"/>
          <a:ext cx="6096000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>
            <a:stCxn id="2" idx="1"/>
          </p:cNvCxnSpPr>
          <p:nvPr/>
        </p:nvCxnSpPr>
        <p:spPr>
          <a:xfrm>
            <a:off x="1363998" y="448564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363998" y="448564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342354" y="1569449"/>
            <a:ext cx="381000" cy="328888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>
            <a:off x="5151854" y="1325322"/>
            <a:ext cx="246296" cy="292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655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228600"/>
            <a:ext cx="2218154" cy="18288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</a:t>
            </a:r>
            <a:r>
              <a:rPr lang="en-US" sz="2400" dirty="0"/>
              <a:t>3</a:t>
            </a:r>
          </a:p>
          <a:p>
            <a:pPr marL="0" indent="0">
              <a:buNone/>
            </a:pPr>
            <a:r>
              <a:rPr lang="en-US" sz="2400" dirty="0"/>
              <a:t>       5</a:t>
            </a:r>
            <a:r>
              <a:rPr lang="en-US" dirty="0"/>
              <a:t>         </a:t>
            </a:r>
            <a:r>
              <a:rPr lang="en-US" sz="2400" dirty="0"/>
              <a:t>2</a:t>
            </a:r>
          </a:p>
          <a:p>
            <a:pPr marL="0" indent="0">
              <a:buNone/>
            </a:pPr>
            <a:r>
              <a:rPr lang="en-US" sz="2400" dirty="0"/>
              <a:t>7</a:t>
            </a:r>
            <a:r>
              <a:rPr lang="en-US" dirty="0"/>
              <a:t>     </a:t>
            </a:r>
            <a:r>
              <a:rPr lang="en-US" sz="2400" dirty="0"/>
              <a:t> 9      8           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11998" y="340820"/>
            <a:ext cx="381000" cy="32888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8532" y="976421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61354" y="978554"/>
            <a:ext cx="381000" cy="32888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4"/>
            <a:endCxn id="5" idx="7"/>
          </p:cNvCxnSpPr>
          <p:nvPr/>
        </p:nvCxnSpPr>
        <p:spPr>
          <a:xfrm flipH="1">
            <a:off x="4273736" y="669708"/>
            <a:ext cx="328762" cy="3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4"/>
            <a:endCxn id="6" idx="1"/>
          </p:cNvCxnSpPr>
          <p:nvPr/>
        </p:nvCxnSpPr>
        <p:spPr>
          <a:xfrm>
            <a:off x="4602498" y="669708"/>
            <a:ext cx="414652" cy="357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32419" y="155156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4"/>
            <a:endCxn id="9" idx="1"/>
          </p:cNvCxnSpPr>
          <p:nvPr/>
        </p:nvCxnSpPr>
        <p:spPr>
          <a:xfrm flipH="1">
            <a:off x="4788215" y="1307442"/>
            <a:ext cx="363639" cy="292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66319" y="156958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75218" y="155536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4"/>
            <a:endCxn id="11" idx="7"/>
          </p:cNvCxnSpPr>
          <p:nvPr/>
        </p:nvCxnSpPr>
        <p:spPr>
          <a:xfrm flipH="1">
            <a:off x="3791523" y="1305309"/>
            <a:ext cx="347509" cy="312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12" idx="1"/>
          </p:cNvCxnSpPr>
          <p:nvPr/>
        </p:nvCxnSpPr>
        <p:spPr>
          <a:xfrm>
            <a:off x="4139032" y="1305309"/>
            <a:ext cx="91982" cy="298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1000" y="2057400"/>
            <a:ext cx="838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Remove the 1 from heap 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/>
              <a:t>copy the last element into the root and remove the last element.</a:t>
            </a:r>
          </a:p>
          <a:p>
            <a:endParaRPr lang="en-US" sz="2200" dirty="0"/>
          </a:p>
          <a:p>
            <a:pPr marL="342900" indent="-342900">
              <a:buFont typeface="Arial" charset="0"/>
              <a:buChar char="•"/>
            </a:pPr>
            <a:endParaRPr lang="en-US" sz="22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300817"/>
              </p:ext>
            </p:extLst>
          </p:nvPr>
        </p:nvGraphicFramePr>
        <p:xfrm>
          <a:off x="1363998" y="4114800"/>
          <a:ext cx="6096000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>
            <a:stCxn id="2" idx="1"/>
          </p:cNvCxnSpPr>
          <p:nvPr/>
        </p:nvCxnSpPr>
        <p:spPr>
          <a:xfrm>
            <a:off x="1363998" y="448564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363998" y="448564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05600" y="448564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705600" y="448564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596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228600"/>
            <a:ext cx="2218154" cy="18288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</a:t>
            </a:r>
            <a:r>
              <a:rPr lang="en-US" sz="2400" dirty="0"/>
              <a:t>3</a:t>
            </a:r>
          </a:p>
          <a:p>
            <a:pPr marL="0" indent="0">
              <a:buNone/>
            </a:pPr>
            <a:r>
              <a:rPr lang="en-US" sz="2400" dirty="0"/>
              <a:t>       5</a:t>
            </a:r>
            <a:r>
              <a:rPr lang="en-US" dirty="0"/>
              <a:t>         </a:t>
            </a:r>
            <a:r>
              <a:rPr lang="en-US" sz="2400" dirty="0"/>
              <a:t>2</a:t>
            </a:r>
          </a:p>
          <a:p>
            <a:pPr marL="0" indent="0">
              <a:buNone/>
            </a:pPr>
            <a:r>
              <a:rPr lang="en-US" sz="2400" dirty="0"/>
              <a:t>7</a:t>
            </a:r>
            <a:r>
              <a:rPr lang="en-US" dirty="0"/>
              <a:t>     </a:t>
            </a:r>
            <a:r>
              <a:rPr lang="en-US" sz="2400" dirty="0"/>
              <a:t> 9      8           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11998" y="340820"/>
            <a:ext cx="381000" cy="32888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8532" y="976421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61354" y="978554"/>
            <a:ext cx="381000" cy="32888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4"/>
            <a:endCxn id="5" idx="7"/>
          </p:cNvCxnSpPr>
          <p:nvPr/>
        </p:nvCxnSpPr>
        <p:spPr>
          <a:xfrm flipH="1">
            <a:off x="4273736" y="669708"/>
            <a:ext cx="328762" cy="3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4"/>
            <a:endCxn id="6" idx="1"/>
          </p:cNvCxnSpPr>
          <p:nvPr/>
        </p:nvCxnSpPr>
        <p:spPr>
          <a:xfrm>
            <a:off x="4602498" y="669708"/>
            <a:ext cx="414652" cy="357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32419" y="155156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4"/>
            <a:endCxn id="9" idx="1"/>
          </p:cNvCxnSpPr>
          <p:nvPr/>
        </p:nvCxnSpPr>
        <p:spPr>
          <a:xfrm flipH="1">
            <a:off x="4788215" y="1307442"/>
            <a:ext cx="363639" cy="292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66319" y="156958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75218" y="155536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4"/>
            <a:endCxn id="11" idx="7"/>
          </p:cNvCxnSpPr>
          <p:nvPr/>
        </p:nvCxnSpPr>
        <p:spPr>
          <a:xfrm flipH="1">
            <a:off x="3791523" y="1305309"/>
            <a:ext cx="347509" cy="312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12" idx="1"/>
          </p:cNvCxnSpPr>
          <p:nvPr/>
        </p:nvCxnSpPr>
        <p:spPr>
          <a:xfrm>
            <a:off x="4139032" y="1305309"/>
            <a:ext cx="91982" cy="298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1000" y="2057400"/>
            <a:ext cx="838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Remove the 1 from heap 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/>
              <a:t>swap the 3 with the higher-priority of its children (2).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                               </a:t>
            </a:r>
            <a:r>
              <a:rPr lang="en-US" sz="2200" dirty="0" err="1"/>
              <a:t>i</a:t>
            </a:r>
            <a:r>
              <a:rPr lang="en-US" sz="2200" dirty="0"/>
              <a:t>         </a:t>
            </a:r>
            <a:r>
              <a:rPr lang="en-US" sz="2200" dirty="0" err="1"/>
              <a:t>i</a:t>
            </a:r>
            <a:r>
              <a:rPr lang="en-US" sz="2200" dirty="0"/>
              <a:t>*2     </a:t>
            </a:r>
            <a:r>
              <a:rPr lang="en-US" sz="2200" dirty="0" err="1"/>
              <a:t>i</a:t>
            </a:r>
            <a:r>
              <a:rPr lang="en-US" sz="2200" dirty="0"/>
              <a:t>*2+1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252689"/>
              </p:ext>
            </p:extLst>
          </p:nvPr>
        </p:nvGraphicFramePr>
        <p:xfrm>
          <a:off x="1363998" y="4114800"/>
          <a:ext cx="6096000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>
            <a:stCxn id="2" idx="1"/>
          </p:cNvCxnSpPr>
          <p:nvPr/>
        </p:nvCxnSpPr>
        <p:spPr>
          <a:xfrm>
            <a:off x="1363998" y="448564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363998" y="448564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05600" y="448564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705600" y="448564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88201" y="490451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588201" y="5181601"/>
            <a:ext cx="1426140" cy="1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14341" y="4876801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29740" y="4862946"/>
            <a:ext cx="0" cy="207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734802" y="5070764"/>
            <a:ext cx="6288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363616" y="4849092"/>
            <a:ext cx="0" cy="235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40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477000"/>
          </a:xfrm>
        </p:spPr>
        <p:txBody>
          <a:bodyPr>
            <a:normAutofit/>
          </a:bodyPr>
          <a:lstStyle/>
          <a:p>
            <a:r>
              <a:rPr lang="en-US" sz="2800" dirty="0"/>
              <a:t>A Tree is a container class.</a:t>
            </a:r>
          </a:p>
          <a:p>
            <a:r>
              <a:rPr lang="en-US" sz="2800" dirty="0"/>
              <a:t>Each data value can “point-to” another value on its left and right (left and right children).  A child is “pointed-to” by its parent.</a:t>
            </a:r>
          </a:p>
          <a:p>
            <a:r>
              <a:rPr lang="en-US" sz="2800" dirty="0"/>
              <a:t>The first element is called the 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  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B		    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A	          D          P                   Y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4191000" y="3962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0" y="4876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81600" y="4876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36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338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20491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5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3657600" y="4482726"/>
            <a:ext cx="622674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43200" y="54864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3568326" y="5397126"/>
            <a:ext cx="400611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4711326" y="4482726"/>
            <a:ext cx="518765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970708" y="5397126"/>
            <a:ext cx="259383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5701926" y="5397126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701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228600"/>
            <a:ext cx="2218154" cy="18288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</a:t>
            </a:r>
            <a:r>
              <a:rPr lang="en-US" sz="2400" dirty="0"/>
              <a:t>2</a:t>
            </a:r>
          </a:p>
          <a:p>
            <a:pPr marL="0" indent="0">
              <a:buNone/>
            </a:pPr>
            <a:r>
              <a:rPr lang="en-US" sz="2400" dirty="0"/>
              <a:t>       5</a:t>
            </a:r>
            <a:r>
              <a:rPr lang="en-US" dirty="0"/>
              <a:t>         </a:t>
            </a:r>
            <a:r>
              <a:rPr lang="en-US" sz="2400" dirty="0"/>
              <a:t>3</a:t>
            </a:r>
          </a:p>
          <a:p>
            <a:pPr marL="0" indent="0">
              <a:buNone/>
            </a:pPr>
            <a:r>
              <a:rPr lang="en-US" sz="2400" dirty="0"/>
              <a:t>7</a:t>
            </a:r>
            <a:r>
              <a:rPr lang="en-US" dirty="0"/>
              <a:t>     </a:t>
            </a:r>
            <a:r>
              <a:rPr lang="en-US" sz="2400" dirty="0"/>
              <a:t> 9      8           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11998" y="340820"/>
            <a:ext cx="381000" cy="32888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8532" y="976421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61354" y="978554"/>
            <a:ext cx="381000" cy="32888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4"/>
            <a:endCxn id="5" idx="7"/>
          </p:cNvCxnSpPr>
          <p:nvPr/>
        </p:nvCxnSpPr>
        <p:spPr>
          <a:xfrm flipH="1">
            <a:off x="4273736" y="669708"/>
            <a:ext cx="328762" cy="3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4"/>
            <a:endCxn id="6" idx="1"/>
          </p:cNvCxnSpPr>
          <p:nvPr/>
        </p:nvCxnSpPr>
        <p:spPr>
          <a:xfrm>
            <a:off x="4602498" y="669708"/>
            <a:ext cx="414652" cy="357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32419" y="155156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4"/>
            <a:endCxn id="9" idx="1"/>
          </p:cNvCxnSpPr>
          <p:nvPr/>
        </p:nvCxnSpPr>
        <p:spPr>
          <a:xfrm flipH="1">
            <a:off x="4788215" y="1307442"/>
            <a:ext cx="363639" cy="292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66319" y="156958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75218" y="155536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4"/>
            <a:endCxn id="11" idx="7"/>
          </p:cNvCxnSpPr>
          <p:nvPr/>
        </p:nvCxnSpPr>
        <p:spPr>
          <a:xfrm flipH="1">
            <a:off x="3791523" y="1305309"/>
            <a:ext cx="347509" cy="312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12" idx="1"/>
          </p:cNvCxnSpPr>
          <p:nvPr/>
        </p:nvCxnSpPr>
        <p:spPr>
          <a:xfrm>
            <a:off x="4139032" y="1305309"/>
            <a:ext cx="91982" cy="298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1000" y="2057400"/>
            <a:ext cx="838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Remove the 1 from heap 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/>
              <a:t>now the 3’s children are higher priority (8), so stop.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/>
              <a:t>Our heap order is maintained in O(log</a:t>
            </a:r>
            <a:r>
              <a:rPr lang="en-US" sz="2200" baseline="-25000" dirty="0"/>
              <a:t>2</a:t>
            </a:r>
            <a:r>
              <a:rPr lang="en-US" sz="2200" dirty="0"/>
              <a:t>n) time.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                                                       </a:t>
            </a:r>
            <a:r>
              <a:rPr lang="en-US" sz="2200" dirty="0" err="1"/>
              <a:t>i</a:t>
            </a:r>
            <a:r>
              <a:rPr lang="en-US" sz="2200" dirty="0"/>
              <a:t>                                </a:t>
            </a:r>
            <a:r>
              <a:rPr lang="en-US" sz="2200" dirty="0" err="1"/>
              <a:t>i</a:t>
            </a:r>
            <a:r>
              <a:rPr lang="en-US" sz="2200" dirty="0"/>
              <a:t>*2     </a:t>
            </a:r>
            <a:r>
              <a:rPr lang="en-US" sz="2200" dirty="0" err="1"/>
              <a:t>i</a:t>
            </a:r>
            <a:r>
              <a:rPr lang="en-US" sz="2200" dirty="0"/>
              <a:t>*2+1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428127"/>
              </p:ext>
            </p:extLst>
          </p:nvPr>
        </p:nvGraphicFramePr>
        <p:xfrm>
          <a:off x="1363998" y="4114800"/>
          <a:ext cx="6096000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>
            <a:stCxn id="2" idx="1"/>
          </p:cNvCxnSpPr>
          <p:nvPr/>
        </p:nvCxnSpPr>
        <p:spPr>
          <a:xfrm>
            <a:off x="1363998" y="448564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363998" y="448564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05600" y="448564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705600" y="448564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014341" y="4890656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014341" y="5167747"/>
            <a:ext cx="2310259" cy="1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324600" y="4849092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705600" y="3788282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705600" y="3788282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488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381000" y="2057400"/>
            <a:ext cx="838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Assume low value equates to high-priority.</a:t>
            </a:r>
          </a:p>
          <a:p>
            <a:r>
              <a:rPr lang="en-US" sz="2200" dirty="0"/>
              <a:t>What would the heap look like if items were added in this order?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/>
              <a:t>7, 3, 5, 1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007827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3589" y="746554"/>
            <a:ext cx="2218154" cy="18288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</a:t>
            </a:r>
            <a:r>
              <a:rPr lang="en-US" sz="2400" dirty="0"/>
              <a:t>1</a:t>
            </a:r>
            <a:r>
              <a:rPr lang="en-US" dirty="0"/>
              <a:t>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3</a:t>
            </a:r>
            <a:r>
              <a:rPr lang="en-US" dirty="0"/>
              <a:t>         </a:t>
            </a:r>
            <a:r>
              <a:rPr lang="en-US" sz="2400" dirty="0"/>
              <a:t>5</a:t>
            </a:r>
          </a:p>
          <a:p>
            <a:pPr marL="0" indent="0">
              <a:buNone/>
            </a:pPr>
            <a:r>
              <a:rPr lang="en-US" sz="2400" dirty="0"/>
              <a:t>7</a:t>
            </a:r>
            <a:r>
              <a:rPr lang="en-US" dirty="0"/>
              <a:t>     </a:t>
            </a:r>
            <a:r>
              <a:rPr lang="en-US" sz="2400" dirty="0"/>
              <a:t>      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207648" y="857303"/>
            <a:ext cx="381000" cy="34643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744182" y="1492904"/>
            <a:ext cx="381000" cy="346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757004" y="1495037"/>
            <a:ext cx="381000" cy="34643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4"/>
            <a:endCxn id="5" idx="7"/>
          </p:cNvCxnSpPr>
          <p:nvPr/>
        </p:nvCxnSpPr>
        <p:spPr>
          <a:xfrm flipH="1">
            <a:off x="8069386" y="1203738"/>
            <a:ext cx="328762" cy="339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4"/>
            <a:endCxn id="6" idx="1"/>
          </p:cNvCxnSpPr>
          <p:nvPr/>
        </p:nvCxnSpPr>
        <p:spPr>
          <a:xfrm>
            <a:off x="8398148" y="1203738"/>
            <a:ext cx="414652" cy="342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261969" y="2086072"/>
            <a:ext cx="381000" cy="346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4"/>
            <a:endCxn id="11" idx="7"/>
          </p:cNvCxnSpPr>
          <p:nvPr/>
        </p:nvCxnSpPr>
        <p:spPr>
          <a:xfrm flipH="1">
            <a:off x="7587173" y="1839339"/>
            <a:ext cx="347509" cy="297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7B3CC44-4CF8-4460-8419-3DB8AB9A1714}"/>
              </a:ext>
            </a:extLst>
          </p:cNvPr>
          <p:cNvSpPr/>
          <p:nvPr/>
        </p:nvSpPr>
        <p:spPr>
          <a:xfrm>
            <a:off x="101106" y="894570"/>
            <a:ext cx="381000" cy="346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F8985D2-3185-4FAA-8006-A66B393A9C0E}"/>
              </a:ext>
            </a:extLst>
          </p:cNvPr>
          <p:cNvSpPr/>
          <p:nvPr/>
        </p:nvSpPr>
        <p:spPr>
          <a:xfrm>
            <a:off x="1267559" y="894570"/>
            <a:ext cx="381000" cy="34643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40BB436-E8E4-4F90-8360-87829A46C3F1}"/>
              </a:ext>
            </a:extLst>
          </p:cNvPr>
          <p:cNvSpPr/>
          <p:nvPr/>
        </p:nvSpPr>
        <p:spPr>
          <a:xfrm>
            <a:off x="785346" y="1487738"/>
            <a:ext cx="381000" cy="34643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594A3F-085D-4319-8168-007A02EA6415}"/>
              </a:ext>
            </a:extLst>
          </p:cNvPr>
          <p:cNvCxnSpPr>
            <a:stCxn id="33" idx="4"/>
            <a:endCxn id="34" idx="7"/>
          </p:cNvCxnSpPr>
          <p:nvPr/>
        </p:nvCxnSpPr>
        <p:spPr>
          <a:xfrm flipH="1">
            <a:off x="1110550" y="1241005"/>
            <a:ext cx="347509" cy="297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50D60C41-703A-45C5-B74D-6F6961A482CD}"/>
              </a:ext>
            </a:extLst>
          </p:cNvPr>
          <p:cNvSpPr/>
          <p:nvPr/>
        </p:nvSpPr>
        <p:spPr>
          <a:xfrm>
            <a:off x="1727808" y="919088"/>
            <a:ext cx="381000" cy="346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7A6DCBE-B4FA-47F9-A490-31E743AD8115}"/>
              </a:ext>
            </a:extLst>
          </p:cNvPr>
          <p:cNvSpPr/>
          <p:nvPr/>
        </p:nvSpPr>
        <p:spPr>
          <a:xfrm>
            <a:off x="1245595" y="1512256"/>
            <a:ext cx="381000" cy="346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2E80D0B-EFD8-4529-B193-20F0BFA9080D}"/>
              </a:ext>
            </a:extLst>
          </p:cNvPr>
          <p:cNvCxnSpPr>
            <a:stCxn id="36" idx="4"/>
            <a:endCxn id="37" idx="7"/>
          </p:cNvCxnSpPr>
          <p:nvPr/>
        </p:nvCxnSpPr>
        <p:spPr>
          <a:xfrm flipH="1">
            <a:off x="1570799" y="1265523"/>
            <a:ext cx="347509" cy="297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354C2DA6-9E2E-425A-9439-CCF86975F2AE}"/>
              </a:ext>
            </a:extLst>
          </p:cNvPr>
          <p:cNvSpPr/>
          <p:nvPr/>
        </p:nvSpPr>
        <p:spPr>
          <a:xfrm>
            <a:off x="2856948" y="925849"/>
            <a:ext cx="381000" cy="34643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E084D8D-F27C-4C10-AC9B-613E4669B3F1}"/>
              </a:ext>
            </a:extLst>
          </p:cNvPr>
          <p:cNvSpPr/>
          <p:nvPr/>
        </p:nvSpPr>
        <p:spPr>
          <a:xfrm>
            <a:off x="2393482" y="1561450"/>
            <a:ext cx="381000" cy="346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F60FE36-AE7C-430E-8C60-EF2B10D207C2}"/>
              </a:ext>
            </a:extLst>
          </p:cNvPr>
          <p:cNvSpPr/>
          <p:nvPr/>
        </p:nvSpPr>
        <p:spPr>
          <a:xfrm>
            <a:off x="3406304" y="1563583"/>
            <a:ext cx="381000" cy="34643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49B8DDE-3BF2-467C-8D87-AC702295E1EA}"/>
              </a:ext>
            </a:extLst>
          </p:cNvPr>
          <p:cNvCxnSpPr>
            <a:stCxn id="39" idx="4"/>
            <a:endCxn id="40" idx="7"/>
          </p:cNvCxnSpPr>
          <p:nvPr/>
        </p:nvCxnSpPr>
        <p:spPr>
          <a:xfrm flipH="1">
            <a:off x="2718686" y="1272284"/>
            <a:ext cx="328762" cy="339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2C24577-F866-41ED-90A7-9DEC2B2F92F6}"/>
              </a:ext>
            </a:extLst>
          </p:cNvPr>
          <p:cNvCxnSpPr>
            <a:stCxn id="39" idx="4"/>
            <a:endCxn id="41" idx="1"/>
          </p:cNvCxnSpPr>
          <p:nvPr/>
        </p:nvCxnSpPr>
        <p:spPr>
          <a:xfrm>
            <a:off x="3047448" y="1272284"/>
            <a:ext cx="414652" cy="342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983A2DF-0088-48D4-8B16-A0F4C2FD3C4C}"/>
              </a:ext>
            </a:extLst>
          </p:cNvPr>
          <p:cNvSpPr/>
          <p:nvPr/>
        </p:nvSpPr>
        <p:spPr>
          <a:xfrm>
            <a:off x="4972519" y="884920"/>
            <a:ext cx="381000" cy="34643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1D8A19C-1F09-4D8C-BF54-CF9423C02995}"/>
              </a:ext>
            </a:extLst>
          </p:cNvPr>
          <p:cNvSpPr/>
          <p:nvPr/>
        </p:nvSpPr>
        <p:spPr>
          <a:xfrm>
            <a:off x="4509053" y="1520521"/>
            <a:ext cx="381000" cy="34643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04E7D2D-FEBA-415F-8D35-E91DE4AC0AE1}"/>
              </a:ext>
            </a:extLst>
          </p:cNvPr>
          <p:cNvSpPr/>
          <p:nvPr/>
        </p:nvSpPr>
        <p:spPr>
          <a:xfrm>
            <a:off x="5521875" y="1522654"/>
            <a:ext cx="381000" cy="34643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8B29FF3-FCD6-4AE0-84DC-2C86BD3841CB}"/>
              </a:ext>
            </a:extLst>
          </p:cNvPr>
          <p:cNvCxnSpPr>
            <a:stCxn id="46" idx="4"/>
            <a:endCxn id="47" idx="7"/>
          </p:cNvCxnSpPr>
          <p:nvPr/>
        </p:nvCxnSpPr>
        <p:spPr>
          <a:xfrm flipH="1">
            <a:off x="4834257" y="1231355"/>
            <a:ext cx="328762" cy="339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52A931F-4875-40E7-BE5F-6D05C0608163}"/>
              </a:ext>
            </a:extLst>
          </p:cNvPr>
          <p:cNvCxnSpPr>
            <a:stCxn id="46" idx="4"/>
            <a:endCxn id="48" idx="1"/>
          </p:cNvCxnSpPr>
          <p:nvPr/>
        </p:nvCxnSpPr>
        <p:spPr>
          <a:xfrm>
            <a:off x="5163019" y="1231355"/>
            <a:ext cx="414652" cy="342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6775B814-8A2F-4F4A-B024-BE5F13E2B52F}"/>
              </a:ext>
            </a:extLst>
          </p:cNvPr>
          <p:cNvSpPr/>
          <p:nvPr/>
        </p:nvSpPr>
        <p:spPr>
          <a:xfrm>
            <a:off x="4026840" y="2113689"/>
            <a:ext cx="381000" cy="34643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75778F-8E15-41A5-B156-157852161A97}"/>
              </a:ext>
            </a:extLst>
          </p:cNvPr>
          <p:cNvCxnSpPr>
            <a:stCxn id="47" idx="4"/>
            <a:endCxn id="51" idx="7"/>
          </p:cNvCxnSpPr>
          <p:nvPr/>
        </p:nvCxnSpPr>
        <p:spPr>
          <a:xfrm flipH="1">
            <a:off x="4352044" y="1866956"/>
            <a:ext cx="347509" cy="297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E3A67E-B10A-4585-9495-F861E4016677}"/>
              </a:ext>
            </a:extLst>
          </p:cNvPr>
          <p:cNvSpPr txBox="1"/>
          <p:nvPr/>
        </p:nvSpPr>
        <p:spPr>
          <a:xfrm>
            <a:off x="141769" y="894570"/>
            <a:ext cx="37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C58EC0F-581C-43DD-9DDA-3F3CC041CF4C}"/>
              </a:ext>
            </a:extLst>
          </p:cNvPr>
          <p:cNvSpPr txBox="1"/>
          <p:nvPr/>
        </p:nvSpPr>
        <p:spPr>
          <a:xfrm>
            <a:off x="1312388" y="871673"/>
            <a:ext cx="37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80816AA-2D0B-472B-8AAF-4CDB91E66584}"/>
              </a:ext>
            </a:extLst>
          </p:cNvPr>
          <p:cNvSpPr txBox="1"/>
          <p:nvPr/>
        </p:nvSpPr>
        <p:spPr>
          <a:xfrm>
            <a:off x="1301201" y="1500807"/>
            <a:ext cx="37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AB2D9B2-8E90-494A-8E54-E3C011290858}"/>
              </a:ext>
            </a:extLst>
          </p:cNvPr>
          <p:cNvSpPr txBox="1"/>
          <p:nvPr/>
        </p:nvSpPr>
        <p:spPr>
          <a:xfrm>
            <a:off x="819183" y="1475316"/>
            <a:ext cx="37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ABE05AB-E9CC-4849-ABC8-AA20CA637FBE}"/>
              </a:ext>
            </a:extLst>
          </p:cNvPr>
          <p:cNvSpPr txBox="1"/>
          <p:nvPr/>
        </p:nvSpPr>
        <p:spPr>
          <a:xfrm>
            <a:off x="1763577" y="902952"/>
            <a:ext cx="37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4264C77-8C67-452D-B6E0-1E7137B7BF60}"/>
              </a:ext>
            </a:extLst>
          </p:cNvPr>
          <p:cNvSpPr txBox="1"/>
          <p:nvPr/>
        </p:nvSpPr>
        <p:spPr>
          <a:xfrm>
            <a:off x="2895600" y="914400"/>
            <a:ext cx="37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8954E5E-8681-42EA-AB0D-D12F2B54158B}"/>
              </a:ext>
            </a:extLst>
          </p:cNvPr>
          <p:cNvSpPr txBox="1"/>
          <p:nvPr/>
        </p:nvSpPr>
        <p:spPr>
          <a:xfrm>
            <a:off x="2432083" y="1579809"/>
            <a:ext cx="37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C187E2C-BF82-4D6B-BFF1-B41DE82D8570}"/>
              </a:ext>
            </a:extLst>
          </p:cNvPr>
          <p:cNvSpPr txBox="1"/>
          <p:nvPr/>
        </p:nvSpPr>
        <p:spPr>
          <a:xfrm>
            <a:off x="3439998" y="1571255"/>
            <a:ext cx="37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ADFBF45-B8F2-45F7-83AC-8355A9B7114F}"/>
              </a:ext>
            </a:extLst>
          </p:cNvPr>
          <p:cNvSpPr/>
          <p:nvPr/>
        </p:nvSpPr>
        <p:spPr>
          <a:xfrm>
            <a:off x="6501267" y="925849"/>
            <a:ext cx="381000" cy="346435"/>
          </a:xfrm>
          <a:prstGeom prst="ellipse">
            <a:avLst/>
          </a:prstGeom>
          <a:solidFill>
            <a:srgbClr val="FFFF00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2E50F5A-DC16-41D9-825B-90F42338CF97}"/>
              </a:ext>
            </a:extLst>
          </p:cNvPr>
          <p:cNvSpPr/>
          <p:nvPr/>
        </p:nvSpPr>
        <p:spPr>
          <a:xfrm>
            <a:off x="6037801" y="1561450"/>
            <a:ext cx="381000" cy="34643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7444055-9BE0-4258-A748-AC5854DA28C4}"/>
              </a:ext>
            </a:extLst>
          </p:cNvPr>
          <p:cNvSpPr/>
          <p:nvPr/>
        </p:nvSpPr>
        <p:spPr>
          <a:xfrm>
            <a:off x="7050623" y="1563583"/>
            <a:ext cx="381000" cy="34643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6FDE92F-5F01-4DBF-9A0E-E78CFF6A2554}"/>
              </a:ext>
            </a:extLst>
          </p:cNvPr>
          <p:cNvCxnSpPr>
            <a:stCxn id="100" idx="4"/>
            <a:endCxn id="101" idx="7"/>
          </p:cNvCxnSpPr>
          <p:nvPr/>
        </p:nvCxnSpPr>
        <p:spPr>
          <a:xfrm flipH="1">
            <a:off x="6363005" y="1272284"/>
            <a:ext cx="328762" cy="339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F75F1A6-A998-4860-B4E6-6CED4DCC4504}"/>
              </a:ext>
            </a:extLst>
          </p:cNvPr>
          <p:cNvCxnSpPr>
            <a:stCxn id="100" idx="4"/>
            <a:endCxn id="102" idx="1"/>
          </p:cNvCxnSpPr>
          <p:nvPr/>
        </p:nvCxnSpPr>
        <p:spPr>
          <a:xfrm>
            <a:off x="6691767" y="1272284"/>
            <a:ext cx="414652" cy="342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80FE796C-6102-4BEA-B6E3-58C48B7C0875}"/>
              </a:ext>
            </a:extLst>
          </p:cNvPr>
          <p:cNvSpPr/>
          <p:nvPr/>
        </p:nvSpPr>
        <p:spPr>
          <a:xfrm>
            <a:off x="5555588" y="2154618"/>
            <a:ext cx="381000" cy="3464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60E312F-85E9-4DCF-A107-4C2DE88EE9FF}"/>
              </a:ext>
            </a:extLst>
          </p:cNvPr>
          <p:cNvCxnSpPr>
            <a:stCxn id="101" idx="4"/>
            <a:endCxn id="105" idx="7"/>
          </p:cNvCxnSpPr>
          <p:nvPr/>
        </p:nvCxnSpPr>
        <p:spPr>
          <a:xfrm flipH="1">
            <a:off x="5880792" y="1907885"/>
            <a:ext cx="347509" cy="297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ontent Placeholder 2">
            <a:extLst>
              <a:ext uri="{FF2B5EF4-FFF2-40B4-BE49-F238E27FC236}">
                <a16:creationId xmlns:a16="http://schemas.microsoft.com/office/drawing/2014/main" id="{8E9112D8-3783-41C7-B18C-1294D93762E8}"/>
              </a:ext>
            </a:extLst>
          </p:cNvPr>
          <p:cNvSpPr txBox="1">
            <a:spLocks/>
          </p:cNvSpPr>
          <p:nvPr/>
        </p:nvSpPr>
        <p:spPr>
          <a:xfrm>
            <a:off x="5603976" y="812277"/>
            <a:ext cx="2218154" cy="1828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          </a:t>
            </a:r>
            <a:r>
              <a:rPr lang="en-US" sz="2400" dirty="0"/>
              <a:t>3</a:t>
            </a:r>
            <a:r>
              <a:rPr lang="en-US" dirty="0"/>
              <a:t> </a:t>
            </a:r>
            <a:endParaRPr lang="en-US" sz="2400" dirty="0"/>
          </a:p>
          <a:p>
            <a:pPr marL="0" indent="0">
              <a:buFont typeface="Arial" pitchFamily="34" charset="0"/>
              <a:buNone/>
            </a:pPr>
            <a:r>
              <a:rPr lang="en-US" sz="2400" dirty="0"/>
              <a:t>       1</a:t>
            </a:r>
            <a:r>
              <a:rPr lang="en-US" dirty="0"/>
              <a:t>         </a:t>
            </a:r>
            <a:r>
              <a:rPr lang="en-US" sz="2400" dirty="0"/>
              <a:t>5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/>
              <a:t>7</a:t>
            </a:r>
            <a:r>
              <a:rPr lang="en-US" dirty="0"/>
              <a:t>     </a:t>
            </a:r>
            <a:r>
              <a:rPr lang="en-US" sz="2400" dirty="0"/>
              <a:t>       </a:t>
            </a:r>
            <a:endParaRPr lang="en-US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CDEC451A-4962-4592-890E-B5A0F9008403}"/>
              </a:ext>
            </a:extLst>
          </p:cNvPr>
          <p:cNvSpPr txBox="1"/>
          <p:nvPr/>
        </p:nvSpPr>
        <p:spPr>
          <a:xfrm>
            <a:off x="410329" y="2343624"/>
            <a:ext cx="838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Assume low value equates to high-priority.</a:t>
            </a:r>
          </a:p>
          <a:p>
            <a:r>
              <a:rPr lang="en-US" sz="2200" dirty="0"/>
              <a:t>What would the heap look like if items were added in this order?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/>
              <a:t>7, 3, 5, 1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                                                       </a:t>
            </a:r>
          </a:p>
        </p:txBody>
      </p:sp>
      <p:graphicFrame>
        <p:nvGraphicFramePr>
          <p:cNvPr id="346" name="Table 346">
            <a:extLst>
              <a:ext uri="{FF2B5EF4-FFF2-40B4-BE49-F238E27FC236}">
                <a16:creationId xmlns:a16="http://schemas.microsoft.com/office/drawing/2014/main" id="{29A597F2-8BC7-41A1-BF5C-A92F1264B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445"/>
              </p:ext>
            </p:extLst>
          </p:nvPr>
        </p:nvGraphicFramePr>
        <p:xfrm>
          <a:off x="2733711" y="3171264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8295179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988100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3812212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886680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1418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58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08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281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449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46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295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531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545284"/>
                  </a:ext>
                </a:extLst>
              </a:tr>
            </a:tbl>
          </a:graphicData>
        </a:graphic>
      </p:graphicFrame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044E325B-7248-4375-A94A-BFF00549FC43}"/>
              </a:ext>
            </a:extLst>
          </p:cNvPr>
          <p:cNvCxnSpPr/>
          <p:nvPr/>
        </p:nvCxnSpPr>
        <p:spPr>
          <a:xfrm>
            <a:off x="4821155" y="4088571"/>
            <a:ext cx="6351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F7ED94E4-AE9B-436E-91A9-FCEBB727B16F}"/>
              </a:ext>
            </a:extLst>
          </p:cNvPr>
          <p:cNvCxnSpPr>
            <a:cxnSpLocks/>
          </p:cNvCxnSpPr>
          <p:nvPr/>
        </p:nvCxnSpPr>
        <p:spPr>
          <a:xfrm>
            <a:off x="6090073" y="5231571"/>
            <a:ext cx="18876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D46D94C5-848E-4BEF-BD4F-42A5EED84F6E}"/>
              </a:ext>
            </a:extLst>
          </p:cNvPr>
          <p:cNvCxnSpPr/>
          <p:nvPr/>
        </p:nvCxnSpPr>
        <p:spPr>
          <a:xfrm>
            <a:off x="4854868" y="5612571"/>
            <a:ext cx="6351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3" name="Table 353">
            <a:extLst>
              <a:ext uri="{FF2B5EF4-FFF2-40B4-BE49-F238E27FC236}">
                <a16:creationId xmlns:a16="http://schemas.microsoft.com/office/drawing/2014/main" id="{5D29F150-D9B0-45EA-8ACE-FEBEFBA45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113534"/>
              </p:ext>
            </p:extLst>
          </p:nvPr>
        </p:nvGraphicFramePr>
        <p:xfrm>
          <a:off x="138051" y="3171264"/>
          <a:ext cx="2548209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8209">
                  <a:extLst>
                    <a:ext uri="{9D8B030D-6E8A-4147-A177-3AD203B41FA5}">
                      <a16:colId xmlns:a16="http://schemas.microsoft.com/office/drawing/2014/main" val="2909914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94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add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add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363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swap 3 w/ higher-</a:t>
                      </a:r>
                      <a:r>
                        <a:rPr lang="en-US" sz="1400" dirty="0" err="1"/>
                        <a:t>pri</a:t>
                      </a:r>
                      <a:r>
                        <a:rPr lang="en-US" sz="1400" dirty="0"/>
                        <a:t> parent 7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14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add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281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add 1, swap w/ higher-</a:t>
                      </a:r>
                      <a:r>
                        <a:rPr lang="en-US" sz="1400" dirty="0" err="1"/>
                        <a:t>pri</a:t>
                      </a:r>
                      <a:r>
                        <a:rPr lang="en-US" sz="1400" dirty="0"/>
                        <a:t> par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26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swap 1 w/ higher-</a:t>
                      </a:r>
                      <a:r>
                        <a:rPr lang="en-US" sz="1400" dirty="0" err="1"/>
                        <a:t>pri</a:t>
                      </a:r>
                      <a:r>
                        <a:rPr lang="en-US" sz="1400" dirty="0"/>
                        <a:t> par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1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06336"/>
                  </a:ext>
                </a:extLst>
              </a:tr>
            </a:tbl>
          </a:graphicData>
        </a:graphic>
      </p:graphicFrame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53668FA3-202D-4A6A-B26C-D082D0FE23F1}"/>
              </a:ext>
            </a:extLst>
          </p:cNvPr>
          <p:cNvCxnSpPr/>
          <p:nvPr/>
        </p:nvCxnSpPr>
        <p:spPr>
          <a:xfrm>
            <a:off x="2962121" y="3515041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3F10BA74-BA0D-49B4-AED0-E153DB03FD21}"/>
              </a:ext>
            </a:extLst>
          </p:cNvPr>
          <p:cNvCxnSpPr/>
          <p:nvPr/>
        </p:nvCxnSpPr>
        <p:spPr>
          <a:xfrm flipH="1">
            <a:off x="2962121" y="3515041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30A7052B-C659-4851-B04A-6CB0E0106564}"/>
              </a:ext>
            </a:extLst>
          </p:cNvPr>
          <p:cNvCxnSpPr/>
          <p:nvPr/>
        </p:nvCxnSpPr>
        <p:spPr>
          <a:xfrm>
            <a:off x="5381965" y="3510855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7B9C8E7-B333-460D-A48F-221A990495CA}"/>
              </a:ext>
            </a:extLst>
          </p:cNvPr>
          <p:cNvCxnSpPr/>
          <p:nvPr/>
        </p:nvCxnSpPr>
        <p:spPr>
          <a:xfrm flipH="1">
            <a:off x="5381965" y="3510855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03370011-85D3-4C4E-B3D6-70C8081BA4D7}"/>
              </a:ext>
            </a:extLst>
          </p:cNvPr>
          <p:cNvCxnSpPr/>
          <p:nvPr/>
        </p:nvCxnSpPr>
        <p:spPr>
          <a:xfrm>
            <a:off x="6626177" y="3538564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CDF6227A-5912-454D-B3C0-81FDBCABC467}"/>
              </a:ext>
            </a:extLst>
          </p:cNvPr>
          <p:cNvCxnSpPr/>
          <p:nvPr/>
        </p:nvCxnSpPr>
        <p:spPr>
          <a:xfrm flipH="1">
            <a:off x="6626177" y="3538564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2F46E7F4-27D8-4661-86DB-71111F458E59}"/>
              </a:ext>
            </a:extLst>
          </p:cNvPr>
          <p:cNvCxnSpPr/>
          <p:nvPr/>
        </p:nvCxnSpPr>
        <p:spPr>
          <a:xfrm>
            <a:off x="7822912" y="3529459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A7BE5518-2160-426D-9090-FAE569B48E3E}"/>
              </a:ext>
            </a:extLst>
          </p:cNvPr>
          <p:cNvCxnSpPr/>
          <p:nvPr/>
        </p:nvCxnSpPr>
        <p:spPr>
          <a:xfrm flipH="1">
            <a:off x="7822912" y="3529459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1419BAB7-7467-4931-8C33-7997F65A6294}"/>
              </a:ext>
            </a:extLst>
          </p:cNvPr>
          <p:cNvCxnSpPr/>
          <p:nvPr/>
        </p:nvCxnSpPr>
        <p:spPr>
          <a:xfrm>
            <a:off x="2962121" y="3892991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19B4A745-12EB-4EED-8EEB-3935539A6C1B}"/>
              </a:ext>
            </a:extLst>
          </p:cNvPr>
          <p:cNvCxnSpPr/>
          <p:nvPr/>
        </p:nvCxnSpPr>
        <p:spPr>
          <a:xfrm flipH="1">
            <a:off x="2962121" y="3892991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A8CA3FBD-3EAB-41C2-9CED-2B484305EFBE}"/>
              </a:ext>
            </a:extLst>
          </p:cNvPr>
          <p:cNvCxnSpPr/>
          <p:nvPr/>
        </p:nvCxnSpPr>
        <p:spPr>
          <a:xfrm>
            <a:off x="6621078" y="3913692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3ACFE2E8-42FB-4C47-B982-A2DA97940831}"/>
              </a:ext>
            </a:extLst>
          </p:cNvPr>
          <p:cNvCxnSpPr/>
          <p:nvPr/>
        </p:nvCxnSpPr>
        <p:spPr>
          <a:xfrm flipH="1">
            <a:off x="6621078" y="3913692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2BC878D2-4EE5-4A5F-AA14-D8FCA086AC72}"/>
              </a:ext>
            </a:extLst>
          </p:cNvPr>
          <p:cNvCxnSpPr/>
          <p:nvPr/>
        </p:nvCxnSpPr>
        <p:spPr>
          <a:xfrm>
            <a:off x="7822912" y="3892991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C18A60BD-551A-4CFF-854E-09C3E6E3930E}"/>
              </a:ext>
            </a:extLst>
          </p:cNvPr>
          <p:cNvCxnSpPr/>
          <p:nvPr/>
        </p:nvCxnSpPr>
        <p:spPr>
          <a:xfrm flipH="1">
            <a:off x="7822912" y="3892991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FD108178-E891-435E-AFCA-2C3B4ACEFD71}"/>
              </a:ext>
            </a:extLst>
          </p:cNvPr>
          <p:cNvCxnSpPr/>
          <p:nvPr/>
        </p:nvCxnSpPr>
        <p:spPr>
          <a:xfrm>
            <a:off x="2964671" y="426902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04FAFA99-A63A-4405-92D1-6282250DD00A}"/>
              </a:ext>
            </a:extLst>
          </p:cNvPr>
          <p:cNvCxnSpPr/>
          <p:nvPr/>
        </p:nvCxnSpPr>
        <p:spPr>
          <a:xfrm flipH="1">
            <a:off x="2964671" y="426902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A2168257-C285-44C4-A3ED-0F0AA2B9468A}"/>
              </a:ext>
            </a:extLst>
          </p:cNvPr>
          <p:cNvCxnSpPr/>
          <p:nvPr/>
        </p:nvCxnSpPr>
        <p:spPr>
          <a:xfrm>
            <a:off x="6621078" y="426902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D1EA4C6-A3B9-479A-A5DA-F9D3F2FEAD58}"/>
              </a:ext>
            </a:extLst>
          </p:cNvPr>
          <p:cNvCxnSpPr/>
          <p:nvPr/>
        </p:nvCxnSpPr>
        <p:spPr>
          <a:xfrm flipH="1">
            <a:off x="6621078" y="426902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3ECB83F0-20A3-4CA2-A9DB-4CFBACD6747A}"/>
              </a:ext>
            </a:extLst>
          </p:cNvPr>
          <p:cNvCxnSpPr/>
          <p:nvPr/>
        </p:nvCxnSpPr>
        <p:spPr>
          <a:xfrm>
            <a:off x="7813296" y="4279452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3E8A054D-479E-4B32-83E9-8E282335FF4A}"/>
              </a:ext>
            </a:extLst>
          </p:cNvPr>
          <p:cNvCxnSpPr/>
          <p:nvPr/>
        </p:nvCxnSpPr>
        <p:spPr>
          <a:xfrm flipH="1">
            <a:off x="7813296" y="4279452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2942788E-31AC-468A-9999-6E8447C6CE97}"/>
              </a:ext>
            </a:extLst>
          </p:cNvPr>
          <p:cNvCxnSpPr/>
          <p:nvPr/>
        </p:nvCxnSpPr>
        <p:spPr>
          <a:xfrm>
            <a:off x="2955055" y="4631839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75B97BBA-29FC-46DE-ADD3-179913A4B030}"/>
              </a:ext>
            </a:extLst>
          </p:cNvPr>
          <p:cNvCxnSpPr/>
          <p:nvPr/>
        </p:nvCxnSpPr>
        <p:spPr>
          <a:xfrm flipH="1">
            <a:off x="2955055" y="4631839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2108421C-186A-467F-8892-BDACAE235C4D}"/>
              </a:ext>
            </a:extLst>
          </p:cNvPr>
          <p:cNvCxnSpPr/>
          <p:nvPr/>
        </p:nvCxnSpPr>
        <p:spPr>
          <a:xfrm>
            <a:off x="2945439" y="5003507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0FCB2987-A4AB-4EA5-9B44-B98D043B1405}"/>
              </a:ext>
            </a:extLst>
          </p:cNvPr>
          <p:cNvCxnSpPr/>
          <p:nvPr/>
        </p:nvCxnSpPr>
        <p:spPr>
          <a:xfrm flipH="1">
            <a:off x="2945439" y="5003507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AC30D4EE-8D32-46FC-9AF6-5FB06FCC49EB}"/>
              </a:ext>
            </a:extLst>
          </p:cNvPr>
          <p:cNvCxnSpPr/>
          <p:nvPr/>
        </p:nvCxnSpPr>
        <p:spPr>
          <a:xfrm>
            <a:off x="7822912" y="464953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9F8A0D4D-A3B4-40EA-9239-B88CCC9A403E}"/>
              </a:ext>
            </a:extLst>
          </p:cNvPr>
          <p:cNvCxnSpPr/>
          <p:nvPr/>
        </p:nvCxnSpPr>
        <p:spPr>
          <a:xfrm flipH="1">
            <a:off x="7822912" y="464953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142B453E-E248-4D78-9DBD-406D8D390512}"/>
              </a:ext>
            </a:extLst>
          </p:cNvPr>
          <p:cNvCxnSpPr/>
          <p:nvPr/>
        </p:nvCxnSpPr>
        <p:spPr>
          <a:xfrm>
            <a:off x="2955055" y="5375175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FF7BB189-1311-401E-89B0-A6783FB9F423}"/>
              </a:ext>
            </a:extLst>
          </p:cNvPr>
          <p:cNvCxnSpPr/>
          <p:nvPr/>
        </p:nvCxnSpPr>
        <p:spPr>
          <a:xfrm flipH="1">
            <a:off x="2955055" y="5375175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6F25522D-0A15-40C1-9794-AD32C1BB6E6E}"/>
              </a:ext>
            </a:extLst>
          </p:cNvPr>
          <p:cNvCxnSpPr/>
          <p:nvPr/>
        </p:nvCxnSpPr>
        <p:spPr>
          <a:xfrm>
            <a:off x="2955055" y="5746843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B1ACC04C-9A11-41B8-AF3B-EAC1FF14EFBC}"/>
              </a:ext>
            </a:extLst>
          </p:cNvPr>
          <p:cNvCxnSpPr/>
          <p:nvPr/>
        </p:nvCxnSpPr>
        <p:spPr>
          <a:xfrm flipH="1">
            <a:off x="2955055" y="5746843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2BDCDA8A-A5AD-4B90-A37E-ED4B66289BDB}"/>
              </a:ext>
            </a:extLst>
          </p:cNvPr>
          <p:cNvSpPr txBox="1">
            <a:spLocks/>
          </p:cNvSpPr>
          <p:nvPr/>
        </p:nvSpPr>
        <p:spPr>
          <a:xfrm>
            <a:off x="4095572" y="771072"/>
            <a:ext cx="2218154" cy="1828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          </a:t>
            </a:r>
            <a:r>
              <a:rPr lang="en-US" sz="2400" dirty="0"/>
              <a:t>3</a:t>
            </a:r>
            <a:r>
              <a:rPr lang="en-US" dirty="0"/>
              <a:t> </a:t>
            </a:r>
            <a:endParaRPr lang="en-US" sz="2400" dirty="0"/>
          </a:p>
          <a:p>
            <a:pPr marL="0" indent="0">
              <a:buFont typeface="Arial" pitchFamily="34" charset="0"/>
              <a:buNone/>
            </a:pPr>
            <a:r>
              <a:rPr lang="en-US" sz="2400" dirty="0"/>
              <a:t>       7</a:t>
            </a:r>
            <a:r>
              <a:rPr lang="en-US" dirty="0"/>
              <a:t>         </a:t>
            </a:r>
            <a:r>
              <a:rPr lang="en-US" sz="2400" dirty="0"/>
              <a:t>5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/>
              <a:t>1</a:t>
            </a:r>
            <a:r>
              <a:rPr lang="en-US" dirty="0"/>
              <a:t>     </a:t>
            </a:r>
            <a:r>
              <a:rPr lang="en-US" sz="2400" dirty="0"/>
              <a:t>       </a:t>
            </a:r>
            <a:endParaRPr lang="en-US" dirty="0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7BF783EF-A439-4DCF-8CD6-C50C422B7965}"/>
              </a:ext>
            </a:extLst>
          </p:cNvPr>
          <p:cNvSpPr txBox="1"/>
          <p:nvPr/>
        </p:nvSpPr>
        <p:spPr>
          <a:xfrm>
            <a:off x="149475" y="265073"/>
            <a:ext cx="889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7        add 3 &amp; swap       add 5             add 1,  swap 1 &amp; 7,        swap 1 &amp; 3                 result</a:t>
            </a:r>
          </a:p>
        </p:txBody>
      </p:sp>
    </p:spTree>
    <p:extLst>
      <p:ext uri="{BB962C8B-B14F-4D97-AF65-F5344CB8AC3E}">
        <p14:creationId xmlns:p14="http://schemas.microsoft.com/office/powerpoint/2010/main" val="312375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477000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>
                <a:solidFill>
                  <a:srgbClr val="7030A0"/>
                </a:solidFill>
              </a:rPr>
              <a:t>root</a:t>
            </a:r>
            <a:r>
              <a:rPr lang="en-US" sz="2800" dirty="0"/>
              <a:t> stores an </a:t>
            </a:r>
            <a:r>
              <a:rPr lang="en-US" sz="2800" b="1" dirty="0">
                <a:solidFill>
                  <a:srgbClr val="C00000"/>
                </a:solidFill>
              </a:rPr>
              <a:t>M</a:t>
            </a:r>
          </a:p>
          <a:p>
            <a:r>
              <a:rPr lang="en-US" sz="2800" dirty="0"/>
              <a:t>Its </a:t>
            </a:r>
            <a:r>
              <a:rPr lang="en-US" sz="2800" b="1" dirty="0">
                <a:solidFill>
                  <a:srgbClr val="7030A0"/>
                </a:solidFill>
              </a:rPr>
              <a:t>left-subtree</a:t>
            </a:r>
            <a:r>
              <a:rPr lang="en-US" sz="2800" dirty="0"/>
              <a:t> stores [</a:t>
            </a:r>
            <a:r>
              <a:rPr lang="en-US" sz="2800" b="1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C00000"/>
                </a:solidFill>
              </a:rPr>
              <a:t>B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]</a:t>
            </a:r>
          </a:p>
          <a:p>
            <a:r>
              <a:rPr lang="en-US" sz="2800" dirty="0"/>
              <a:t>Its </a:t>
            </a:r>
            <a:r>
              <a:rPr lang="en-US" sz="2800" b="1" dirty="0">
                <a:solidFill>
                  <a:srgbClr val="7030A0"/>
                </a:solidFill>
              </a:rPr>
              <a:t>right-subtree</a:t>
            </a:r>
            <a:r>
              <a:rPr lang="en-US" sz="2800" dirty="0"/>
              <a:t> stores [</a:t>
            </a:r>
            <a:r>
              <a:rPr lang="en-US" sz="2800" b="1" dirty="0">
                <a:solidFill>
                  <a:srgbClr val="C00000"/>
                </a:solidFill>
              </a:rPr>
              <a:t>P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C00000"/>
                </a:solidFill>
              </a:rPr>
              <a:t>T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C00000"/>
                </a:solidFill>
              </a:rPr>
              <a:t>Y</a:t>
            </a:r>
            <a:r>
              <a:rPr lang="en-US" sz="2800" dirty="0"/>
              <a:t>]</a:t>
            </a:r>
          </a:p>
          <a:p>
            <a:r>
              <a:rPr lang="en-US" sz="2800" dirty="0"/>
              <a:t>A </a:t>
            </a:r>
            <a:r>
              <a:rPr lang="en-US" sz="2800" b="1" dirty="0">
                <a:solidFill>
                  <a:srgbClr val="7030A0"/>
                </a:solidFill>
              </a:rPr>
              <a:t>leaf</a:t>
            </a:r>
            <a:r>
              <a:rPr lang="en-US" sz="2800" dirty="0"/>
              <a:t> is a node with no children [</a:t>
            </a:r>
            <a:r>
              <a:rPr lang="en-US" sz="2800" b="1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C00000"/>
                </a:solidFill>
              </a:rPr>
              <a:t>P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C00000"/>
                </a:solidFill>
              </a:rPr>
              <a:t>Y</a:t>
            </a:r>
            <a:r>
              <a:rPr lang="en-US" sz="2800" dirty="0"/>
              <a:t>]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</a:t>
            </a:r>
          </a:p>
          <a:p>
            <a:pPr marL="457200" lvl="1" indent="0">
              <a:buNone/>
            </a:pPr>
            <a:r>
              <a:rPr lang="en-US" sz="2400" dirty="0"/>
              <a:t>				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  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B		    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A	          D          P                   Y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4191000" y="3962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0" y="4876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81600" y="4876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36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338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20491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5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3657600" y="4482726"/>
            <a:ext cx="622674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43200" y="54864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3568326" y="5397126"/>
            <a:ext cx="400611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4711326" y="4482726"/>
            <a:ext cx="518765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970708" y="5397126"/>
            <a:ext cx="259383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5701926" y="5397126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60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86800" cy="58213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complete</a:t>
            </a:r>
            <a:r>
              <a:rPr lang="en-US" sz="2400" dirty="0"/>
              <a:t> tree, or </a:t>
            </a:r>
            <a:r>
              <a:rPr lang="en-US" sz="2400" b="1" dirty="0">
                <a:solidFill>
                  <a:srgbClr val="7030A0"/>
                </a:solidFill>
              </a:rPr>
              <a:t>heap</a:t>
            </a:r>
            <a:r>
              <a:rPr lang="en-US" sz="2400" dirty="0"/>
              <a:t>:  nodes are added left-to-right, </a:t>
            </a:r>
          </a:p>
          <a:p>
            <a:pPr marL="0" indent="0">
              <a:buNone/>
            </a:pPr>
            <a:r>
              <a:rPr lang="en-US" sz="2400" dirty="0"/>
              <a:t>     completing a level before adding another.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complete</a:t>
            </a:r>
            <a:r>
              <a:rPr lang="en-US" sz="2400" dirty="0"/>
              <a:t> 	 		             </a:t>
            </a:r>
            <a:r>
              <a:rPr lang="en-US" sz="2400" b="1" dirty="0">
                <a:solidFill>
                  <a:srgbClr val="7030A0"/>
                </a:solidFill>
              </a:rPr>
              <a:t>complete</a:t>
            </a:r>
            <a:r>
              <a:rPr lang="en-US" sz="2400" dirty="0"/>
              <a:t>		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  </a:t>
            </a:r>
            <a:r>
              <a:rPr lang="en-US" sz="2400" b="1" dirty="0">
                <a:solidFill>
                  <a:srgbClr val="00B050"/>
                </a:solidFill>
              </a:rPr>
              <a:t>heap</a:t>
            </a:r>
            <a:r>
              <a:rPr lang="en-US" sz="2400" dirty="0"/>
              <a:t>		</a:t>
            </a:r>
            <a:r>
              <a:rPr lang="en-US" sz="2400" dirty="0">
                <a:solidFill>
                  <a:srgbClr val="C00000"/>
                </a:solidFill>
              </a:rPr>
              <a:t>not complete</a:t>
            </a:r>
            <a:r>
              <a:rPr lang="en-US" sz="2400" dirty="0"/>
              <a:t>		    </a:t>
            </a:r>
            <a:r>
              <a:rPr lang="en-US" sz="2400" b="1" dirty="0">
                <a:solidFill>
                  <a:srgbClr val="00B050"/>
                </a:solidFill>
              </a:rPr>
              <a:t>heap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not complete</a:t>
            </a:r>
          </a:p>
        </p:txBody>
      </p:sp>
      <p:sp>
        <p:nvSpPr>
          <p:cNvPr id="4" name="Oval 3"/>
          <p:cNvSpPr/>
          <p:nvPr/>
        </p:nvSpPr>
        <p:spPr>
          <a:xfrm>
            <a:off x="914400" y="2971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23455" y="338050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219200" y="338050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4073" y="3810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" idx="3"/>
            <a:endCxn id="5" idx="7"/>
          </p:cNvCxnSpPr>
          <p:nvPr/>
        </p:nvCxnSpPr>
        <p:spPr>
          <a:xfrm flipH="1">
            <a:off x="883618" y="3231963"/>
            <a:ext cx="75419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5"/>
            <a:endCxn id="6" idx="1"/>
          </p:cNvCxnSpPr>
          <p:nvPr/>
        </p:nvCxnSpPr>
        <p:spPr>
          <a:xfrm>
            <a:off x="1174563" y="3231963"/>
            <a:ext cx="89274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52645" y="3685309"/>
            <a:ext cx="141619" cy="169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895600" y="292716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04655" y="333587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00400" y="333587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0" idx="3"/>
            <a:endCxn id="12" idx="7"/>
          </p:cNvCxnSpPr>
          <p:nvPr/>
        </p:nvCxnSpPr>
        <p:spPr>
          <a:xfrm flipH="1">
            <a:off x="2864818" y="3187326"/>
            <a:ext cx="75419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5"/>
            <a:endCxn id="14" idx="1"/>
          </p:cNvCxnSpPr>
          <p:nvPr/>
        </p:nvCxnSpPr>
        <p:spPr>
          <a:xfrm>
            <a:off x="3155763" y="3187326"/>
            <a:ext cx="89274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909455" y="376997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05200" y="376997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20" idx="7"/>
          </p:cNvCxnSpPr>
          <p:nvPr/>
        </p:nvCxnSpPr>
        <p:spPr>
          <a:xfrm flipH="1">
            <a:off x="3169618" y="3621427"/>
            <a:ext cx="75419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1" idx="1"/>
          </p:cNvCxnSpPr>
          <p:nvPr/>
        </p:nvCxnSpPr>
        <p:spPr>
          <a:xfrm>
            <a:off x="3460563" y="3621427"/>
            <a:ext cx="89274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486400" y="302375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127718" y="341860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43600" y="343246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4" idx="3"/>
            <a:endCxn id="25" idx="7"/>
          </p:cNvCxnSpPr>
          <p:nvPr/>
        </p:nvCxnSpPr>
        <p:spPr>
          <a:xfrm flipH="1">
            <a:off x="5387881" y="3283917"/>
            <a:ext cx="143156" cy="179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5"/>
            <a:endCxn id="26" idx="1"/>
          </p:cNvCxnSpPr>
          <p:nvPr/>
        </p:nvCxnSpPr>
        <p:spPr>
          <a:xfrm>
            <a:off x="5746563" y="3283917"/>
            <a:ext cx="241674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791200" y="403318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203763" y="401896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6" idx="4"/>
            <a:endCxn id="29" idx="7"/>
          </p:cNvCxnSpPr>
          <p:nvPr/>
        </p:nvCxnSpPr>
        <p:spPr>
          <a:xfrm flipH="1">
            <a:off x="6051363" y="3737263"/>
            <a:ext cx="44637" cy="340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4"/>
            <a:endCxn id="30" idx="1"/>
          </p:cNvCxnSpPr>
          <p:nvPr/>
        </p:nvCxnSpPr>
        <p:spPr>
          <a:xfrm>
            <a:off x="6096000" y="3737263"/>
            <a:ext cx="152400" cy="326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799819" y="405994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358636" y="404572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25" idx="4"/>
            <a:endCxn id="36" idx="7"/>
          </p:cNvCxnSpPr>
          <p:nvPr/>
        </p:nvCxnSpPr>
        <p:spPr>
          <a:xfrm flipH="1">
            <a:off x="5059982" y="3723409"/>
            <a:ext cx="220136" cy="381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5" idx="4"/>
            <a:endCxn id="37" idx="1"/>
          </p:cNvCxnSpPr>
          <p:nvPr/>
        </p:nvCxnSpPr>
        <p:spPr>
          <a:xfrm>
            <a:off x="5280118" y="3723409"/>
            <a:ext cx="123155" cy="366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7620000" y="302375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329055" y="343246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924800" y="343246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62" idx="3"/>
            <a:endCxn id="63" idx="7"/>
          </p:cNvCxnSpPr>
          <p:nvPr/>
        </p:nvCxnSpPr>
        <p:spPr>
          <a:xfrm flipH="1">
            <a:off x="7589218" y="3283917"/>
            <a:ext cx="75419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2" idx="5"/>
            <a:endCxn id="64" idx="1"/>
          </p:cNvCxnSpPr>
          <p:nvPr/>
        </p:nvCxnSpPr>
        <p:spPr>
          <a:xfrm>
            <a:off x="7880163" y="3283917"/>
            <a:ext cx="89274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7633855" y="386656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894018" y="427834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>
            <a:endCxn id="67" idx="7"/>
          </p:cNvCxnSpPr>
          <p:nvPr/>
        </p:nvCxnSpPr>
        <p:spPr>
          <a:xfrm flipH="1">
            <a:off x="7894018" y="3718018"/>
            <a:ext cx="75419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68" idx="1"/>
          </p:cNvCxnSpPr>
          <p:nvPr/>
        </p:nvCxnSpPr>
        <p:spPr>
          <a:xfrm>
            <a:off x="7849381" y="4129800"/>
            <a:ext cx="89274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83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Heaps: complete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    			     </a:t>
            </a:r>
          </a:p>
          <a:p>
            <a:pPr marL="0" indent="0">
              <a:buNone/>
            </a:pPr>
            <a:r>
              <a:rPr lang="en-US" sz="2400" dirty="0"/>
              <a:t>complete	complete	complete		complete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			 				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/>
              <a:t>complete	complete	complete	        </a:t>
            </a:r>
            <a:r>
              <a:rPr lang="en-US" sz="2400" dirty="0">
                <a:solidFill>
                  <a:srgbClr val="FF0000"/>
                </a:solidFill>
              </a:rPr>
              <a:t>NOT COMPLETE</a:t>
            </a:r>
          </a:p>
        </p:txBody>
      </p:sp>
      <p:sp>
        <p:nvSpPr>
          <p:cNvPr id="4" name="Oval 3"/>
          <p:cNvSpPr/>
          <p:nvPr/>
        </p:nvSpPr>
        <p:spPr>
          <a:xfrm>
            <a:off x="4800600" y="520238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41918" y="559723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57800" y="561109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3"/>
            <a:endCxn id="5" idx="7"/>
          </p:cNvCxnSpPr>
          <p:nvPr/>
        </p:nvCxnSpPr>
        <p:spPr>
          <a:xfrm flipH="1">
            <a:off x="4702081" y="5462545"/>
            <a:ext cx="143156" cy="179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5"/>
            <a:endCxn id="6" idx="1"/>
          </p:cNvCxnSpPr>
          <p:nvPr/>
        </p:nvCxnSpPr>
        <p:spPr>
          <a:xfrm>
            <a:off x="5060763" y="5462545"/>
            <a:ext cx="241674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105400" y="621181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17963" y="619759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6" idx="4"/>
          </p:cNvCxnSpPr>
          <p:nvPr/>
        </p:nvCxnSpPr>
        <p:spPr>
          <a:xfrm flipH="1">
            <a:off x="5302437" y="5915891"/>
            <a:ext cx="107763" cy="2755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4"/>
            <a:endCxn id="10" idx="1"/>
          </p:cNvCxnSpPr>
          <p:nvPr/>
        </p:nvCxnSpPr>
        <p:spPr>
          <a:xfrm>
            <a:off x="5410200" y="5915891"/>
            <a:ext cx="152400" cy="326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114019" y="623857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672836" y="6224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5" idx="4"/>
            <a:endCxn id="13" idx="7"/>
          </p:cNvCxnSpPr>
          <p:nvPr/>
        </p:nvCxnSpPr>
        <p:spPr>
          <a:xfrm flipH="1">
            <a:off x="4374182" y="5902037"/>
            <a:ext cx="220136" cy="381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4"/>
            <a:endCxn id="14" idx="1"/>
          </p:cNvCxnSpPr>
          <p:nvPr/>
        </p:nvCxnSpPr>
        <p:spPr>
          <a:xfrm>
            <a:off x="4594318" y="5902037"/>
            <a:ext cx="123155" cy="366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906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19400" y="257387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460718" y="296872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8" idx="3"/>
            <a:endCxn id="19" idx="7"/>
          </p:cNvCxnSpPr>
          <p:nvPr/>
        </p:nvCxnSpPr>
        <p:spPr>
          <a:xfrm flipH="1">
            <a:off x="2720881" y="2834035"/>
            <a:ext cx="143156" cy="179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724400" y="257387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365718" y="296872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181600" y="298258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1" idx="3"/>
            <a:endCxn id="22" idx="7"/>
          </p:cNvCxnSpPr>
          <p:nvPr/>
        </p:nvCxnSpPr>
        <p:spPr>
          <a:xfrm flipH="1">
            <a:off x="4625881" y="2834035"/>
            <a:ext cx="143156" cy="179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5"/>
            <a:endCxn id="23" idx="1"/>
          </p:cNvCxnSpPr>
          <p:nvPr/>
        </p:nvCxnSpPr>
        <p:spPr>
          <a:xfrm>
            <a:off x="4984563" y="2834035"/>
            <a:ext cx="241674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389108" y="257387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030426" y="296872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846308" y="298258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6" idx="3"/>
            <a:endCxn id="27" idx="7"/>
          </p:cNvCxnSpPr>
          <p:nvPr/>
        </p:nvCxnSpPr>
        <p:spPr>
          <a:xfrm flipH="1">
            <a:off x="7290589" y="2834035"/>
            <a:ext cx="143156" cy="179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5"/>
            <a:endCxn id="28" idx="1"/>
          </p:cNvCxnSpPr>
          <p:nvPr/>
        </p:nvCxnSpPr>
        <p:spPr>
          <a:xfrm>
            <a:off x="7649271" y="2834035"/>
            <a:ext cx="241674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702527" y="361006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7" idx="4"/>
            <a:endCxn id="31" idx="7"/>
          </p:cNvCxnSpPr>
          <p:nvPr/>
        </p:nvCxnSpPr>
        <p:spPr>
          <a:xfrm flipH="1">
            <a:off x="6962690" y="3273527"/>
            <a:ext cx="220136" cy="381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90600" y="517774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31918" y="557260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447800" y="5586455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34" idx="3"/>
            <a:endCxn id="35" idx="7"/>
          </p:cNvCxnSpPr>
          <p:nvPr/>
        </p:nvCxnSpPr>
        <p:spPr>
          <a:xfrm flipH="1">
            <a:off x="892081" y="5437909"/>
            <a:ext cx="143156" cy="179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5"/>
            <a:endCxn id="36" idx="1"/>
          </p:cNvCxnSpPr>
          <p:nvPr/>
        </p:nvCxnSpPr>
        <p:spPr>
          <a:xfrm>
            <a:off x="1250763" y="5437909"/>
            <a:ext cx="241674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04019" y="621393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35" idx="4"/>
            <a:endCxn id="39" idx="7"/>
          </p:cNvCxnSpPr>
          <p:nvPr/>
        </p:nvCxnSpPr>
        <p:spPr>
          <a:xfrm flipH="1">
            <a:off x="564182" y="5877401"/>
            <a:ext cx="220136" cy="381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92081" y="619142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endCxn id="50" idx="1"/>
          </p:cNvCxnSpPr>
          <p:nvPr/>
        </p:nvCxnSpPr>
        <p:spPr>
          <a:xfrm>
            <a:off x="813563" y="5869107"/>
            <a:ext cx="123155" cy="366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2819400" y="520238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460718" y="559723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276600" y="561109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2" idx="3"/>
            <a:endCxn id="53" idx="7"/>
          </p:cNvCxnSpPr>
          <p:nvPr/>
        </p:nvCxnSpPr>
        <p:spPr>
          <a:xfrm flipH="1">
            <a:off x="2720881" y="5462545"/>
            <a:ext cx="143156" cy="179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5"/>
            <a:endCxn id="54" idx="1"/>
          </p:cNvCxnSpPr>
          <p:nvPr/>
        </p:nvCxnSpPr>
        <p:spPr>
          <a:xfrm>
            <a:off x="3079563" y="5462545"/>
            <a:ext cx="241674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124200" y="621181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54" idx="4"/>
          </p:cNvCxnSpPr>
          <p:nvPr/>
        </p:nvCxnSpPr>
        <p:spPr>
          <a:xfrm flipH="1">
            <a:off x="3276600" y="5915891"/>
            <a:ext cx="152400" cy="2755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2132819" y="623857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691636" y="6224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stCxn id="53" idx="4"/>
            <a:endCxn id="61" idx="7"/>
          </p:cNvCxnSpPr>
          <p:nvPr/>
        </p:nvCxnSpPr>
        <p:spPr>
          <a:xfrm flipH="1">
            <a:off x="2392982" y="5902037"/>
            <a:ext cx="220136" cy="381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3" idx="4"/>
            <a:endCxn id="62" idx="1"/>
          </p:cNvCxnSpPr>
          <p:nvPr/>
        </p:nvCxnSpPr>
        <p:spPr>
          <a:xfrm>
            <a:off x="2613118" y="5902037"/>
            <a:ext cx="123155" cy="366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7362167" y="5049982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003485" y="5444837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819367" y="5458691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65" idx="3"/>
            <a:endCxn id="66" idx="7"/>
          </p:cNvCxnSpPr>
          <p:nvPr/>
        </p:nvCxnSpPr>
        <p:spPr>
          <a:xfrm flipH="1">
            <a:off x="7263648" y="5310145"/>
            <a:ext cx="143156" cy="179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5" idx="5"/>
            <a:endCxn id="67" idx="1"/>
          </p:cNvCxnSpPr>
          <p:nvPr/>
        </p:nvCxnSpPr>
        <p:spPr>
          <a:xfrm>
            <a:off x="7622330" y="5310145"/>
            <a:ext cx="241674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8079530" y="6045192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67" idx="4"/>
            <a:endCxn id="71" idx="1"/>
          </p:cNvCxnSpPr>
          <p:nvPr/>
        </p:nvCxnSpPr>
        <p:spPr>
          <a:xfrm>
            <a:off x="7971767" y="5763491"/>
            <a:ext cx="152400" cy="326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248400" y="4038600"/>
            <a:ext cx="2743200" cy="2667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6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Elements are stored by priority level in a heap.</a:t>
            </a:r>
          </a:p>
          <a:p>
            <a:pPr lvl="1"/>
            <a:r>
              <a:rPr lang="en-US" dirty="0"/>
              <a:t>Lower value can be considered high priority</a:t>
            </a:r>
          </a:p>
          <a:p>
            <a:pPr lvl="2"/>
            <a:r>
              <a:rPr lang="en-US" dirty="0"/>
              <a:t>FBI most wanted list</a:t>
            </a:r>
          </a:p>
          <a:p>
            <a:pPr lvl="2"/>
            <a:r>
              <a:rPr lang="en-US" dirty="0"/>
              <a:t>Credit score auditor list</a:t>
            </a:r>
          </a:p>
          <a:p>
            <a:r>
              <a:rPr lang="en-US" dirty="0"/>
              <a:t>Highest priority level is on the top (root).</a:t>
            </a:r>
          </a:p>
          <a:p>
            <a:r>
              <a:rPr lang="en-US" dirty="0"/>
              <a:t>Each element is higher priority than all of its descendants in its subtrees.</a:t>
            </a:r>
          </a:p>
          <a:p>
            <a:r>
              <a:rPr lang="en-US" dirty="0"/>
              <a:t>Priority level order maintained as you add or remove elements in O(log</a:t>
            </a:r>
            <a:r>
              <a:rPr lang="en-US" baseline="-25000" dirty="0"/>
              <a:t>2</a:t>
            </a:r>
            <a:r>
              <a:rPr lang="en-US" dirty="0"/>
              <a:t>n) time.</a:t>
            </a:r>
          </a:p>
        </p:txBody>
      </p:sp>
    </p:spTree>
    <p:extLst>
      <p:ext uri="{BB962C8B-B14F-4D97-AF65-F5344CB8AC3E}">
        <p14:creationId xmlns:p14="http://schemas.microsoft.com/office/powerpoint/2010/main" val="421234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228600"/>
            <a:ext cx="1981200" cy="18288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</a:t>
            </a:r>
            <a:r>
              <a:rPr lang="en-US" sz="2400" dirty="0"/>
              <a:t>2</a:t>
            </a:r>
          </a:p>
          <a:p>
            <a:pPr marL="0" indent="0">
              <a:buNone/>
            </a:pPr>
            <a:r>
              <a:rPr lang="en-US" sz="2400" dirty="0"/>
              <a:t>       5</a:t>
            </a:r>
            <a:r>
              <a:rPr lang="en-US" dirty="0"/>
              <a:t>         </a:t>
            </a:r>
            <a:r>
              <a:rPr lang="en-US" sz="2400" dirty="0"/>
              <a:t>3</a:t>
            </a:r>
          </a:p>
          <a:p>
            <a:pPr marL="0" indent="0">
              <a:buNone/>
            </a:pPr>
            <a:r>
              <a:rPr lang="en-US" sz="2400" dirty="0"/>
              <a:t>7</a:t>
            </a:r>
            <a:r>
              <a:rPr lang="en-US" dirty="0"/>
              <a:t>     </a:t>
            </a:r>
            <a:r>
              <a:rPr lang="en-US" sz="2400" dirty="0"/>
              <a:t> 9      8        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11998" y="340820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8532" y="976421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61354" y="978554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4"/>
            <a:endCxn id="5" idx="7"/>
          </p:cNvCxnSpPr>
          <p:nvPr/>
        </p:nvCxnSpPr>
        <p:spPr>
          <a:xfrm flipH="1">
            <a:off x="4273736" y="669708"/>
            <a:ext cx="328762" cy="3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4"/>
            <a:endCxn id="6" idx="1"/>
          </p:cNvCxnSpPr>
          <p:nvPr/>
        </p:nvCxnSpPr>
        <p:spPr>
          <a:xfrm>
            <a:off x="4602498" y="669708"/>
            <a:ext cx="414652" cy="357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32419" y="155156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4"/>
            <a:endCxn id="9" idx="1"/>
          </p:cNvCxnSpPr>
          <p:nvPr/>
        </p:nvCxnSpPr>
        <p:spPr>
          <a:xfrm flipH="1">
            <a:off x="4788215" y="1307442"/>
            <a:ext cx="363639" cy="292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66319" y="156958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75218" y="155536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4"/>
            <a:endCxn id="11" idx="7"/>
          </p:cNvCxnSpPr>
          <p:nvPr/>
        </p:nvCxnSpPr>
        <p:spPr>
          <a:xfrm flipH="1">
            <a:off x="3791523" y="1305309"/>
            <a:ext cx="347509" cy="312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12" idx="1"/>
          </p:cNvCxnSpPr>
          <p:nvPr/>
        </p:nvCxnSpPr>
        <p:spPr>
          <a:xfrm>
            <a:off x="4139032" y="1305309"/>
            <a:ext cx="91982" cy="298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1000" y="2057400"/>
            <a:ext cx="8382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 heap:</a:t>
            </a:r>
          </a:p>
          <a:p>
            <a:r>
              <a:rPr lang="en-US" sz="2200" dirty="0"/>
              <a:t>The highest priority element is at the top [2]</a:t>
            </a:r>
          </a:p>
          <a:p>
            <a:r>
              <a:rPr lang="en-US" sz="2200" dirty="0"/>
              <a:t>The 2 is higher priority than all of its descendants [5, 3, 7, 9, and 8]</a:t>
            </a:r>
          </a:p>
          <a:p>
            <a:r>
              <a:rPr lang="en-US" sz="2200" dirty="0"/>
              <a:t>The 5 is higher priority than its children [7 and 9]</a:t>
            </a:r>
          </a:p>
          <a:p>
            <a:r>
              <a:rPr lang="en-US" sz="2200" dirty="0"/>
              <a:t>The 3 is higher priority than its child [8]</a:t>
            </a:r>
          </a:p>
        </p:txBody>
      </p:sp>
    </p:spTree>
    <p:extLst>
      <p:ext uri="{BB962C8B-B14F-4D97-AF65-F5344CB8AC3E}">
        <p14:creationId xmlns:p14="http://schemas.microsoft.com/office/powerpoint/2010/main" val="1386699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228600"/>
            <a:ext cx="1981200" cy="18288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</a:t>
            </a:r>
            <a:r>
              <a:rPr lang="en-US" sz="2400" dirty="0"/>
              <a:t>2</a:t>
            </a:r>
          </a:p>
          <a:p>
            <a:pPr marL="0" indent="0">
              <a:buNone/>
            </a:pPr>
            <a:r>
              <a:rPr lang="en-US" sz="2400" dirty="0"/>
              <a:t>       5</a:t>
            </a:r>
            <a:r>
              <a:rPr lang="en-US" dirty="0"/>
              <a:t>         </a:t>
            </a:r>
            <a:r>
              <a:rPr lang="en-US" sz="2400" dirty="0"/>
              <a:t>3</a:t>
            </a:r>
          </a:p>
          <a:p>
            <a:pPr marL="0" indent="0">
              <a:buNone/>
            </a:pPr>
            <a:r>
              <a:rPr lang="en-US" sz="2400" dirty="0"/>
              <a:t>7</a:t>
            </a:r>
            <a:r>
              <a:rPr lang="en-US" dirty="0"/>
              <a:t>     </a:t>
            </a:r>
            <a:r>
              <a:rPr lang="en-US" sz="2400" dirty="0"/>
              <a:t> 9      8        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11998" y="340820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8532" y="976421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61354" y="978554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4"/>
            <a:endCxn id="5" idx="7"/>
          </p:cNvCxnSpPr>
          <p:nvPr/>
        </p:nvCxnSpPr>
        <p:spPr>
          <a:xfrm flipH="1">
            <a:off x="4273736" y="669708"/>
            <a:ext cx="328762" cy="3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4"/>
            <a:endCxn id="6" idx="1"/>
          </p:cNvCxnSpPr>
          <p:nvPr/>
        </p:nvCxnSpPr>
        <p:spPr>
          <a:xfrm>
            <a:off x="4602498" y="669708"/>
            <a:ext cx="414652" cy="357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32419" y="155156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4"/>
            <a:endCxn id="9" idx="1"/>
          </p:cNvCxnSpPr>
          <p:nvPr/>
        </p:nvCxnSpPr>
        <p:spPr>
          <a:xfrm flipH="1">
            <a:off x="4788215" y="1307442"/>
            <a:ext cx="363639" cy="292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66319" y="156958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75218" y="155536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4"/>
            <a:endCxn id="11" idx="7"/>
          </p:cNvCxnSpPr>
          <p:nvPr/>
        </p:nvCxnSpPr>
        <p:spPr>
          <a:xfrm flipH="1">
            <a:off x="3791523" y="1305309"/>
            <a:ext cx="347509" cy="312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12" idx="1"/>
          </p:cNvCxnSpPr>
          <p:nvPr/>
        </p:nvCxnSpPr>
        <p:spPr>
          <a:xfrm>
            <a:off x="4139032" y="1305309"/>
            <a:ext cx="91982" cy="298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1000" y="2057400"/>
            <a:ext cx="8382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 heap can be stored in an array by level order:</a:t>
            </a:r>
          </a:p>
          <a:p>
            <a:r>
              <a:rPr lang="en-US" sz="2200" dirty="0"/>
              <a:t>Index 0 goes unused to simplify relationships: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/>
              <a:t>For each element list[</a:t>
            </a:r>
            <a:r>
              <a:rPr lang="en-US" sz="2200" dirty="0" err="1"/>
              <a:t>i</a:t>
            </a:r>
            <a:r>
              <a:rPr lang="en-US" sz="2200" dirty="0"/>
              <a:t>], its left child is at list[</a:t>
            </a:r>
            <a:r>
              <a:rPr lang="en-US" sz="2200" dirty="0" err="1"/>
              <a:t>i</a:t>
            </a:r>
            <a:r>
              <a:rPr lang="en-US" sz="2200" dirty="0"/>
              <a:t>* 2]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/>
              <a:t>For each element list[</a:t>
            </a:r>
            <a:r>
              <a:rPr lang="en-US" sz="2200" dirty="0" err="1"/>
              <a:t>i</a:t>
            </a:r>
            <a:r>
              <a:rPr lang="en-US" sz="2200" dirty="0"/>
              <a:t>], its right child is at list[</a:t>
            </a:r>
            <a:r>
              <a:rPr lang="en-US" sz="2200" dirty="0" err="1"/>
              <a:t>i</a:t>
            </a:r>
            <a:r>
              <a:rPr lang="en-US" sz="2200" dirty="0"/>
              <a:t>*2 + 1]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/>
              <a:t>For each non-root, list[</a:t>
            </a:r>
            <a:r>
              <a:rPr lang="en-US" sz="2200" dirty="0" err="1"/>
              <a:t>i</a:t>
            </a:r>
            <a:r>
              <a:rPr lang="en-US" sz="2200" dirty="0"/>
              <a:t>], its parent is at list[</a:t>
            </a:r>
            <a:r>
              <a:rPr lang="en-US" sz="2200" dirty="0" err="1"/>
              <a:t>i</a:t>
            </a:r>
            <a:r>
              <a:rPr lang="en-US" sz="2200" dirty="0"/>
              <a:t>/2]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634531"/>
              </p:ext>
            </p:extLst>
          </p:nvPr>
        </p:nvGraphicFramePr>
        <p:xfrm>
          <a:off x="1363998" y="4114800"/>
          <a:ext cx="6095999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>
            <a:stCxn id="2" idx="1"/>
          </p:cNvCxnSpPr>
          <p:nvPr/>
        </p:nvCxnSpPr>
        <p:spPr>
          <a:xfrm>
            <a:off x="1363998" y="4485640"/>
            <a:ext cx="9220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363998" y="4485640"/>
            <a:ext cx="9220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587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228600"/>
            <a:ext cx="1981200" cy="18288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</a:t>
            </a:r>
            <a:r>
              <a:rPr lang="en-US" sz="2400" dirty="0"/>
              <a:t>2</a:t>
            </a:r>
          </a:p>
          <a:p>
            <a:pPr marL="0" indent="0">
              <a:buNone/>
            </a:pPr>
            <a:r>
              <a:rPr lang="en-US" sz="2400" dirty="0"/>
              <a:t>       5</a:t>
            </a:r>
            <a:r>
              <a:rPr lang="en-US" dirty="0"/>
              <a:t>         </a:t>
            </a:r>
            <a:r>
              <a:rPr lang="en-US" sz="2400" dirty="0"/>
              <a:t>3</a:t>
            </a:r>
          </a:p>
          <a:p>
            <a:pPr marL="0" indent="0">
              <a:buNone/>
            </a:pPr>
            <a:r>
              <a:rPr lang="en-US" sz="2400" dirty="0"/>
              <a:t>7</a:t>
            </a:r>
            <a:r>
              <a:rPr lang="en-US" dirty="0"/>
              <a:t>     </a:t>
            </a:r>
            <a:r>
              <a:rPr lang="en-US" sz="2400" dirty="0"/>
              <a:t> 9      8        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11998" y="340820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8532" y="976421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61354" y="978554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4"/>
            <a:endCxn id="5" idx="7"/>
          </p:cNvCxnSpPr>
          <p:nvPr/>
        </p:nvCxnSpPr>
        <p:spPr>
          <a:xfrm flipH="1">
            <a:off x="4273736" y="669708"/>
            <a:ext cx="328762" cy="3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4"/>
            <a:endCxn id="6" idx="1"/>
          </p:cNvCxnSpPr>
          <p:nvPr/>
        </p:nvCxnSpPr>
        <p:spPr>
          <a:xfrm>
            <a:off x="4602498" y="669708"/>
            <a:ext cx="414652" cy="357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32419" y="155156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4"/>
            <a:endCxn id="9" idx="1"/>
          </p:cNvCxnSpPr>
          <p:nvPr/>
        </p:nvCxnSpPr>
        <p:spPr>
          <a:xfrm flipH="1">
            <a:off x="4788215" y="1307442"/>
            <a:ext cx="363639" cy="292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66319" y="156958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75218" y="155536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4"/>
            <a:endCxn id="11" idx="7"/>
          </p:cNvCxnSpPr>
          <p:nvPr/>
        </p:nvCxnSpPr>
        <p:spPr>
          <a:xfrm flipH="1">
            <a:off x="3791523" y="1305309"/>
            <a:ext cx="347509" cy="312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12" idx="1"/>
          </p:cNvCxnSpPr>
          <p:nvPr/>
        </p:nvCxnSpPr>
        <p:spPr>
          <a:xfrm>
            <a:off x="4139032" y="1305309"/>
            <a:ext cx="91982" cy="298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1000" y="2057400"/>
            <a:ext cx="838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The 5 is at index 2: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/>
              <a:t>The 5’s left child is at index (2*2), which stores the 7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/>
              <a:t>The 5’s right child is at index (2*2+1), which stores the 9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/>
              <a:t>The 5’s parent is at index (2/2), which stores the value 2</a:t>
            </a:r>
          </a:p>
          <a:p>
            <a:pPr marL="342900" indent="-342900">
              <a:buFont typeface="Arial" charset="0"/>
              <a:buChar char="•"/>
            </a:pPr>
            <a:endParaRPr lang="en-US" sz="2200" dirty="0"/>
          </a:p>
          <a:p>
            <a:r>
              <a:rPr lang="en-US" sz="2200" dirty="0"/>
              <a:t>                             </a:t>
            </a:r>
            <a:r>
              <a:rPr lang="en-US" dirty="0"/>
              <a:t>list[</a:t>
            </a:r>
            <a:r>
              <a:rPr lang="en-US" dirty="0" err="1"/>
              <a:t>i</a:t>
            </a:r>
            <a:r>
              <a:rPr lang="en-US" dirty="0"/>
              <a:t>/2]     list[</a:t>
            </a:r>
            <a:r>
              <a:rPr lang="en-US" dirty="0" err="1"/>
              <a:t>i</a:t>
            </a:r>
            <a:r>
              <a:rPr lang="en-US" dirty="0"/>
              <a:t>]                      list[</a:t>
            </a:r>
            <a:r>
              <a:rPr lang="en-US" dirty="0" err="1"/>
              <a:t>i</a:t>
            </a:r>
            <a:r>
              <a:rPr lang="en-US" dirty="0"/>
              <a:t>*2]   list[</a:t>
            </a:r>
            <a:r>
              <a:rPr lang="en-US" dirty="0" err="1"/>
              <a:t>i</a:t>
            </a:r>
            <a:r>
              <a:rPr lang="en-US" dirty="0"/>
              <a:t>*2+1]</a:t>
            </a:r>
            <a:endParaRPr lang="en-US" sz="22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522859"/>
              </p:ext>
            </p:extLst>
          </p:nvPr>
        </p:nvGraphicFramePr>
        <p:xfrm>
          <a:off x="1363998" y="4114800"/>
          <a:ext cx="6095999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>
            <a:stCxn id="2" idx="1"/>
          </p:cNvCxnSpPr>
          <p:nvPr/>
        </p:nvCxnSpPr>
        <p:spPr>
          <a:xfrm>
            <a:off x="1363998" y="4485640"/>
            <a:ext cx="9220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363998" y="4485640"/>
            <a:ext cx="9220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91523" y="489065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42354" y="4876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91523" y="5181600"/>
            <a:ext cx="15508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342354" y="4876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51757" y="4890655"/>
            <a:ext cx="0" cy="443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656819" y="5334000"/>
            <a:ext cx="2460950" cy="13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117769" y="4890655"/>
            <a:ext cx="0" cy="443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466319" y="4876800"/>
            <a:ext cx="0" cy="235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667000" y="5112327"/>
            <a:ext cx="7993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667000" y="4890655"/>
            <a:ext cx="0" cy="221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113419" y="4114800"/>
            <a:ext cx="334546" cy="37084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950496" y="4114800"/>
            <a:ext cx="334546" cy="37084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499727" y="4095635"/>
            <a:ext cx="334546" cy="37084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48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1251</Words>
  <Application>Microsoft Office PowerPoint</Application>
  <PresentationFormat>On-screen Show (4:3)</PresentationFormat>
  <Paragraphs>362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The Priority Queue</vt:lpstr>
      <vt:lpstr>PowerPoint Presentation</vt:lpstr>
      <vt:lpstr>PowerPoint Presentation</vt:lpstr>
      <vt:lpstr>PowerPoint Presentation</vt:lpstr>
      <vt:lpstr>Building Heaps: complete trees</vt:lpstr>
      <vt:lpstr>Priority Queue</vt:lpstr>
      <vt:lpstr>PowerPoint Presentation</vt:lpstr>
      <vt:lpstr>PowerPoint Presentation</vt:lpstr>
      <vt:lpstr>PowerPoint Presentation</vt:lpstr>
      <vt:lpstr>Adding elements to a heap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Removing top element from a heap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Priority Queue</dc:title>
  <dc:creator>Oberle, Doug R</dc:creator>
  <cp:lastModifiedBy>Oberle, Doug R</cp:lastModifiedBy>
  <cp:revision>23</cp:revision>
  <dcterms:created xsi:type="dcterms:W3CDTF">2006-08-16T00:00:00Z</dcterms:created>
  <dcterms:modified xsi:type="dcterms:W3CDTF">2020-10-22T13:17:02Z</dcterms:modified>
</cp:coreProperties>
</file>