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7592-9238-44A0-BFB0-5B0A608FB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25F3A-4103-4010-9F90-7174BD4E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9CE8-62D1-4CCB-B1B5-76E4AD7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1014-0BE9-427F-BAC6-71C79C5C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5E63-4271-41FE-AFFB-361C302C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6527-A9E5-4781-ACED-D8C53156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07861-1C0C-49F8-9F95-50D538278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75DF-AD13-4478-B994-825AFA8B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F8A08-33F2-4AFD-A6AD-E76CA1AD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5951-A00E-4E11-A970-9AE9B9C6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E6A23-067C-4E2D-8D6B-F90A59610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C265-2B58-4BC4-B217-BD8183CB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9CF9-66D8-4C6D-86F2-6D47B74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F93-193F-4292-AC07-9FAC054F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3541-ED7B-43DD-B40F-181045B8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880A-F707-4FFB-97F1-E61EDC2D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8189-E1D1-4E1D-B57E-BD9B0B499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9BD9-C6FC-4910-ACC8-AE0724C8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CBBCA-DA89-46B8-BC6D-339727B3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A44F-2D0F-4D59-A914-96B845A0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643F9-469E-42A8-8005-F5CDD545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5926-B302-4032-82B6-B0C04437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5B78-E9B9-47BB-A307-ECBF0F98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36EE-8AAE-4CBE-A86F-3B9F4A2C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2FAB-EF1A-40E2-9287-7D5E09E9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130D-4717-437F-B80B-1A90109D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FDF5-5A22-416D-AB12-3D53D1A58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CA5B-3BCE-4B13-844C-66CBB74F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26CD-CD26-4D95-B9CA-5E43536C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18E15-6E36-46FC-97BF-88570D27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3F0A-7DC3-4AD8-9453-53DAFE00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B0F7-B396-4AB8-A36F-E1AFEAE2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D02D-A0CA-4965-9F09-B56AFF0F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D40B1-7250-4205-85BB-76944527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E6E4E-DE9B-4DA5-A8E1-67EF48D23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B139A-DF91-4757-A7C3-3548AE6CE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A54D4-35A2-41FE-AE5F-699A7DE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E496A-D590-4B47-8C7D-3E257E00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36708-CD13-4850-8BEA-77089898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8E56-2FD2-411F-ADB5-9A6BED45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DF81-31F3-4171-8B3F-A7C669F1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A1160-1B85-42B9-A7F5-E4C197E2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01059-A137-454E-8421-29B0F825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14080-C92C-4B57-B4EF-E3065ED2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D09E3-AA71-469C-9053-A36B78AF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F1E-4F37-4959-9BBB-FB4C2D4D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3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7D10-CFCF-4B99-B346-08502B69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67A1-1076-405B-91C3-3F2EE09A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49D7B-2FC0-4AEF-8EF9-C68F5FB4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3CBB0-8B63-4A42-85CC-559F005B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46F9-A733-439F-9E78-225F5E9F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C5C2D-FB18-4D98-88DE-74738CCE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47F-4B6D-46E2-A07E-7F5CCD4E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6C815-7D7D-41AB-AC9E-D7AE42F3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F115E-AB29-4B35-98B0-2B93648F6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BA0B-88A4-469C-845C-933D936A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3F48D-EEED-463F-B8E4-D0A594C2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1493-4812-4048-9603-74C71899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B4828-72B5-4630-9D90-E3DD0191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0004-88DB-4F95-B622-F0FB4324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53B7-240D-48A5-8AAA-E5C2DC86F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A3B36-A605-4C20-B9BB-373556C3C37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E7DC-E34A-4D4B-BC62-63C4F69EE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4CB4-2D62-439F-A73A-51CC3B0E8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0E72B-DAA2-4520-AAD3-80804E6A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5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4AB7-6540-44BF-A704-41ECB9CBE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Reheapify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B7B89-560D-4EA4-A6D8-50C252385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break/continue commands</a:t>
            </a:r>
          </a:p>
        </p:txBody>
      </p:sp>
    </p:spTree>
    <p:extLst>
      <p:ext uri="{BB962C8B-B14F-4D97-AF65-F5344CB8AC3E}">
        <p14:creationId xmlns:p14="http://schemas.microsoft.com/office/powerpoint/2010/main" val="355787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AB52-ED53-4F01-B7A5-B28439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reheapUp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4FE0F-5F6A-4069-B717-DAB80B46CB8B}"/>
              </a:ext>
            </a:extLst>
          </p:cNvPr>
          <p:cNvSpPr txBox="1">
            <a:spLocks/>
          </p:cNvSpPr>
          <p:nvPr/>
        </p:nvSpPr>
        <p:spPr>
          <a:xfrm>
            <a:off x="5465064" y="1825624"/>
            <a:ext cx="6568440" cy="439229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solidFill>
                  <a:srgbClr val="7030A0"/>
                </a:solidFill>
              </a:rPr>
              <a:t> private void </a:t>
            </a:r>
            <a:r>
              <a:rPr lang="en-US" sz="1900" dirty="0" err="1">
                <a:solidFill>
                  <a:srgbClr val="7030A0"/>
                </a:solidFill>
              </a:rPr>
              <a:t>reheapUp</a:t>
            </a:r>
            <a:r>
              <a:rPr lang="en-US" sz="1900" dirty="0">
                <a:solidFill>
                  <a:srgbClr val="7030A0"/>
                </a:solidFill>
              </a:rPr>
              <a:t>()</a:t>
            </a:r>
            <a:br>
              <a:rPr lang="en-US" sz="1900" dirty="0">
                <a:solidFill>
                  <a:srgbClr val="7030A0"/>
                </a:solidFill>
              </a:rPr>
            </a:br>
            <a:r>
              <a:rPr lang="en-US" sz="1900" dirty="0">
                <a:solidFill>
                  <a:srgbClr val="7030A0"/>
                </a:solidFill>
              </a:rPr>
              <a:t> {</a:t>
            </a:r>
            <a:br>
              <a:rPr lang="en-US" sz="1900" dirty="0">
                <a:solidFill>
                  <a:srgbClr val="7030A0"/>
                </a:solidFill>
              </a:rPr>
            </a:br>
            <a:r>
              <a:rPr lang="en-US" sz="1900" dirty="0">
                <a:solidFill>
                  <a:srgbClr val="C00000"/>
                </a:solidFill>
              </a:rPr>
              <a:t>     int </a:t>
            </a:r>
            <a:r>
              <a:rPr lang="en-US" sz="1900" dirty="0" err="1">
                <a:solidFill>
                  <a:srgbClr val="C00000"/>
                </a:solidFill>
              </a:rPr>
              <a:t>i</a:t>
            </a:r>
            <a:r>
              <a:rPr lang="en-US" sz="1900" dirty="0">
                <a:solidFill>
                  <a:srgbClr val="C00000"/>
                </a:solidFill>
              </a:rPr>
              <a:t> = </a:t>
            </a:r>
            <a:r>
              <a:rPr lang="en-US" sz="1900" dirty="0" err="1">
                <a:solidFill>
                  <a:srgbClr val="C00000"/>
                </a:solidFill>
              </a:rPr>
              <a:t>numItems</a:t>
            </a:r>
            <a:endParaRPr lang="en-US" sz="19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repeat while </a:t>
            </a:r>
            <a:r>
              <a:rPr lang="en-US" sz="1900" dirty="0" err="1">
                <a:solidFill>
                  <a:srgbClr val="C00000"/>
                </a:solidFill>
              </a:rPr>
              <a:t>i</a:t>
            </a:r>
            <a:r>
              <a:rPr lang="en-US" sz="1900" dirty="0">
                <a:solidFill>
                  <a:srgbClr val="C00000"/>
                </a:solidFill>
              </a:rPr>
              <a:t> is not at the root index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     if(the parent is higher priority)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            break out of the loop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     swap the element at index </a:t>
            </a:r>
            <a:r>
              <a:rPr lang="en-US" sz="1900" dirty="0" err="1">
                <a:solidFill>
                  <a:srgbClr val="C00000"/>
                </a:solidFill>
              </a:rPr>
              <a:t>i</a:t>
            </a:r>
            <a:r>
              <a:rPr lang="en-US" sz="1900" dirty="0">
                <a:solidFill>
                  <a:srgbClr val="C00000"/>
                </a:solidFill>
              </a:rPr>
              <a:t> with the parent index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     change </a:t>
            </a:r>
            <a:r>
              <a:rPr lang="en-US" sz="1900" dirty="0" err="1">
                <a:solidFill>
                  <a:srgbClr val="C00000"/>
                </a:solidFill>
              </a:rPr>
              <a:t>i</a:t>
            </a:r>
            <a:r>
              <a:rPr lang="en-US" sz="1900" dirty="0">
                <a:solidFill>
                  <a:srgbClr val="C00000"/>
                </a:solidFill>
              </a:rPr>
              <a:t> to the parent index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C00000"/>
                </a:solidFill>
              </a:rPr>
              <a:t>     }	</a:t>
            </a:r>
            <a:br>
              <a:rPr lang="en-US" sz="1900" dirty="0">
                <a:solidFill>
                  <a:srgbClr val="C00000"/>
                </a:solidFill>
              </a:rPr>
            </a:br>
            <a:br>
              <a:rPr lang="en-US" sz="1900" dirty="0">
                <a:solidFill>
                  <a:srgbClr val="C00000"/>
                </a:solidFill>
              </a:rPr>
            </a:br>
            <a:r>
              <a:rPr lang="en-US" sz="1900" dirty="0">
                <a:solidFill>
                  <a:srgbClr val="7030A0"/>
                </a:solidFill>
              </a:rPr>
              <a:t> }</a:t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endParaRPr lang="en-US" sz="18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38E99C-9C09-465D-B828-3D9DA1CFA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0562"/>
              </p:ext>
            </p:extLst>
          </p:nvPr>
        </p:nvGraphicFramePr>
        <p:xfrm>
          <a:off x="257574" y="1714944"/>
          <a:ext cx="5091664" cy="82613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306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C9A427-F7D5-4D90-AC45-6AEA9780D015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57574" y="2128012"/>
            <a:ext cx="622041" cy="41306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FC839C-C373-4C86-8338-0AD85969E860}"/>
              </a:ext>
            </a:extLst>
          </p:cNvPr>
          <p:cNvCxnSpPr>
            <a:cxnSpLocks/>
          </p:cNvCxnSpPr>
          <p:nvPr/>
        </p:nvCxnSpPr>
        <p:spPr>
          <a:xfrm flipH="1">
            <a:off x="237746" y="2128012"/>
            <a:ext cx="600454" cy="43135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B346391-7DF0-4515-A71A-85E174BE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99310"/>
              </p:ext>
            </p:extLst>
          </p:nvPr>
        </p:nvGraphicFramePr>
        <p:xfrm>
          <a:off x="237742" y="3056164"/>
          <a:ext cx="5111496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117911-FF57-4A9F-B85E-A79A22C9C917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37742" y="3427004"/>
            <a:ext cx="600458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7CE659-12FC-4A2F-BD53-53221730E05C}"/>
              </a:ext>
            </a:extLst>
          </p:cNvPr>
          <p:cNvCxnSpPr>
            <a:cxnSpLocks/>
          </p:cNvCxnSpPr>
          <p:nvPr/>
        </p:nvCxnSpPr>
        <p:spPr>
          <a:xfrm flipH="1">
            <a:off x="237742" y="3427004"/>
            <a:ext cx="600458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6D4B2DB-F8AB-4FDB-AE03-CE03CB45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906278"/>
              </p:ext>
            </p:extLst>
          </p:nvPr>
        </p:nvGraphicFramePr>
        <p:xfrm>
          <a:off x="257574" y="4159914"/>
          <a:ext cx="509166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3A6514-1A31-41E2-B412-BCE62C01ADC5}"/>
              </a:ext>
            </a:extLst>
          </p:cNvPr>
          <p:cNvCxnSpPr>
            <a:cxnSpLocks/>
            <a:stCxn id="36" idx="1"/>
          </p:cNvCxnSpPr>
          <p:nvPr/>
        </p:nvCxnSpPr>
        <p:spPr>
          <a:xfrm>
            <a:off x="257574" y="4530754"/>
            <a:ext cx="665970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2100E-6DD7-4CBD-AB3F-F41DBE51C01B}"/>
              </a:ext>
            </a:extLst>
          </p:cNvPr>
          <p:cNvCxnSpPr>
            <a:cxnSpLocks/>
          </p:cNvCxnSpPr>
          <p:nvPr/>
        </p:nvCxnSpPr>
        <p:spPr>
          <a:xfrm flipH="1">
            <a:off x="257574" y="4530754"/>
            <a:ext cx="665970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0D9F6F2-C7DE-48D8-8D2A-761A47429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5149"/>
              </p:ext>
            </p:extLst>
          </p:nvPr>
        </p:nvGraphicFramePr>
        <p:xfrm>
          <a:off x="257574" y="5272435"/>
          <a:ext cx="5091664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63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4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82FC72-9A06-4600-B445-342FBFD96146}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257574" y="5643275"/>
            <a:ext cx="580626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890E30-838A-4F9B-AEB6-FB856959CC49}"/>
              </a:ext>
            </a:extLst>
          </p:cNvPr>
          <p:cNvCxnSpPr>
            <a:cxnSpLocks/>
          </p:cNvCxnSpPr>
          <p:nvPr/>
        </p:nvCxnSpPr>
        <p:spPr>
          <a:xfrm flipH="1">
            <a:off x="257574" y="5663595"/>
            <a:ext cx="665970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30EC42C-208B-48BC-8D9E-DFF390B11DCB}"/>
              </a:ext>
            </a:extLst>
          </p:cNvPr>
          <p:cNvSpPr txBox="1"/>
          <p:nvPr/>
        </p:nvSpPr>
        <p:spPr>
          <a:xfrm>
            <a:off x="237742" y="1353311"/>
            <a:ext cx="51114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</a:t>
            </a:r>
            <a:r>
              <a:rPr lang="en-US" dirty="0" err="1"/>
              <a:t>i</a:t>
            </a:r>
            <a:r>
              <a:rPr lang="en-US" dirty="0"/>
              <a:t>/2                                             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/2                    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9" name="Arrow: Left-Right 58">
            <a:extLst>
              <a:ext uri="{FF2B5EF4-FFF2-40B4-BE49-F238E27FC236}">
                <a16:creationId xmlns:a16="http://schemas.microsoft.com/office/drawing/2014/main" id="{BE6C53DE-6EB1-4F24-9FB9-987838395E17}"/>
              </a:ext>
            </a:extLst>
          </p:cNvPr>
          <p:cNvSpPr/>
          <p:nvPr/>
        </p:nvSpPr>
        <p:spPr>
          <a:xfrm>
            <a:off x="1335024" y="4553941"/>
            <a:ext cx="1033272" cy="362069"/>
          </a:xfrm>
          <a:prstGeom prst="left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Left-Right 59">
            <a:extLst>
              <a:ext uri="{FF2B5EF4-FFF2-40B4-BE49-F238E27FC236}">
                <a16:creationId xmlns:a16="http://schemas.microsoft.com/office/drawing/2014/main" id="{1CCD9F11-5E17-4202-B982-C8294281017D}"/>
              </a:ext>
            </a:extLst>
          </p:cNvPr>
          <p:cNvSpPr/>
          <p:nvPr/>
        </p:nvSpPr>
        <p:spPr>
          <a:xfrm>
            <a:off x="2612136" y="3431389"/>
            <a:ext cx="2258568" cy="362069"/>
          </a:xfrm>
          <a:prstGeom prst="leftRightArrow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8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AB52-ED53-4F01-B7A5-B28439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reheapDown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AD87-7968-422F-A0A1-D35FD023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832" cy="2502535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public Comparable remove()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if (</a:t>
            </a:r>
            <a:r>
              <a:rPr lang="en-US" sz="1600" dirty="0" err="1">
                <a:solidFill>
                  <a:srgbClr val="7030A0"/>
                </a:solidFill>
              </a:rPr>
              <a:t>numItems</a:t>
            </a:r>
            <a:r>
              <a:rPr lang="en-US" sz="1600" dirty="0">
                <a:solidFill>
                  <a:srgbClr val="7030A0"/>
                </a:solidFill>
              </a:rPr>
              <a:t> == 0)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   throw new </a:t>
            </a:r>
            <a:r>
              <a:rPr lang="en-US" sz="1600" dirty="0" err="1">
                <a:solidFill>
                  <a:srgbClr val="7030A0"/>
                </a:solidFill>
              </a:rPr>
              <a:t>NoSuchElementException</a:t>
            </a:r>
            <a:r>
              <a:rPr lang="en-US" sz="1600" dirty="0">
                <a:solidFill>
                  <a:srgbClr val="7030A0"/>
                </a:solidFill>
              </a:rPr>
              <a:t>();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}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Comparable min = items[1];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items[1] = items[</a:t>
            </a:r>
            <a:r>
              <a:rPr lang="en-US" sz="1600" dirty="0" err="1">
                <a:solidFill>
                  <a:srgbClr val="7030A0"/>
                </a:solidFill>
              </a:rPr>
              <a:t>numItems</a:t>
            </a:r>
            <a:r>
              <a:rPr lang="en-US" sz="1600" dirty="0">
                <a:solidFill>
                  <a:srgbClr val="7030A0"/>
                </a:solidFill>
              </a:rPr>
              <a:t>];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numItems</a:t>
            </a:r>
            <a:r>
              <a:rPr lang="en-US" sz="1600" dirty="0">
                <a:solidFill>
                  <a:srgbClr val="7030A0"/>
                </a:solidFill>
              </a:rPr>
              <a:t>--;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</a:t>
            </a:r>
            <a:r>
              <a:rPr lang="en-US" sz="1600" dirty="0" err="1">
                <a:solidFill>
                  <a:srgbClr val="7030A0"/>
                </a:solidFill>
              </a:rPr>
              <a:t>reheapDown</a:t>
            </a:r>
            <a:r>
              <a:rPr lang="en-US" sz="1600" dirty="0">
                <a:solidFill>
                  <a:srgbClr val="7030A0"/>
                </a:solidFill>
              </a:rPr>
              <a:t>();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   return min;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4FE0F-5F6A-4069-B717-DAB80B46CB8B}"/>
              </a:ext>
            </a:extLst>
          </p:cNvPr>
          <p:cNvSpPr txBox="1">
            <a:spLocks/>
          </p:cNvSpPr>
          <p:nvPr/>
        </p:nvSpPr>
        <p:spPr>
          <a:xfrm>
            <a:off x="5465064" y="1825625"/>
            <a:ext cx="4447032" cy="239280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private void </a:t>
            </a:r>
            <a:r>
              <a:rPr lang="en-US" sz="1800" dirty="0" err="1">
                <a:solidFill>
                  <a:srgbClr val="7030A0"/>
                </a:solidFill>
              </a:rPr>
              <a:t>reheapDown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{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</a:t>
            </a:r>
            <a:r>
              <a:rPr lang="en-US" sz="1800" dirty="0">
                <a:solidFill>
                  <a:srgbClr val="C00000"/>
                </a:solidFill>
              </a:rPr>
              <a:t>//OMG - YOU HAVE TO WRITE THIS!</a:t>
            </a:r>
            <a:br>
              <a:rPr lang="en-US" sz="1800" dirty="0">
                <a:solidFill>
                  <a:srgbClr val="C00000"/>
                </a:solidFill>
              </a:rPr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}</a:t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7D8B-F537-4517-878F-6D39613133C2}"/>
              </a:ext>
            </a:extLst>
          </p:cNvPr>
          <p:cNvSpPr txBox="1"/>
          <p:nvPr/>
        </p:nvSpPr>
        <p:spPr>
          <a:xfrm>
            <a:off x="838200" y="4463097"/>
            <a:ext cx="9963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item has been added to the root index of the items array.</a:t>
            </a:r>
          </a:p>
          <a:p>
            <a:endParaRPr lang="en-US" dirty="0"/>
          </a:p>
          <a:p>
            <a:r>
              <a:rPr lang="en-US" dirty="0"/>
              <a:t>	Now we want to continually swap it with the highest priority child until:</a:t>
            </a:r>
          </a:p>
          <a:p>
            <a:r>
              <a:rPr lang="en-US" dirty="0"/>
              <a:t>				* there are no children 	OR</a:t>
            </a:r>
          </a:p>
          <a:p>
            <a:r>
              <a:rPr lang="en-US" dirty="0"/>
              <a:t>				* any children that are there are lower priority</a:t>
            </a:r>
          </a:p>
          <a:p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2C84984-DF78-47D6-B9B4-19016F4D5520}"/>
              </a:ext>
            </a:extLst>
          </p:cNvPr>
          <p:cNvSpPr/>
          <p:nvPr/>
        </p:nvSpPr>
        <p:spPr>
          <a:xfrm>
            <a:off x="2584704" y="3538728"/>
            <a:ext cx="365760" cy="9243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8BE660C-D14B-4636-BB7D-630FB33F42DC}"/>
              </a:ext>
            </a:extLst>
          </p:cNvPr>
          <p:cNvSpPr/>
          <p:nvPr/>
        </p:nvSpPr>
        <p:spPr>
          <a:xfrm>
            <a:off x="7193280" y="2679064"/>
            <a:ext cx="365760" cy="2392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3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AB52-ED53-4F01-B7A5-B28439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reheapDown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4FE0F-5F6A-4069-B717-DAB80B46CB8B}"/>
              </a:ext>
            </a:extLst>
          </p:cNvPr>
          <p:cNvSpPr txBox="1">
            <a:spLocks/>
          </p:cNvSpPr>
          <p:nvPr/>
        </p:nvSpPr>
        <p:spPr>
          <a:xfrm>
            <a:off x="4364736" y="621633"/>
            <a:ext cx="7827264" cy="561473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 private void </a:t>
            </a:r>
            <a:r>
              <a:rPr lang="en-US" sz="1600" dirty="0" err="1">
                <a:solidFill>
                  <a:srgbClr val="7030A0"/>
                </a:solidFill>
              </a:rPr>
              <a:t>reheapDown</a:t>
            </a:r>
            <a:r>
              <a:rPr lang="en-US" sz="1600" dirty="0">
                <a:solidFill>
                  <a:srgbClr val="7030A0"/>
                </a:solidFill>
              </a:rPr>
              <a:t>()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{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       int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= 1;	//the root index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repeat while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is a valid index of items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{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if(the element at index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has zero children)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     break;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if(there is only 1 child and the child is lower priority than items[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     break;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if(there are 2 children and both are lower priority than items[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    break;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if(there is only 1 child OR the left child is higher priority than the right)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     swap with the left child and change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to the left child index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otherwise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            swap with the right child and change 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 to the right child index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       }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   }</a:t>
            </a:r>
            <a:endParaRPr lang="en-US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05404C-4FA2-4902-8288-9A9BB0F3F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41764"/>
              </p:ext>
            </p:extLst>
          </p:nvPr>
        </p:nvGraphicFramePr>
        <p:xfrm>
          <a:off x="211856" y="1901476"/>
          <a:ext cx="4122400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28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3F726-F3A3-40FE-B0ED-3AEB48B374BE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1856" y="2267236"/>
            <a:ext cx="492234" cy="366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6863C-951B-48E0-B8E0-991EF2409F3C}"/>
              </a:ext>
            </a:extLst>
          </p:cNvPr>
          <p:cNvCxnSpPr>
            <a:cxnSpLocks/>
          </p:cNvCxnSpPr>
          <p:nvPr/>
        </p:nvCxnSpPr>
        <p:spPr>
          <a:xfrm flipH="1">
            <a:off x="181376" y="2267236"/>
            <a:ext cx="553194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91670F-136B-4345-A3A5-AC9DF804EA61}"/>
              </a:ext>
            </a:extLst>
          </p:cNvPr>
          <p:cNvCxnSpPr>
            <a:cxnSpLocks/>
          </p:cNvCxnSpPr>
          <p:nvPr/>
        </p:nvCxnSpPr>
        <p:spPr>
          <a:xfrm>
            <a:off x="3811544" y="2247996"/>
            <a:ext cx="492234" cy="366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465979-E8E6-46C0-ABFB-CE5F09DD7A22}"/>
              </a:ext>
            </a:extLst>
          </p:cNvPr>
          <p:cNvCxnSpPr>
            <a:cxnSpLocks/>
          </p:cNvCxnSpPr>
          <p:nvPr/>
        </p:nvCxnSpPr>
        <p:spPr>
          <a:xfrm flipH="1">
            <a:off x="3781064" y="2247996"/>
            <a:ext cx="553194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3B5A240-F59A-4E3D-9BEF-D01D647D2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0300"/>
              </p:ext>
            </p:extLst>
          </p:nvPr>
        </p:nvGraphicFramePr>
        <p:xfrm>
          <a:off x="181376" y="3685032"/>
          <a:ext cx="41224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2FE4EC-51F3-43BA-8EFA-0C0B9A6DF7BE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181376" y="4055872"/>
            <a:ext cx="522714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0E4372-D421-4619-BC2C-C9E3EC40B5FA}"/>
              </a:ext>
            </a:extLst>
          </p:cNvPr>
          <p:cNvCxnSpPr>
            <a:cxnSpLocks/>
          </p:cNvCxnSpPr>
          <p:nvPr/>
        </p:nvCxnSpPr>
        <p:spPr>
          <a:xfrm flipH="1">
            <a:off x="181376" y="4055872"/>
            <a:ext cx="522714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Curved Up 68">
            <a:extLst>
              <a:ext uri="{FF2B5EF4-FFF2-40B4-BE49-F238E27FC236}">
                <a16:creationId xmlns:a16="http://schemas.microsoft.com/office/drawing/2014/main" id="{F5D45E43-6D01-4726-A917-A94970A3ECE6}"/>
              </a:ext>
            </a:extLst>
          </p:cNvPr>
          <p:cNvSpPr/>
          <p:nvPr/>
        </p:nvSpPr>
        <p:spPr>
          <a:xfrm>
            <a:off x="838200" y="2613756"/>
            <a:ext cx="688848" cy="36576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336205F5-4482-4081-B83C-46E0F7F2345C}"/>
              </a:ext>
            </a:extLst>
          </p:cNvPr>
          <p:cNvSpPr/>
          <p:nvPr/>
        </p:nvSpPr>
        <p:spPr>
          <a:xfrm>
            <a:off x="914400" y="2618424"/>
            <a:ext cx="1152144" cy="36109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urved Up 70">
            <a:extLst>
              <a:ext uri="{FF2B5EF4-FFF2-40B4-BE49-F238E27FC236}">
                <a16:creationId xmlns:a16="http://schemas.microsoft.com/office/drawing/2014/main" id="{1002FF23-B7B4-4F4F-BB98-CD060F627B82}"/>
              </a:ext>
            </a:extLst>
          </p:cNvPr>
          <p:cNvSpPr/>
          <p:nvPr/>
        </p:nvSpPr>
        <p:spPr>
          <a:xfrm>
            <a:off x="1940052" y="4426712"/>
            <a:ext cx="1601726" cy="36109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1DC83A-C8C7-4E3D-B086-777C3D0A17DB}"/>
              </a:ext>
            </a:extLst>
          </p:cNvPr>
          <p:cNvSpPr txBox="1"/>
          <p:nvPr/>
        </p:nvSpPr>
        <p:spPr>
          <a:xfrm>
            <a:off x="82296" y="1508578"/>
            <a:ext cx="4608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i</a:t>
            </a: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*2   </a:t>
            </a:r>
            <a:r>
              <a:rPr lang="en-US" dirty="0" err="1"/>
              <a:t>i</a:t>
            </a:r>
            <a:r>
              <a:rPr lang="en-US" dirty="0"/>
              <a:t>*2+1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</a:t>
            </a:r>
            <a:r>
              <a:rPr lang="en-US" dirty="0" err="1"/>
              <a:t>i</a:t>
            </a:r>
            <a:r>
              <a:rPr lang="en-US" dirty="0"/>
              <a:t>                           </a:t>
            </a:r>
            <a:r>
              <a:rPr lang="en-US" dirty="0" err="1"/>
              <a:t>i</a:t>
            </a:r>
            <a:r>
              <a:rPr lang="en-US" dirty="0"/>
              <a:t>*2   </a:t>
            </a:r>
            <a:r>
              <a:rPr lang="en-US" dirty="0" err="1"/>
              <a:t>i</a:t>
            </a:r>
            <a:r>
              <a:rPr lang="en-US" dirty="0"/>
              <a:t>*2+1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4267F-6D52-439A-94CA-9EF54FB373BF}"/>
              </a:ext>
            </a:extLst>
          </p:cNvPr>
          <p:cNvCxnSpPr>
            <a:cxnSpLocks/>
          </p:cNvCxnSpPr>
          <p:nvPr/>
        </p:nvCxnSpPr>
        <p:spPr>
          <a:xfrm>
            <a:off x="3781064" y="4056888"/>
            <a:ext cx="522714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B844B-9485-4B0D-B8C3-927382109BF1}"/>
              </a:ext>
            </a:extLst>
          </p:cNvPr>
          <p:cNvCxnSpPr>
            <a:cxnSpLocks/>
          </p:cNvCxnSpPr>
          <p:nvPr/>
        </p:nvCxnSpPr>
        <p:spPr>
          <a:xfrm flipH="1">
            <a:off x="3781064" y="4056888"/>
            <a:ext cx="522714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4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AB52-ED53-4F01-B7A5-B28439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reheapDown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4FE0F-5F6A-4069-B717-DAB80B46CB8B}"/>
              </a:ext>
            </a:extLst>
          </p:cNvPr>
          <p:cNvSpPr txBox="1">
            <a:spLocks/>
          </p:cNvSpPr>
          <p:nvPr/>
        </p:nvSpPr>
        <p:spPr>
          <a:xfrm>
            <a:off x="4364736" y="621632"/>
            <a:ext cx="7827264" cy="6236367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Consider writing a helper method to count the number of children of an element at a specific index:</a:t>
            </a: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Notice when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 is at index 1, it has two children: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	the left child at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*2 is &lt;= </a:t>
            </a:r>
            <a:r>
              <a:rPr lang="en-US" sz="1600" dirty="0" err="1">
                <a:solidFill>
                  <a:srgbClr val="7030A0"/>
                </a:solidFill>
              </a:rPr>
              <a:t>numItems</a:t>
            </a: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	the right child at </a:t>
            </a:r>
            <a:r>
              <a:rPr lang="en-US" sz="1600" dirty="0" err="1">
                <a:solidFill>
                  <a:srgbClr val="7030A0"/>
                </a:solidFill>
              </a:rPr>
              <a:t>i</a:t>
            </a:r>
            <a:r>
              <a:rPr lang="en-US" sz="1600" dirty="0">
                <a:solidFill>
                  <a:srgbClr val="7030A0"/>
                </a:solidFill>
              </a:rPr>
              <a:t>*2+1 is also &lt;= </a:t>
            </a:r>
            <a:r>
              <a:rPr lang="en-US" sz="1600" dirty="0" err="1">
                <a:solidFill>
                  <a:srgbClr val="7030A0"/>
                </a:solidFill>
              </a:rPr>
              <a:t>numItems</a:t>
            </a: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Notice when </a:t>
            </a:r>
            <a:r>
              <a:rPr lang="en-US" sz="1600" dirty="0" err="1"/>
              <a:t>i</a:t>
            </a:r>
            <a:r>
              <a:rPr lang="en-US" sz="1600" dirty="0"/>
              <a:t> is at index 3, it has only 1 child:</a:t>
            </a:r>
          </a:p>
          <a:p>
            <a:pPr marL="0" indent="0">
              <a:buNone/>
            </a:pPr>
            <a:r>
              <a:rPr lang="en-US" sz="1600" dirty="0"/>
              <a:t>	the left child at </a:t>
            </a:r>
            <a:r>
              <a:rPr lang="en-US" sz="1600" dirty="0" err="1"/>
              <a:t>i</a:t>
            </a:r>
            <a:r>
              <a:rPr lang="en-US" sz="1600" dirty="0"/>
              <a:t>*2 is &lt;= </a:t>
            </a:r>
            <a:r>
              <a:rPr lang="en-US" sz="1600" dirty="0" err="1"/>
              <a:t>numItems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the right child at </a:t>
            </a:r>
            <a:r>
              <a:rPr lang="en-US" sz="1600" dirty="0" err="1"/>
              <a:t>i</a:t>
            </a:r>
            <a:r>
              <a:rPr lang="en-US" sz="1600" dirty="0"/>
              <a:t>*2+1 is NOT &lt;= </a:t>
            </a:r>
            <a:r>
              <a:rPr lang="en-US" sz="1600" dirty="0" err="1"/>
              <a:t>numItems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If </a:t>
            </a:r>
            <a:r>
              <a:rPr lang="en-US" sz="1600" dirty="0" err="1"/>
              <a:t>i</a:t>
            </a:r>
            <a:r>
              <a:rPr lang="en-US" sz="1600" dirty="0"/>
              <a:t> was at index 4 or higher, there would be no children: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</a:t>
            </a:r>
            <a:r>
              <a:rPr lang="en-US" sz="1600" dirty="0"/>
              <a:t>*2 is NOT &lt;= </a:t>
            </a:r>
            <a:r>
              <a:rPr lang="en-US" sz="1600" dirty="0" err="1"/>
              <a:t>numItems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private static int </a:t>
            </a:r>
            <a:r>
              <a:rPr lang="en-US" sz="1600" dirty="0" err="1"/>
              <a:t>countKids</a:t>
            </a:r>
            <a:r>
              <a:rPr lang="en-US" sz="1600" dirty="0"/>
              <a:t>(int </a:t>
            </a:r>
            <a:r>
              <a:rPr lang="en-US" sz="1600" dirty="0" err="1"/>
              <a:t>i</a:t>
            </a:r>
            <a:r>
              <a:rPr lang="en-US" sz="1600" dirty="0"/>
              <a:t>)	</a:t>
            </a:r>
          </a:p>
          <a:p>
            <a:pPr marL="0" indent="0">
              <a:buNone/>
            </a:pPr>
            <a:r>
              <a:rPr lang="en-US" sz="1600" dirty="0"/>
              <a:t>//given an index in the array, counts the number of children of the element at that index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05404C-4FA2-4902-8288-9A9BB0F3F484}"/>
              </a:ext>
            </a:extLst>
          </p:cNvPr>
          <p:cNvGraphicFramePr>
            <a:graphicFrameLocks noGrp="1"/>
          </p:cNvGraphicFramePr>
          <p:nvPr/>
        </p:nvGraphicFramePr>
        <p:xfrm>
          <a:off x="211856" y="1901476"/>
          <a:ext cx="4122400" cy="731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228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3F726-F3A3-40FE-B0ED-3AEB48B374BE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11856" y="2267236"/>
            <a:ext cx="492234" cy="366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46863C-951B-48E0-B8E0-991EF2409F3C}"/>
              </a:ext>
            </a:extLst>
          </p:cNvPr>
          <p:cNvCxnSpPr>
            <a:cxnSpLocks/>
          </p:cNvCxnSpPr>
          <p:nvPr/>
        </p:nvCxnSpPr>
        <p:spPr>
          <a:xfrm flipH="1">
            <a:off x="181376" y="2267236"/>
            <a:ext cx="553194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91670F-136B-4345-A3A5-AC9DF804EA61}"/>
              </a:ext>
            </a:extLst>
          </p:cNvPr>
          <p:cNvCxnSpPr>
            <a:cxnSpLocks/>
          </p:cNvCxnSpPr>
          <p:nvPr/>
        </p:nvCxnSpPr>
        <p:spPr>
          <a:xfrm>
            <a:off x="3811544" y="2247996"/>
            <a:ext cx="492234" cy="3662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465979-E8E6-46C0-ABFB-CE5F09DD7A22}"/>
              </a:ext>
            </a:extLst>
          </p:cNvPr>
          <p:cNvCxnSpPr>
            <a:cxnSpLocks/>
          </p:cNvCxnSpPr>
          <p:nvPr/>
        </p:nvCxnSpPr>
        <p:spPr>
          <a:xfrm flipH="1">
            <a:off x="3781064" y="2247996"/>
            <a:ext cx="553194" cy="3657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3B5A240-F59A-4E3D-9BEF-D01D647D211C}"/>
              </a:ext>
            </a:extLst>
          </p:cNvPr>
          <p:cNvGraphicFramePr>
            <a:graphicFrameLocks noGrp="1"/>
          </p:cNvGraphicFramePr>
          <p:nvPr/>
        </p:nvGraphicFramePr>
        <p:xfrm>
          <a:off x="181376" y="3685032"/>
          <a:ext cx="41224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2FE4EC-51F3-43BA-8EFA-0C0B9A6DF7BE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181376" y="4055872"/>
            <a:ext cx="522714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0E4372-D421-4619-BC2C-C9E3EC40B5FA}"/>
              </a:ext>
            </a:extLst>
          </p:cNvPr>
          <p:cNvCxnSpPr>
            <a:cxnSpLocks/>
          </p:cNvCxnSpPr>
          <p:nvPr/>
        </p:nvCxnSpPr>
        <p:spPr>
          <a:xfrm flipH="1">
            <a:off x="181376" y="4055872"/>
            <a:ext cx="522714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Curved Up 68">
            <a:extLst>
              <a:ext uri="{FF2B5EF4-FFF2-40B4-BE49-F238E27FC236}">
                <a16:creationId xmlns:a16="http://schemas.microsoft.com/office/drawing/2014/main" id="{F5D45E43-6D01-4726-A917-A94970A3ECE6}"/>
              </a:ext>
            </a:extLst>
          </p:cNvPr>
          <p:cNvSpPr/>
          <p:nvPr/>
        </p:nvSpPr>
        <p:spPr>
          <a:xfrm>
            <a:off x="838200" y="2613756"/>
            <a:ext cx="688848" cy="36576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Arrow: Curved Up 69">
            <a:extLst>
              <a:ext uri="{FF2B5EF4-FFF2-40B4-BE49-F238E27FC236}">
                <a16:creationId xmlns:a16="http://schemas.microsoft.com/office/drawing/2014/main" id="{336205F5-4482-4081-B83C-46E0F7F2345C}"/>
              </a:ext>
            </a:extLst>
          </p:cNvPr>
          <p:cNvSpPr/>
          <p:nvPr/>
        </p:nvSpPr>
        <p:spPr>
          <a:xfrm>
            <a:off x="914400" y="2618424"/>
            <a:ext cx="1152144" cy="36109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Curved Up 70">
            <a:extLst>
              <a:ext uri="{FF2B5EF4-FFF2-40B4-BE49-F238E27FC236}">
                <a16:creationId xmlns:a16="http://schemas.microsoft.com/office/drawing/2014/main" id="{1002FF23-B7B4-4F4F-BB98-CD060F627B82}"/>
              </a:ext>
            </a:extLst>
          </p:cNvPr>
          <p:cNvSpPr/>
          <p:nvPr/>
        </p:nvSpPr>
        <p:spPr>
          <a:xfrm>
            <a:off x="1940052" y="4426712"/>
            <a:ext cx="1601726" cy="361092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1DC83A-C8C7-4E3D-B086-777C3D0A17DB}"/>
              </a:ext>
            </a:extLst>
          </p:cNvPr>
          <p:cNvSpPr txBox="1"/>
          <p:nvPr/>
        </p:nvSpPr>
        <p:spPr>
          <a:xfrm>
            <a:off x="82296" y="1508578"/>
            <a:ext cx="4608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i</a:t>
            </a: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*2   </a:t>
            </a:r>
            <a:r>
              <a:rPr lang="en-US" dirty="0" err="1"/>
              <a:t>i</a:t>
            </a:r>
            <a:r>
              <a:rPr lang="en-US" dirty="0"/>
              <a:t>*2+1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</a:t>
            </a:r>
            <a:r>
              <a:rPr lang="en-US" dirty="0" err="1"/>
              <a:t>i</a:t>
            </a:r>
            <a:r>
              <a:rPr lang="en-US" dirty="0"/>
              <a:t>                           </a:t>
            </a:r>
            <a:r>
              <a:rPr lang="en-US" dirty="0" err="1"/>
              <a:t>i</a:t>
            </a:r>
            <a:r>
              <a:rPr lang="en-US" dirty="0"/>
              <a:t>*2   </a:t>
            </a:r>
            <a:r>
              <a:rPr lang="en-US" dirty="0" err="1"/>
              <a:t>i</a:t>
            </a:r>
            <a:r>
              <a:rPr lang="en-US" dirty="0"/>
              <a:t>*2+1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4267F-6D52-439A-94CA-9EF54FB373BF}"/>
              </a:ext>
            </a:extLst>
          </p:cNvPr>
          <p:cNvCxnSpPr>
            <a:cxnSpLocks/>
          </p:cNvCxnSpPr>
          <p:nvPr/>
        </p:nvCxnSpPr>
        <p:spPr>
          <a:xfrm>
            <a:off x="3781064" y="4056888"/>
            <a:ext cx="522714" cy="3708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07B844B-9485-4B0D-B8C3-927382109BF1}"/>
              </a:ext>
            </a:extLst>
          </p:cNvPr>
          <p:cNvCxnSpPr>
            <a:cxnSpLocks/>
          </p:cNvCxnSpPr>
          <p:nvPr/>
        </p:nvCxnSpPr>
        <p:spPr>
          <a:xfrm flipH="1">
            <a:off x="3781064" y="4056888"/>
            <a:ext cx="522714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3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called inside of a loop, a break command will end the current loop regardless of the state of the condition.</a:t>
            </a:r>
          </a:p>
          <a:p>
            <a:r>
              <a:rPr lang="en-US" dirty="0"/>
              <a:t>If called in a nested loop, it will only stop the single loop that it is called within.</a:t>
            </a:r>
          </a:p>
          <a:p>
            <a:r>
              <a:rPr lang="en-US" dirty="0"/>
              <a:t>break statements are used to handle multiple situations in which we want the loop to end so we don’t have to put all the continuing conditions in the loop header.</a:t>
            </a:r>
          </a:p>
        </p:txBody>
      </p:sp>
    </p:spTree>
    <p:extLst>
      <p:ext uri="{BB962C8B-B14F-4D97-AF65-F5344CB8AC3E}">
        <p14:creationId xmlns:p14="http://schemas.microsoft.com/office/powerpoint/2010/main" val="234215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using break;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have a list of Double objects with buffer-space at the end.  We want to add all the numbers up but stop if we encounter null.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double sum = 0;</a:t>
            </a: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//only add these to the sum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list.length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if(list[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] == null)</a:t>
            </a:r>
            <a:r>
              <a:rPr lang="en-US" dirty="0">
                <a:solidFill>
                  <a:srgbClr val="C00000"/>
                </a:solidFill>
              </a:rPr>
              <a:t>	      //if we passed the last item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      break;</a:t>
            </a: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	      </a:t>
            </a:r>
            <a:r>
              <a:rPr lang="en-US" dirty="0">
                <a:solidFill>
                  <a:srgbClr val="C00000"/>
                </a:solidFill>
              </a:rPr>
              <a:t>//the loop will end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sum += list[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F959A-9433-43C5-B082-7BFC9BAA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62554"/>
              </p:ext>
            </p:extLst>
          </p:nvPr>
        </p:nvGraphicFramePr>
        <p:xfrm>
          <a:off x="5262880" y="3312160"/>
          <a:ext cx="62097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79">
                  <a:extLst>
                    <a:ext uri="{9D8B030D-6E8A-4147-A177-3AD203B41FA5}">
                      <a16:colId xmlns:a16="http://schemas.microsoft.com/office/drawing/2014/main" val="411987787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30256286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350067905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00713564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916259069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659651142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06244713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170933854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08969040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529901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0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28922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81F521C0-0D3B-43C6-9468-FCAA99EFCB0C}"/>
              </a:ext>
            </a:extLst>
          </p:cNvPr>
          <p:cNvSpPr/>
          <p:nvPr/>
        </p:nvSpPr>
        <p:spPr>
          <a:xfrm>
            <a:off x="6473952" y="3023616"/>
            <a:ext cx="292608" cy="2885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91CEC6D-C3FB-44D2-9C88-04D0AAA652E0}"/>
              </a:ext>
            </a:extLst>
          </p:cNvPr>
          <p:cNvSpPr/>
          <p:nvPr/>
        </p:nvSpPr>
        <p:spPr>
          <a:xfrm>
            <a:off x="7910023" y="4337304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Alternative, without the break;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a list of Double objects with buffer-space at the end.  We want to add all the numbers up but stop if we encounter null.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double sum = 0;</a:t>
            </a:r>
            <a:r>
              <a:rPr lang="en-US" dirty="0">
                <a:solidFill>
                  <a:srgbClr val="7030A0"/>
                </a:solidFill>
              </a:rPr>
              <a:t>	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list.length</a:t>
            </a:r>
            <a:r>
              <a:rPr lang="en-US" b="1" dirty="0">
                <a:solidFill>
                  <a:srgbClr val="7030A0"/>
                </a:solidFill>
              </a:rPr>
              <a:t> &amp;&amp; list[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]!=null;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sum += list[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61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called inside of a loop, a continue command will end the current run of the loop body and advance to the increment to continue the loop with the next step.</a:t>
            </a:r>
          </a:p>
          <a:p>
            <a:r>
              <a:rPr lang="en-US" dirty="0"/>
              <a:t>If called in a nested loop, it will only affect the single loop that it is called within.</a:t>
            </a:r>
          </a:p>
          <a:p>
            <a:r>
              <a:rPr lang="en-US" dirty="0"/>
              <a:t>continue commands are used to skip certain situations within the traversal of the loop, but keep the loop going.</a:t>
            </a:r>
          </a:p>
        </p:txBody>
      </p:sp>
    </p:spTree>
    <p:extLst>
      <p:ext uri="{BB962C8B-B14F-4D97-AF65-F5344CB8AC3E}">
        <p14:creationId xmlns:p14="http://schemas.microsoft.com/office/powerpoint/2010/main" val="22442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 using continue;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have a sparsely populated list of Double objects.  We want to add all the numbers up but skip any value that is storing null.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double sum = 0;</a:t>
            </a:r>
            <a:r>
              <a:rPr lang="en-US" dirty="0">
                <a:solidFill>
                  <a:srgbClr val="7030A0"/>
                </a:solidFill>
              </a:rPr>
              <a:t>	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//only add these to the sum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list.length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if(list[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== null)</a:t>
            </a:r>
            <a:r>
              <a:rPr lang="en-US" dirty="0">
                <a:solidFill>
                  <a:srgbClr val="FF0000"/>
                </a:solidFill>
              </a:rPr>
              <a:t>	      	//skip nulls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continue;</a:t>
            </a:r>
            <a:r>
              <a:rPr lang="en-US" dirty="0">
                <a:solidFill>
                  <a:srgbClr val="7030A0"/>
                </a:solidFill>
              </a:rPr>
              <a:t>		     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sum += list[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F959A-9433-43C5-B082-7BFC9BAA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476026"/>
              </p:ext>
            </p:extLst>
          </p:nvPr>
        </p:nvGraphicFramePr>
        <p:xfrm>
          <a:off x="5262880" y="3312160"/>
          <a:ext cx="62097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79">
                  <a:extLst>
                    <a:ext uri="{9D8B030D-6E8A-4147-A177-3AD203B41FA5}">
                      <a16:colId xmlns:a16="http://schemas.microsoft.com/office/drawing/2014/main" val="411987787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30256286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350067905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00713564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916259069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659651142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06244713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170933854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08969040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529901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0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28922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81F521C0-0D3B-43C6-9468-FCAA99EFCB0C}"/>
              </a:ext>
            </a:extLst>
          </p:cNvPr>
          <p:cNvSpPr/>
          <p:nvPr/>
        </p:nvSpPr>
        <p:spPr>
          <a:xfrm>
            <a:off x="5401056" y="3023616"/>
            <a:ext cx="292608" cy="2885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91CEC6D-C3FB-44D2-9C88-04D0AAA652E0}"/>
              </a:ext>
            </a:extLst>
          </p:cNvPr>
          <p:cNvSpPr/>
          <p:nvPr/>
        </p:nvSpPr>
        <p:spPr>
          <a:xfrm>
            <a:off x="6679691" y="404876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42B6F4D-B087-48E5-BE02-0D0F966E3688}"/>
              </a:ext>
            </a:extLst>
          </p:cNvPr>
          <p:cNvSpPr/>
          <p:nvPr/>
        </p:nvSpPr>
        <p:spPr>
          <a:xfrm>
            <a:off x="6096000" y="3007360"/>
            <a:ext cx="292608" cy="2885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2631CCA-DCE4-463F-8459-90B2936B1751}"/>
              </a:ext>
            </a:extLst>
          </p:cNvPr>
          <p:cNvSpPr/>
          <p:nvPr/>
        </p:nvSpPr>
        <p:spPr>
          <a:xfrm>
            <a:off x="8432292" y="2956148"/>
            <a:ext cx="292608" cy="2885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10875E-EBD9-40CA-A682-40922C015229}"/>
              </a:ext>
            </a:extLst>
          </p:cNvPr>
          <p:cNvSpPr/>
          <p:nvPr/>
        </p:nvSpPr>
        <p:spPr>
          <a:xfrm>
            <a:off x="10369296" y="3007360"/>
            <a:ext cx="292608" cy="28854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8E00ED7-9D2B-4568-A010-318400010C4B}"/>
              </a:ext>
            </a:extLst>
          </p:cNvPr>
          <p:cNvSpPr/>
          <p:nvPr/>
        </p:nvSpPr>
        <p:spPr>
          <a:xfrm>
            <a:off x="7295387" y="404876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3D06C3-2528-47A5-B520-7A645FBA7AD5}"/>
              </a:ext>
            </a:extLst>
          </p:cNvPr>
          <p:cNvSpPr/>
          <p:nvPr/>
        </p:nvSpPr>
        <p:spPr>
          <a:xfrm>
            <a:off x="7933942" y="404876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490E4E4-B512-470F-9143-298C1B0AE571}"/>
              </a:ext>
            </a:extLst>
          </p:cNvPr>
          <p:cNvSpPr/>
          <p:nvPr/>
        </p:nvSpPr>
        <p:spPr>
          <a:xfrm>
            <a:off x="9172955" y="404063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26EBC87-FB3E-4B9C-B80F-247033DE3420}"/>
              </a:ext>
            </a:extLst>
          </p:cNvPr>
          <p:cNvSpPr/>
          <p:nvPr/>
        </p:nvSpPr>
        <p:spPr>
          <a:xfrm>
            <a:off x="9811510" y="404063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C417F92-0E5B-422B-8115-E1FBB53BC37A}"/>
              </a:ext>
            </a:extLst>
          </p:cNvPr>
          <p:cNvSpPr/>
          <p:nvPr/>
        </p:nvSpPr>
        <p:spPr>
          <a:xfrm>
            <a:off x="11047473" y="404063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D506-2C55-4251-9C2D-9FD76CFD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Alternative, without continue;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0EB72-4533-414A-BC04-F0AD7EDD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a sparsely populated list of Double objects.  We want to add all the numbers up but skip any value that is storing null.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double sum = 0;</a:t>
            </a:r>
            <a:r>
              <a:rPr lang="en-US" dirty="0">
                <a:solidFill>
                  <a:srgbClr val="7030A0"/>
                </a:solidFill>
              </a:rPr>
              <a:t>	 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//only add these to the sum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for(int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list.length</a:t>
            </a:r>
            <a:r>
              <a:rPr lang="en-US" b="1" dirty="0">
                <a:solidFill>
                  <a:srgbClr val="7030A0"/>
                </a:solidFill>
              </a:rPr>
              <a:t>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if(list[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 != null)</a:t>
            </a:r>
            <a:r>
              <a:rPr lang="en-US" dirty="0">
                <a:solidFill>
                  <a:srgbClr val="7030A0"/>
                </a:solidFill>
              </a:rPr>
              <a:t>	      	</a:t>
            </a:r>
            <a:r>
              <a:rPr lang="en-US" dirty="0">
                <a:solidFill>
                  <a:srgbClr val="C00000"/>
                </a:solidFill>
              </a:rPr>
              <a:t>//skip nulls</a:t>
            </a:r>
            <a:r>
              <a:rPr lang="en-US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sum += list[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F959A-9433-43C5-B082-7BFC9BAA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17055"/>
              </p:ext>
            </p:extLst>
          </p:nvPr>
        </p:nvGraphicFramePr>
        <p:xfrm>
          <a:off x="5311648" y="3429000"/>
          <a:ext cx="620979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979">
                  <a:extLst>
                    <a:ext uri="{9D8B030D-6E8A-4147-A177-3AD203B41FA5}">
                      <a16:colId xmlns:a16="http://schemas.microsoft.com/office/drawing/2014/main" val="411987787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30256286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350067905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007135640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2916259069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659651142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062447138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170933854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4089690401"/>
                    </a:ext>
                  </a:extLst>
                </a:gridCol>
                <a:gridCol w="620979">
                  <a:extLst>
                    <a:ext uri="{9D8B030D-6E8A-4147-A177-3AD203B41FA5}">
                      <a16:colId xmlns:a16="http://schemas.microsoft.com/office/drawing/2014/main" val="1529901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0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28922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81F521C0-0D3B-43C6-9468-FCAA99EFCB0C}"/>
              </a:ext>
            </a:extLst>
          </p:cNvPr>
          <p:cNvSpPr/>
          <p:nvPr/>
        </p:nvSpPr>
        <p:spPr>
          <a:xfrm>
            <a:off x="5449824" y="3140456"/>
            <a:ext cx="292608" cy="28854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091CEC6D-C3FB-44D2-9C88-04D0AAA652E0}"/>
              </a:ext>
            </a:extLst>
          </p:cNvPr>
          <p:cNvSpPr/>
          <p:nvPr/>
        </p:nvSpPr>
        <p:spPr>
          <a:xfrm>
            <a:off x="6728459" y="416560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42B6F4D-B087-48E5-BE02-0D0F966E3688}"/>
              </a:ext>
            </a:extLst>
          </p:cNvPr>
          <p:cNvSpPr/>
          <p:nvPr/>
        </p:nvSpPr>
        <p:spPr>
          <a:xfrm>
            <a:off x="6144768" y="3124200"/>
            <a:ext cx="292608" cy="28854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2631CCA-DCE4-463F-8459-90B2936B1751}"/>
              </a:ext>
            </a:extLst>
          </p:cNvPr>
          <p:cNvSpPr/>
          <p:nvPr/>
        </p:nvSpPr>
        <p:spPr>
          <a:xfrm>
            <a:off x="8481060" y="3072988"/>
            <a:ext cx="292608" cy="28854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710875E-EBD9-40CA-A682-40922C015229}"/>
              </a:ext>
            </a:extLst>
          </p:cNvPr>
          <p:cNvSpPr/>
          <p:nvPr/>
        </p:nvSpPr>
        <p:spPr>
          <a:xfrm>
            <a:off x="10418064" y="3124200"/>
            <a:ext cx="292608" cy="28854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18E00ED7-9D2B-4568-A010-318400010C4B}"/>
              </a:ext>
            </a:extLst>
          </p:cNvPr>
          <p:cNvSpPr/>
          <p:nvPr/>
        </p:nvSpPr>
        <p:spPr>
          <a:xfrm>
            <a:off x="7344155" y="416560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53D06C3-2528-47A5-B520-7A645FBA7AD5}"/>
              </a:ext>
            </a:extLst>
          </p:cNvPr>
          <p:cNvSpPr/>
          <p:nvPr/>
        </p:nvSpPr>
        <p:spPr>
          <a:xfrm>
            <a:off x="7982710" y="4165600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490E4E4-B512-470F-9143-298C1B0AE571}"/>
              </a:ext>
            </a:extLst>
          </p:cNvPr>
          <p:cNvSpPr/>
          <p:nvPr/>
        </p:nvSpPr>
        <p:spPr>
          <a:xfrm>
            <a:off x="9221723" y="415747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26EBC87-FB3E-4B9C-B80F-247033DE3420}"/>
              </a:ext>
            </a:extLst>
          </p:cNvPr>
          <p:cNvSpPr/>
          <p:nvPr/>
        </p:nvSpPr>
        <p:spPr>
          <a:xfrm>
            <a:off x="9860278" y="415747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C417F92-0E5B-422B-8115-E1FBB53BC37A}"/>
              </a:ext>
            </a:extLst>
          </p:cNvPr>
          <p:cNvSpPr/>
          <p:nvPr/>
        </p:nvSpPr>
        <p:spPr>
          <a:xfrm>
            <a:off x="11096241" y="4157472"/>
            <a:ext cx="292608" cy="40132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C6B6-46C9-4540-958F-8539BBF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/*heal all blue team players that are within HEAL_RADIUS of the </a:t>
            </a:r>
            <a:r>
              <a:rPr lang="en-US" sz="2400" dirty="0" err="1">
                <a:solidFill>
                  <a:srgbClr val="C00000"/>
                </a:solidFill>
              </a:rPr>
              <a:t>blueHealer</a:t>
            </a:r>
            <a:r>
              <a:rPr lang="en-US" sz="2400" dirty="0">
                <a:solidFill>
                  <a:srgbClr val="C00000"/>
                </a:solidFill>
              </a:rPr>
              <a:t>.  Skip any nonconnected clients, dead clients, red-team clients or clients out of range*/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84AF-297B-4ACC-9C20-594A4F85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for(Player p: </a:t>
            </a:r>
            <a:r>
              <a:rPr lang="en-US" b="1" dirty="0" err="1">
                <a:solidFill>
                  <a:srgbClr val="7030A0"/>
                </a:solidFill>
              </a:rPr>
              <a:t>allGameClients</a:t>
            </a:r>
            <a:r>
              <a:rPr lang="en-US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if(!</a:t>
            </a:r>
            <a:r>
              <a:rPr lang="en-US" b="1" dirty="0" err="1">
                <a:solidFill>
                  <a:srgbClr val="7030A0"/>
                </a:solidFill>
              </a:rPr>
              <a:t>p.connected</a:t>
            </a:r>
            <a:r>
              <a:rPr lang="en-US" b="1" dirty="0">
                <a:solidFill>
                  <a:srgbClr val="7030A0"/>
                </a:solidFill>
              </a:rPr>
              <a:t>() || </a:t>
            </a:r>
            <a:r>
              <a:rPr lang="en-US" b="1" dirty="0" err="1">
                <a:solidFill>
                  <a:srgbClr val="7030A0"/>
                </a:solidFill>
              </a:rPr>
              <a:t>p.isDead</a:t>
            </a:r>
            <a:r>
              <a:rPr lang="en-US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continue;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</a:t>
            </a:r>
            <a:r>
              <a:rPr lang="en-US" b="1" dirty="0" err="1">
                <a:solidFill>
                  <a:srgbClr val="7030A0"/>
                </a:solidFill>
              </a:rPr>
              <a:t>p.getTeam</a:t>
            </a:r>
            <a:r>
              <a:rPr lang="en-US" b="1" dirty="0">
                <a:solidFill>
                  <a:srgbClr val="7030A0"/>
                </a:solidFill>
              </a:rPr>
              <a:t>() == TEAM_RED)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continue;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if(distance(p, </a:t>
            </a:r>
            <a:r>
              <a:rPr lang="en-US" b="1" dirty="0" err="1">
                <a:solidFill>
                  <a:srgbClr val="7030A0"/>
                </a:solidFill>
              </a:rPr>
              <a:t>blueHealer</a:t>
            </a:r>
            <a:r>
              <a:rPr lang="en-US" b="1" dirty="0">
                <a:solidFill>
                  <a:srgbClr val="7030A0"/>
                </a:solidFill>
              </a:rPr>
              <a:t>) &gt; HEAL_RADIUS)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continue;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p.heal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/*without the continue command, putting all conditions into a single compound condition would be hard to debug/step-trace */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1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AB52-ED53-4F01-B7A5-B284399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reheapUp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AD87-7968-422F-A0A1-D35FD023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9832" cy="2502535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public </a:t>
            </a:r>
            <a:r>
              <a:rPr lang="en-US" sz="1800" dirty="0" err="1">
                <a:solidFill>
                  <a:srgbClr val="7030A0"/>
                </a:solidFill>
              </a:rPr>
              <a:t>boolean</a:t>
            </a:r>
            <a:r>
              <a:rPr lang="en-US" sz="1800" dirty="0">
                <a:solidFill>
                  <a:srgbClr val="7030A0"/>
                </a:solidFill>
              </a:rPr>
              <a:t> add(Comparable obj)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{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</a:t>
            </a:r>
            <a:r>
              <a:rPr lang="en-US" sz="1800" dirty="0" err="1">
                <a:solidFill>
                  <a:srgbClr val="7030A0"/>
                </a:solidFill>
              </a:rPr>
              <a:t>numItems</a:t>
            </a:r>
            <a:r>
              <a:rPr lang="en-US" sz="1800" dirty="0">
                <a:solidFill>
                  <a:srgbClr val="7030A0"/>
                </a:solidFill>
              </a:rPr>
              <a:t>++;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if (</a:t>
            </a:r>
            <a:r>
              <a:rPr lang="en-US" sz="1800" dirty="0" err="1">
                <a:solidFill>
                  <a:srgbClr val="7030A0"/>
                </a:solidFill>
              </a:rPr>
              <a:t>numItems</a:t>
            </a:r>
            <a:r>
              <a:rPr lang="en-US" sz="1800" dirty="0">
                <a:solidFill>
                  <a:srgbClr val="7030A0"/>
                </a:solidFill>
              </a:rPr>
              <a:t> &gt;= </a:t>
            </a:r>
            <a:r>
              <a:rPr lang="en-US" sz="1800" dirty="0" err="1">
                <a:solidFill>
                  <a:srgbClr val="7030A0"/>
                </a:solidFill>
              </a:rPr>
              <a:t>items.length</a:t>
            </a:r>
            <a:r>
              <a:rPr lang="en-US" sz="1800" dirty="0">
                <a:solidFill>
                  <a:srgbClr val="7030A0"/>
                </a:solidFill>
              </a:rPr>
              <a:t>)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   </a:t>
            </a:r>
            <a:r>
              <a:rPr lang="en-US" sz="1800" dirty="0" err="1">
                <a:solidFill>
                  <a:srgbClr val="7030A0"/>
                </a:solidFill>
              </a:rPr>
              <a:t>doubleCapacity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items[</a:t>
            </a:r>
            <a:r>
              <a:rPr lang="en-US" sz="1800" dirty="0" err="1">
                <a:solidFill>
                  <a:srgbClr val="7030A0"/>
                </a:solidFill>
              </a:rPr>
              <a:t>numItems</a:t>
            </a:r>
            <a:r>
              <a:rPr lang="en-US" sz="1800" dirty="0">
                <a:solidFill>
                  <a:srgbClr val="7030A0"/>
                </a:solidFill>
              </a:rPr>
              <a:t>] = obj;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</a:t>
            </a:r>
            <a:r>
              <a:rPr lang="en-US" sz="1800" dirty="0" err="1">
                <a:solidFill>
                  <a:srgbClr val="7030A0"/>
                </a:solidFill>
              </a:rPr>
              <a:t>reheapUp</a:t>
            </a:r>
            <a:r>
              <a:rPr lang="en-US" sz="1800" dirty="0">
                <a:solidFill>
                  <a:srgbClr val="7030A0"/>
                </a:solidFill>
              </a:rPr>
              <a:t>();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 return true;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E4FE0F-5F6A-4069-B717-DAB80B46CB8B}"/>
              </a:ext>
            </a:extLst>
          </p:cNvPr>
          <p:cNvSpPr txBox="1">
            <a:spLocks/>
          </p:cNvSpPr>
          <p:nvPr/>
        </p:nvSpPr>
        <p:spPr>
          <a:xfrm>
            <a:off x="5465064" y="1825625"/>
            <a:ext cx="4447032" cy="2392808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 private void </a:t>
            </a:r>
            <a:r>
              <a:rPr lang="en-US" sz="1800" dirty="0" err="1">
                <a:solidFill>
                  <a:srgbClr val="7030A0"/>
                </a:solidFill>
              </a:rPr>
              <a:t>reheapUp</a:t>
            </a:r>
            <a:r>
              <a:rPr lang="en-US" sz="1800" dirty="0">
                <a:solidFill>
                  <a:srgbClr val="7030A0"/>
                </a:solidFill>
              </a:rPr>
              <a:t>()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{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 </a:t>
            </a:r>
            <a:r>
              <a:rPr lang="en-US" sz="1800" dirty="0">
                <a:solidFill>
                  <a:srgbClr val="C00000"/>
                </a:solidFill>
              </a:rPr>
              <a:t>//HOLY CRAP - YOU HAVE TO WRITE THIS!</a:t>
            </a:r>
            <a:br>
              <a:rPr lang="en-US" sz="1800" dirty="0">
                <a:solidFill>
                  <a:srgbClr val="C00000"/>
                </a:solidFill>
              </a:rPr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    }</a:t>
            </a:r>
            <a:br>
              <a:rPr lang="en-US" dirty="0"/>
            </a:br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87D8B-F537-4517-878F-6D39613133C2}"/>
              </a:ext>
            </a:extLst>
          </p:cNvPr>
          <p:cNvSpPr txBox="1"/>
          <p:nvPr/>
        </p:nvSpPr>
        <p:spPr>
          <a:xfrm>
            <a:off x="838200" y="4463097"/>
            <a:ext cx="9963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item has been added to the end of the items array.</a:t>
            </a:r>
          </a:p>
          <a:p>
            <a:endParaRPr lang="en-US" dirty="0"/>
          </a:p>
          <a:p>
            <a:r>
              <a:rPr lang="en-US" dirty="0"/>
              <a:t>			Now we want to continually swap it with the parent until either:</a:t>
            </a:r>
          </a:p>
          <a:p>
            <a:r>
              <a:rPr lang="en-US" dirty="0"/>
              <a:t>				* there is no parent because we made it to index 1    OR</a:t>
            </a:r>
          </a:p>
          <a:p>
            <a:r>
              <a:rPr lang="en-US" dirty="0"/>
              <a:t>				* the parent is higher priority</a:t>
            </a:r>
          </a:p>
          <a:p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2C84984-DF78-47D6-B9B4-19016F4D5520}"/>
              </a:ext>
            </a:extLst>
          </p:cNvPr>
          <p:cNvSpPr/>
          <p:nvPr/>
        </p:nvSpPr>
        <p:spPr>
          <a:xfrm>
            <a:off x="2584704" y="3429000"/>
            <a:ext cx="365760" cy="103409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F8BE660C-D14B-4636-BB7D-630FB33F42DC}"/>
              </a:ext>
            </a:extLst>
          </p:cNvPr>
          <p:cNvSpPr/>
          <p:nvPr/>
        </p:nvSpPr>
        <p:spPr>
          <a:xfrm>
            <a:off x="7193280" y="2679064"/>
            <a:ext cx="365760" cy="2392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1500</Words>
  <Application>Microsoft Office PowerPoint</Application>
  <PresentationFormat>Widescreen</PresentationFormat>
  <Paragraphs>320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Reheapify</vt:lpstr>
      <vt:lpstr>break;</vt:lpstr>
      <vt:lpstr>A simple example using break;</vt:lpstr>
      <vt:lpstr>Alternative, without the break;</vt:lpstr>
      <vt:lpstr>continue;</vt:lpstr>
      <vt:lpstr>A simple example using continue;</vt:lpstr>
      <vt:lpstr>Alternative, without continue;</vt:lpstr>
      <vt:lpstr>/*heal all blue team players that are within HEAL_RADIUS of the blueHealer.  Skip any nonconnected clients, dead clients, red-team clients or clients out of range*/</vt:lpstr>
      <vt:lpstr>reheapUp</vt:lpstr>
      <vt:lpstr>reheapUp</vt:lpstr>
      <vt:lpstr>reheapDown</vt:lpstr>
      <vt:lpstr>reheapDown</vt:lpstr>
      <vt:lpstr>reheapDown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Reheapify</dc:title>
  <dc:creator>Oberle, Doug R</dc:creator>
  <cp:lastModifiedBy>Oberle, Doug R</cp:lastModifiedBy>
  <cp:revision>14</cp:revision>
  <dcterms:created xsi:type="dcterms:W3CDTF">2020-11-03T19:24:58Z</dcterms:created>
  <dcterms:modified xsi:type="dcterms:W3CDTF">2022-10-06T22:03:12Z</dcterms:modified>
</cp:coreProperties>
</file>