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58" r:id="rId6"/>
    <p:sldId id="268" r:id="rId7"/>
    <p:sldId id="259" r:id="rId8"/>
    <p:sldId id="260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1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2996" y="4267832"/>
            <a:ext cx="3604497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tx2"/>
                </a:solidFill>
              </a:rPr>
              <a:t>Encrypting and Decrypting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3224" y="3428999"/>
            <a:ext cx="3604268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700">
                <a:solidFill>
                  <a:schemeClr val="tx2"/>
                </a:solidFill>
              </a:rPr>
              <a:t>The HashMap</a:t>
            </a:r>
          </a:p>
        </p:txBody>
      </p:sp>
      <p:pic>
        <p:nvPicPr>
          <p:cNvPr id="7" name="Graphic 6" descr="Key">
            <a:extLst>
              <a:ext uri="{FF2B5EF4-FFF2-40B4-BE49-F238E27FC236}">
                <a16:creationId xmlns:a16="http://schemas.microsoft.com/office/drawing/2014/main" id="{55E1C027-26BF-435B-96D0-043B21049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5521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Encrypting with </a:t>
            </a:r>
            <a:r>
              <a:rPr lang="en-US" dirty="0" err="1"/>
              <a:t>HashMap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</a:t>
            </a:r>
            <a:r>
              <a:rPr lang="en-US" sz="2400" b="1" dirty="0" err="1">
                <a:solidFill>
                  <a:srgbClr val="7030A0"/>
                </a:solidFill>
              </a:rPr>
              <a:t>ans</a:t>
            </a:r>
            <a:r>
              <a:rPr lang="en-US" sz="2400" b="1" dirty="0">
                <a:solidFill>
                  <a:srgbClr val="7030A0"/>
                </a:solidFill>
              </a:rPr>
              <a:t> = </a:t>
            </a:r>
            <a:r>
              <a:rPr lang="en-US" sz="2400" b="1" dirty="0">
                <a:solidFill>
                  <a:srgbClr val="C00000"/>
                </a:solidFill>
              </a:rPr>
              <a:t>“”</a:t>
            </a:r>
            <a:r>
              <a:rPr lang="en-US" sz="2400" b="1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for(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err="1">
                <a:solidFill>
                  <a:srgbClr val="7030A0"/>
                </a:solidFill>
              </a:rPr>
              <a:t>i</a:t>
            </a:r>
            <a:r>
              <a:rPr lang="en-US" sz="2400" b="1" dirty="0">
                <a:solidFill>
                  <a:srgbClr val="7030A0"/>
                </a:solidFill>
              </a:rPr>
              <a:t>=0; </a:t>
            </a:r>
            <a:r>
              <a:rPr lang="en-US" sz="2400" b="1" dirty="0" err="1">
                <a:solidFill>
                  <a:srgbClr val="7030A0"/>
                </a:solidFill>
              </a:rPr>
              <a:t>i</a:t>
            </a:r>
            <a:r>
              <a:rPr lang="en-US" sz="2400" b="1" dirty="0">
                <a:solidFill>
                  <a:srgbClr val="7030A0"/>
                </a:solidFill>
              </a:rPr>
              <a:t>&lt;</a:t>
            </a:r>
            <a:r>
              <a:rPr lang="en-US" sz="2400" b="1" dirty="0" err="1">
                <a:solidFill>
                  <a:srgbClr val="7030A0"/>
                </a:solidFill>
              </a:rPr>
              <a:t>word.length</a:t>
            </a:r>
            <a:r>
              <a:rPr lang="en-US" sz="2400" b="1" dirty="0">
                <a:solidFill>
                  <a:srgbClr val="7030A0"/>
                </a:solidFill>
              </a:rPr>
              <a:t>(); </a:t>
            </a:r>
            <a:r>
              <a:rPr lang="en-US" sz="2400" b="1" dirty="0" err="1">
                <a:solidFill>
                  <a:srgbClr val="7030A0"/>
                </a:solidFill>
              </a:rPr>
              <a:t>i</a:t>
            </a:r>
            <a:r>
              <a:rPr lang="en-US" sz="2400" b="1" dirty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String current = </a:t>
            </a:r>
            <a:r>
              <a:rPr lang="en-US" sz="2400" b="1" dirty="0">
                <a:solidFill>
                  <a:srgbClr val="C00000"/>
                </a:solidFill>
              </a:rPr>
              <a:t>“”</a:t>
            </a:r>
            <a:r>
              <a:rPr lang="en-US" sz="2400" b="1" dirty="0">
                <a:solidFill>
                  <a:srgbClr val="7030A0"/>
                </a:solidFill>
              </a:rPr>
              <a:t> + </a:t>
            </a:r>
            <a:r>
              <a:rPr lang="en-US" sz="2400" b="1" dirty="0" err="1">
                <a:solidFill>
                  <a:srgbClr val="7030A0"/>
                </a:solidFill>
              </a:rPr>
              <a:t>word.charAt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i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b="1" dirty="0" err="1">
                <a:solidFill>
                  <a:srgbClr val="7030A0"/>
                </a:solidFill>
              </a:rPr>
              <a:t>ans</a:t>
            </a:r>
            <a:r>
              <a:rPr lang="en-US" sz="2400" b="1" dirty="0">
                <a:solidFill>
                  <a:srgbClr val="7030A0"/>
                </a:solidFill>
              </a:rPr>
              <a:t> = </a:t>
            </a:r>
            <a:r>
              <a:rPr lang="en-US" sz="2400" b="1" dirty="0" err="1">
                <a:solidFill>
                  <a:srgbClr val="7030A0"/>
                </a:solidFill>
              </a:rPr>
              <a:t>ans</a:t>
            </a:r>
            <a:r>
              <a:rPr lang="en-US" sz="2400" b="1" dirty="0">
                <a:solidFill>
                  <a:srgbClr val="7030A0"/>
                </a:solidFill>
              </a:rPr>
              <a:t> + </a:t>
            </a:r>
            <a:r>
              <a:rPr lang="en-US" sz="2400" b="1" dirty="0" err="1">
                <a:solidFill>
                  <a:srgbClr val="7030A0"/>
                </a:solidFill>
              </a:rPr>
              <a:t>encode.get</a:t>
            </a:r>
            <a:r>
              <a:rPr lang="en-US" sz="2400" b="1" dirty="0">
                <a:solidFill>
                  <a:srgbClr val="7030A0"/>
                </a:solidFill>
              </a:rPr>
              <a:t>(current);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Traverse through each character of word as a key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Get it’s associated value in the map and add it to </a:t>
            </a:r>
            <a:r>
              <a:rPr lang="en-US" sz="2400" dirty="0" err="1">
                <a:solidFill>
                  <a:srgbClr val="C00000"/>
                </a:solidFill>
              </a:rPr>
              <a:t>ans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If current can not be found in </a:t>
            </a:r>
            <a:r>
              <a:rPr lang="en-US" sz="2400" b="1" dirty="0" err="1">
                <a:solidFill>
                  <a:srgbClr val="C00000"/>
                </a:solidFill>
              </a:rPr>
              <a:t>encode’s</a:t>
            </a:r>
            <a:r>
              <a:rPr lang="en-US" sz="2400" b="1" dirty="0">
                <a:solidFill>
                  <a:srgbClr val="C00000"/>
                </a:solidFill>
              </a:rPr>
              <a:t> keyset, the get method will return null.  This should be accounted for.</a:t>
            </a:r>
          </a:p>
        </p:txBody>
      </p:sp>
    </p:spTree>
    <p:extLst>
      <p:ext uri="{BB962C8B-B14F-4D97-AF65-F5344CB8AC3E}">
        <p14:creationId xmlns:p14="http://schemas.microsoft.com/office/powerpoint/2010/main" val="343296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Swap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54173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Text files can be encrypted end decrypted easily by a standard character swap.</a:t>
            </a:r>
          </a:p>
          <a:p>
            <a:pPr lvl="1"/>
            <a:r>
              <a:rPr lang="en-US" dirty="0"/>
              <a:t>Easy code to break if you have a lot of standard English text using a frequency count</a:t>
            </a:r>
          </a:p>
          <a:p>
            <a:pPr marL="457200" lvl="1" indent="0">
              <a:buNone/>
            </a:pPr>
            <a:r>
              <a:rPr lang="en-US" sz="2600" dirty="0"/>
              <a:t>	- count how many times each symbol occurs</a:t>
            </a:r>
          </a:p>
          <a:p>
            <a:pPr marL="457200" lvl="1" indent="0">
              <a:buNone/>
            </a:pPr>
            <a:r>
              <a:rPr lang="en-US" sz="2600" dirty="0"/>
              <a:t>	- match vs. English letter frequency: </a:t>
            </a:r>
          </a:p>
          <a:p>
            <a:pPr marL="457200" lvl="1" indent="0">
              <a:buNone/>
            </a:pPr>
            <a:r>
              <a:rPr lang="en-US" sz="2600" dirty="0"/>
              <a:t>			</a:t>
            </a:r>
            <a:r>
              <a:rPr lang="pt-BR" sz="2200" dirty="0"/>
              <a:t>e t a o i n s r h l d c u m f p g w y b v k x j q z</a:t>
            </a:r>
            <a:endParaRPr lang="en-US" sz="2200" dirty="0"/>
          </a:p>
          <a:p>
            <a:pPr marL="457200" lvl="1" indent="0">
              <a:buNone/>
            </a:pPr>
            <a:r>
              <a:rPr lang="en-US" sz="2200" dirty="0"/>
              <a:t>			http://letterfrequency.org/</a:t>
            </a:r>
          </a:p>
          <a:p>
            <a:pPr lvl="1"/>
            <a:r>
              <a:rPr lang="en-US" dirty="0"/>
              <a:t>Hard code to break for small amounts of text or abstract text </a:t>
            </a:r>
          </a:p>
          <a:p>
            <a:pPr lvl="2"/>
            <a:r>
              <a:rPr lang="en-US" dirty="0"/>
              <a:t>Data in numeric form</a:t>
            </a:r>
          </a:p>
          <a:p>
            <a:pPr lvl="2"/>
            <a:r>
              <a:rPr lang="en-US" dirty="0"/>
              <a:t>Map elements in text form</a:t>
            </a:r>
          </a:p>
          <a:p>
            <a:pPr lvl="2"/>
            <a:r>
              <a:rPr lang="en-US" dirty="0"/>
              <a:t>Very small amount of standard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15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6DD62-830A-4326-AAE6-C3115E46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Side note: ways to fool a character swap code breaker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CA7FF-D695-4947-BF90-1927F9150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ideas?</a:t>
            </a:r>
          </a:p>
        </p:txBody>
      </p:sp>
    </p:spTree>
    <p:extLst>
      <p:ext uri="{BB962C8B-B14F-4D97-AF65-F5344CB8AC3E}">
        <p14:creationId xmlns:p14="http://schemas.microsoft.com/office/powerpoint/2010/main" val="300965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6DD62-830A-4326-AAE6-C3115E46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Side note: ways to fool a character swap code breaker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CA7FF-D695-4947-BF90-1927F9150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ideas?</a:t>
            </a:r>
          </a:p>
          <a:p>
            <a:pPr lvl="1"/>
            <a:r>
              <a:rPr lang="en-US" dirty="0"/>
              <a:t>Make common adjacent letters swap with a single symbol, like: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th</a:t>
            </a:r>
            <a:r>
              <a:rPr lang="en-US" dirty="0"/>
              <a:t>”   -&gt;  “*”		“</a:t>
            </a:r>
            <a:r>
              <a:rPr lang="en-US" dirty="0" err="1"/>
              <a:t>ing</a:t>
            </a:r>
            <a:r>
              <a:rPr lang="en-US" dirty="0"/>
              <a:t>”   -&gt;  “x”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st</a:t>
            </a:r>
            <a:r>
              <a:rPr lang="en-US" dirty="0"/>
              <a:t>”    -&gt;  “q”		“ed”     -&gt;  “&amp;”</a:t>
            </a:r>
          </a:p>
          <a:p>
            <a:pPr lvl="1"/>
            <a:r>
              <a:rPr lang="en-US" dirty="0"/>
              <a:t>Make symbol swaps with punctuation or the space character in between words.</a:t>
            </a:r>
          </a:p>
        </p:txBody>
      </p:sp>
    </p:spTree>
    <p:extLst>
      <p:ext uri="{BB962C8B-B14F-4D97-AF65-F5344CB8AC3E}">
        <p14:creationId xmlns:p14="http://schemas.microsoft.com/office/powerpoint/2010/main" val="2839567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9372600" cy="5364162"/>
          </a:xfrm>
        </p:spPr>
        <p:txBody>
          <a:bodyPr>
            <a:normAutofit/>
          </a:bodyPr>
          <a:lstStyle/>
          <a:p>
            <a:r>
              <a:rPr lang="en-US" sz="2800" dirty="0"/>
              <a:t>Consider two parallel arrays:</a:t>
            </a:r>
          </a:p>
          <a:p>
            <a:pPr lvl="1"/>
            <a:r>
              <a:rPr lang="en-US" sz="2400" dirty="0"/>
              <a:t>One for encryption characters</a:t>
            </a:r>
          </a:p>
          <a:p>
            <a:pPr lvl="1"/>
            <a:r>
              <a:rPr lang="en-US" sz="2400" dirty="0"/>
              <a:t>One for decryption characters</a:t>
            </a:r>
          </a:p>
          <a:p>
            <a:pPr lvl="1"/>
            <a:r>
              <a:rPr lang="en-US" sz="2400" dirty="0"/>
              <a:t>Elements at corresponding indexes are linked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char [] lets =  {‘a’,’b’,’c’,’d’,’e’,’f’,’g’,’h’,’i‘,’j’,’k’,’l’,’m’,’n’,’o’,’p’,’q’,’r’,’s’,’t’,’u’,’v’,’w’,’x’,’y’,’z’};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char[] </a:t>
            </a:r>
            <a:r>
              <a:rPr lang="en-US" sz="2000" dirty="0" err="1">
                <a:solidFill>
                  <a:srgbClr val="7030A0"/>
                </a:solidFill>
              </a:rPr>
              <a:t>sym</a:t>
            </a:r>
            <a:r>
              <a:rPr lang="en-US" sz="2000" dirty="0">
                <a:solidFill>
                  <a:srgbClr val="7030A0"/>
                </a:solidFill>
              </a:rPr>
              <a:t> =  {‘0’,’1’,’2’,’3’,’4’,’5’,’6’,’7’,’8‘,’9’,’-’,’=’,’_’,’+’,’~’,’!’,’@’,’#’,’$’,’%’,’^’,’&amp;’,’*’,’(’,’)’,’?’};</a:t>
            </a:r>
          </a:p>
          <a:p>
            <a:pPr>
              <a:buFont typeface="Arial" charset="0"/>
              <a:buChar char="•"/>
            </a:pPr>
            <a:endParaRPr lang="en-US" sz="2400" dirty="0"/>
          </a:p>
          <a:p>
            <a:pPr>
              <a:buFont typeface="Arial" charset="0"/>
              <a:buChar char="•"/>
            </a:pPr>
            <a:r>
              <a:rPr lang="en-US" sz="2400" dirty="0"/>
              <a:t>All ‘a’ characters will be replaced with ‘0’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All ‘b’ characters will be replaced with ‘1’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All ‘z’ characters will be replaced with ‘?’</a:t>
            </a:r>
          </a:p>
        </p:txBody>
      </p:sp>
    </p:spTree>
    <p:extLst>
      <p:ext uri="{BB962C8B-B14F-4D97-AF65-F5344CB8AC3E}">
        <p14:creationId xmlns:p14="http://schemas.microsoft.com/office/powerpoint/2010/main" val="1715353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helper method we will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//returns the index of where find is located in list, -1 if not found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private static int search(char [] list, char find)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for(int </a:t>
            </a:r>
            <a:r>
              <a:rPr lang="en-US" sz="2400" b="1" dirty="0" err="1">
                <a:solidFill>
                  <a:srgbClr val="7030A0"/>
                </a:solidFill>
              </a:rPr>
              <a:t>i</a:t>
            </a:r>
            <a:r>
              <a:rPr lang="en-US" sz="2400" b="1" dirty="0">
                <a:solidFill>
                  <a:srgbClr val="7030A0"/>
                </a:solidFill>
              </a:rPr>
              <a:t>=0; </a:t>
            </a:r>
            <a:r>
              <a:rPr lang="en-US" sz="2400" b="1" dirty="0" err="1">
                <a:solidFill>
                  <a:srgbClr val="7030A0"/>
                </a:solidFill>
              </a:rPr>
              <a:t>i</a:t>
            </a:r>
            <a:r>
              <a:rPr lang="en-US" sz="2400" b="1" dirty="0">
                <a:solidFill>
                  <a:srgbClr val="7030A0"/>
                </a:solidFill>
              </a:rPr>
              <a:t>&lt;</a:t>
            </a:r>
            <a:r>
              <a:rPr lang="en-US" sz="2400" b="1" dirty="0" err="1">
                <a:solidFill>
                  <a:srgbClr val="7030A0"/>
                </a:solidFill>
              </a:rPr>
              <a:t>list.length</a:t>
            </a:r>
            <a:r>
              <a:rPr lang="en-US" sz="2400" b="1" dirty="0">
                <a:solidFill>
                  <a:srgbClr val="7030A0"/>
                </a:solidFill>
              </a:rPr>
              <a:t>; </a:t>
            </a:r>
            <a:r>
              <a:rPr lang="en-US" sz="2400" b="1" dirty="0" err="1">
                <a:solidFill>
                  <a:srgbClr val="7030A0"/>
                </a:solidFill>
              </a:rPr>
              <a:t>i</a:t>
            </a:r>
            <a:r>
              <a:rPr lang="en-US" sz="2400" b="1" dirty="0">
                <a:solidFill>
                  <a:srgbClr val="7030A0"/>
                </a:solidFill>
              </a:rPr>
              <a:t>++)	</a:t>
            </a:r>
            <a:r>
              <a:rPr lang="en-US" sz="2400" dirty="0">
                <a:solidFill>
                  <a:srgbClr val="FF0000"/>
                </a:solidFill>
              </a:rPr>
              <a:t>//note: this is linear  O(n)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if(list[</a:t>
            </a:r>
            <a:r>
              <a:rPr lang="en-US" sz="2400" b="1" dirty="0" err="1">
                <a:solidFill>
                  <a:srgbClr val="7030A0"/>
                </a:solidFill>
              </a:rPr>
              <a:t>i</a:t>
            </a:r>
            <a:r>
              <a:rPr lang="en-US" sz="2400" b="1" dirty="0">
                <a:solidFill>
                  <a:srgbClr val="7030A0"/>
                </a:solidFill>
              </a:rPr>
              <a:t>] == find)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return </a:t>
            </a:r>
            <a:r>
              <a:rPr lang="en-US" sz="2400" b="1" dirty="0" err="1">
                <a:solidFill>
                  <a:srgbClr val="7030A0"/>
                </a:solidFill>
              </a:rPr>
              <a:t>i</a:t>
            </a:r>
            <a:r>
              <a:rPr lang="en-US" sz="2400" b="1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return -1;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61879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Encrypting with parallel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</a:t>
            </a:r>
            <a:r>
              <a:rPr lang="en-US" sz="2400" b="1" dirty="0" err="1">
                <a:solidFill>
                  <a:srgbClr val="7030A0"/>
                </a:solidFill>
              </a:rPr>
              <a:t>ans</a:t>
            </a:r>
            <a:r>
              <a:rPr lang="en-US" sz="2400" b="1" dirty="0">
                <a:solidFill>
                  <a:srgbClr val="7030A0"/>
                </a:solidFill>
              </a:rPr>
              <a:t> = </a:t>
            </a:r>
            <a:r>
              <a:rPr lang="en-US" sz="2400" b="1" dirty="0">
                <a:solidFill>
                  <a:srgbClr val="C00000"/>
                </a:solidFill>
              </a:rPr>
              <a:t>“”</a:t>
            </a:r>
            <a:r>
              <a:rPr lang="en-US" sz="2400" b="1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for(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err="1">
                <a:solidFill>
                  <a:srgbClr val="7030A0"/>
                </a:solidFill>
              </a:rPr>
              <a:t>i</a:t>
            </a:r>
            <a:r>
              <a:rPr lang="en-US" sz="2400" b="1" dirty="0">
                <a:solidFill>
                  <a:srgbClr val="7030A0"/>
                </a:solidFill>
              </a:rPr>
              <a:t>=0; </a:t>
            </a:r>
            <a:r>
              <a:rPr lang="en-US" sz="2400" b="1" dirty="0" err="1">
                <a:solidFill>
                  <a:srgbClr val="7030A0"/>
                </a:solidFill>
              </a:rPr>
              <a:t>i</a:t>
            </a:r>
            <a:r>
              <a:rPr lang="en-US" sz="2400" b="1" dirty="0">
                <a:solidFill>
                  <a:srgbClr val="7030A0"/>
                </a:solidFill>
              </a:rPr>
              <a:t>&lt;</a:t>
            </a:r>
            <a:r>
              <a:rPr lang="en-US" sz="2400" b="1" dirty="0" err="1">
                <a:solidFill>
                  <a:srgbClr val="7030A0"/>
                </a:solidFill>
              </a:rPr>
              <a:t>word.length</a:t>
            </a:r>
            <a:r>
              <a:rPr lang="en-US" sz="2400" b="1" dirty="0">
                <a:solidFill>
                  <a:srgbClr val="7030A0"/>
                </a:solidFill>
              </a:rPr>
              <a:t>(); </a:t>
            </a:r>
            <a:r>
              <a:rPr lang="en-US" sz="2400" b="1" dirty="0" err="1">
                <a:solidFill>
                  <a:srgbClr val="7030A0"/>
                </a:solidFill>
              </a:rPr>
              <a:t>i</a:t>
            </a:r>
            <a:r>
              <a:rPr lang="en-US" sz="2400" b="1" dirty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char current = </a:t>
            </a:r>
            <a:r>
              <a:rPr lang="en-US" sz="2400" b="1" dirty="0" err="1">
                <a:solidFill>
                  <a:srgbClr val="7030A0"/>
                </a:solidFill>
              </a:rPr>
              <a:t>word.charAt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i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int position = search(lets, current);     </a:t>
            </a:r>
            <a:r>
              <a:rPr lang="en-US" sz="2400" dirty="0">
                <a:solidFill>
                  <a:srgbClr val="C00000"/>
                </a:solidFill>
              </a:rPr>
              <a:t>//O(n) helper method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b="1" dirty="0" err="1">
                <a:solidFill>
                  <a:srgbClr val="7030A0"/>
                </a:solidFill>
              </a:rPr>
              <a:t>ans</a:t>
            </a:r>
            <a:r>
              <a:rPr lang="en-US" sz="2400" b="1" dirty="0">
                <a:solidFill>
                  <a:srgbClr val="7030A0"/>
                </a:solidFill>
              </a:rPr>
              <a:t> = </a:t>
            </a:r>
            <a:r>
              <a:rPr lang="en-US" sz="2400" b="1" dirty="0" err="1">
                <a:solidFill>
                  <a:srgbClr val="7030A0"/>
                </a:solidFill>
              </a:rPr>
              <a:t>ans</a:t>
            </a:r>
            <a:r>
              <a:rPr lang="en-US" sz="2400" b="1" dirty="0">
                <a:solidFill>
                  <a:srgbClr val="7030A0"/>
                </a:solidFill>
              </a:rPr>
              <a:t> + </a:t>
            </a:r>
            <a:r>
              <a:rPr lang="en-US" sz="2400" b="1" dirty="0" err="1">
                <a:solidFill>
                  <a:srgbClr val="7030A0"/>
                </a:solidFill>
              </a:rPr>
              <a:t>sym</a:t>
            </a:r>
            <a:r>
              <a:rPr lang="en-US" sz="2400" b="1" dirty="0">
                <a:solidFill>
                  <a:srgbClr val="7030A0"/>
                </a:solidFill>
              </a:rPr>
              <a:t>[position];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Traverse through each character of word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Find the character’s index in the lets array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Get it’s twin at the same index in the </a:t>
            </a:r>
            <a:r>
              <a:rPr lang="en-US" sz="2400" dirty="0" err="1">
                <a:solidFill>
                  <a:srgbClr val="C00000"/>
                </a:solidFill>
              </a:rPr>
              <a:t>sym</a:t>
            </a:r>
            <a:r>
              <a:rPr lang="en-US" sz="2400" dirty="0">
                <a:solidFill>
                  <a:srgbClr val="C00000"/>
                </a:solidFill>
              </a:rPr>
              <a:t> array and add it to </a:t>
            </a:r>
            <a:r>
              <a:rPr lang="en-US" sz="2400" dirty="0" err="1">
                <a:solidFill>
                  <a:srgbClr val="C00000"/>
                </a:solidFill>
              </a:rPr>
              <a:t>ans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Note: it would be good to consider the situation where we search for a char that is not in the lets array.</a:t>
            </a:r>
          </a:p>
        </p:txBody>
      </p:sp>
    </p:spTree>
    <p:extLst>
      <p:ext uri="{BB962C8B-B14F-4D97-AF65-F5344CB8AC3E}">
        <p14:creationId xmlns:p14="http://schemas.microsoft.com/office/powerpoint/2010/main" val="937264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better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6018"/>
            <a:ext cx="9144000" cy="5691982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 err="1"/>
              <a:t>HashMap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Consists of a Set of unique keys, each of which is mapped to a value.</a:t>
            </a:r>
          </a:p>
          <a:p>
            <a:r>
              <a:rPr lang="en-US" sz="2800" dirty="0"/>
              <a:t>Keys are stored in a Hash Table</a:t>
            </a:r>
          </a:p>
          <a:p>
            <a:pPr lvl="1"/>
            <a:r>
              <a:rPr lang="en-US" sz="2400" dirty="0"/>
              <a:t>Constant time efficiency to search for any given key and its corresponding value.</a:t>
            </a:r>
          </a:p>
          <a:p>
            <a:pPr lvl="1"/>
            <a:r>
              <a:rPr lang="en-US" sz="2400" dirty="0"/>
              <a:t>Very fast</a:t>
            </a:r>
          </a:p>
          <a:p>
            <a:pPr marL="57150" indent="0">
              <a:buNone/>
            </a:pPr>
            <a:r>
              <a:rPr lang="en-US" sz="2200" dirty="0"/>
              <a:t>			interface </a:t>
            </a:r>
            <a:r>
              <a:rPr lang="en-US" sz="2200" dirty="0" err="1"/>
              <a:t>java.util.Map</a:t>
            </a:r>
            <a:br>
              <a:rPr lang="en-US" sz="2200" dirty="0"/>
            </a:br>
            <a:r>
              <a:rPr lang="en-US" sz="2200" b="1" dirty="0">
                <a:solidFill>
                  <a:srgbClr val="7030A0"/>
                </a:solidFill>
              </a:rPr>
              <a:t>Object put(Object key, Object value);</a:t>
            </a:r>
            <a:r>
              <a:rPr lang="en-US" sz="2200" dirty="0">
                <a:solidFill>
                  <a:srgbClr val="C00000"/>
                </a:solidFill>
              </a:rPr>
              <a:t>//adds unique key mapped to value</a:t>
            </a:r>
            <a:br>
              <a:rPr lang="en-US" sz="2200" dirty="0"/>
            </a:br>
            <a:r>
              <a:rPr lang="en-US" sz="2200" b="1" dirty="0">
                <a:solidFill>
                  <a:srgbClr val="7030A0"/>
                </a:solidFill>
              </a:rPr>
              <a:t>Object get(Object key);                         </a:t>
            </a:r>
            <a:r>
              <a:rPr lang="en-US" sz="2200" dirty="0">
                <a:solidFill>
                  <a:srgbClr val="C00000"/>
                </a:solidFill>
              </a:rPr>
              <a:t>//returns value associated with key</a:t>
            </a:r>
            <a:br>
              <a:rPr lang="en-US" sz="2200" dirty="0"/>
            </a:br>
            <a:r>
              <a:rPr lang="en-US" sz="2200" b="1" dirty="0">
                <a:solidFill>
                  <a:srgbClr val="7030A0"/>
                </a:solidFill>
              </a:rPr>
              <a:t>Object remove (Object key);                </a:t>
            </a:r>
            <a:r>
              <a:rPr lang="en-US" sz="2200" dirty="0">
                <a:solidFill>
                  <a:srgbClr val="C00000"/>
                </a:solidFill>
              </a:rPr>
              <a:t>//returns value removed</a:t>
            </a:r>
            <a:br>
              <a:rPr lang="en-US" sz="2200" dirty="0"/>
            </a:br>
            <a:r>
              <a:rPr lang="en-US" sz="2200" b="1" dirty="0">
                <a:solidFill>
                  <a:srgbClr val="7030A0"/>
                </a:solidFill>
              </a:rPr>
              <a:t>int size();                                                   </a:t>
            </a:r>
            <a:r>
              <a:rPr lang="en-US" sz="2200" dirty="0">
                <a:solidFill>
                  <a:srgbClr val="C00000"/>
                </a:solidFill>
              </a:rPr>
              <a:t>//the number of elements</a:t>
            </a:r>
            <a:br>
              <a:rPr lang="en-US" sz="2200" dirty="0"/>
            </a:br>
            <a:r>
              <a:rPr lang="en-US" sz="2200" b="1" dirty="0">
                <a:solidFill>
                  <a:srgbClr val="7030A0"/>
                </a:solidFill>
              </a:rPr>
              <a:t>Set </a:t>
            </a:r>
            <a:r>
              <a:rPr lang="en-US" sz="2200" b="1" dirty="0" err="1">
                <a:solidFill>
                  <a:srgbClr val="7030A0"/>
                </a:solidFill>
              </a:rPr>
              <a:t>keySet</a:t>
            </a:r>
            <a:r>
              <a:rPr lang="en-US" sz="2200" b="1" dirty="0">
                <a:solidFill>
                  <a:srgbClr val="7030A0"/>
                </a:solidFill>
              </a:rPr>
              <a:t>();                                             </a:t>
            </a:r>
            <a:r>
              <a:rPr lang="en-US" sz="2200" dirty="0">
                <a:solidFill>
                  <a:srgbClr val="C00000"/>
                </a:solidFill>
              </a:rPr>
              <a:t>//returns a set of all the keys</a:t>
            </a:r>
            <a:br>
              <a:rPr lang="en-US" sz="2200" dirty="0"/>
            </a:br>
            <a:r>
              <a:rPr lang="en-US" sz="2200" b="1" dirty="0" err="1">
                <a:solidFill>
                  <a:srgbClr val="7030A0"/>
                </a:solidFill>
              </a:rPr>
              <a:t>boolean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err="1">
                <a:solidFill>
                  <a:srgbClr val="7030A0"/>
                </a:solidFill>
              </a:rPr>
              <a:t>containsKey</a:t>
            </a:r>
            <a:r>
              <a:rPr lang="en-US" sz="2200" b="1" dirty="0">
                <a:solidFill>
                  <a:srgbClr val="7030A0"/>
                </a:solidFill>
              </a:rPr>
              <a:t>(Object key);      </a:t>
            </a:r>
            <a:r>
              <a:rPr lang="en-US" sz="2200" dirty="0">
                <a:solidFill>
                  <a:srgbClr val="C00000"/>
                </a:solidFill>
              </a:rPr>
              <a:t>//returns if key exists in the keyset </a:t>
            </a:r>
          </a:p>
          <a:p>
            <a:pPr marL="5715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2325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</a:t>
            </a:r>
            <a:r>
              <a:rPr lang="en-US" dirty="0" err="1"/>
              <a:t>HashMaps</a:t>
            </a:r>
            <a:r>
              <a:rPr lang="en-US" dirty="0"/>
              <a:t> to encode/decode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0" y="1600200"/>
            <a:ext cx="9030789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[] lets =    {</a:t>
            </a:r>
            <a:r>
              <a:rPr lang="en-US" sz="2400" b="1" dirty="0">
                <a:solidFill>
                  <a:srgbClr val="C00000"/>
                </a:solidFill>
              </a:rPr>
              <a:t>"</a:t>
            </a:r>
            <a:r>
              <a:rPr lang="en-US" sz="2400" b="1" dirty="0" err="1">
                <a:solidFill>
                  <a:srgbClr val="C00000"/>
                </a:solidFill>
              </a:rPr>
              <a:t>a","b","c","d","e","f","g</a:t>
            </a:r>
            <a:r>
              <a:rPr lang="en-US" sz="2400" b="1" dirty="0">
                <a:solidFill>
                  <a:srgbClr val="C00000"/>
                </a:solidFill>
              </a:rPr>
              <a:t>"…</a:t>
            </a:r>
            <a:r>
              <a:rPr lang="en-US" sz="2400" b="1" dirty="0">
                <a:solidFill>
                  <a:srgbClr val="7030A0"/>
                </a:solidFill>
              </a:rPr>
              <a:t>};</a:t>
            </a:r>
            <a:br>
              <a:rPr lang="en-US" sz="2400" b="1" dirty="0">
                <a:solidFill>
                  <a:srgbClr val="7030A0"/>
                </a:solidFill>
              </a:rPr>
            </a:br>
            <a:r>
              <a:rPr lang="en-US" sz="2400" b="1" dirty="0">
                <a:solidFill>
                  <a:srgbClr val="7030A0"/>
                </a:solidFill>
              </a:rPr>
              <a:t>String [] </a:t>
            </a:r>
            <a:r>
              <a:rPr lang="en-US" sz="2400" b="1" dirty="0" err="1">
                <a:solidFill>
                  <a:srgbClr val="7030A0"/>
                </a:solidFill>
              </a:rPr>
              <a:t>symb</a:t>
            </a:r>
            <a:r>
              <a:rPr lang="en-US" sz="2400" b="1" dirty="0">
                <a:solidFill>
                  <a:srgbClr val="7030A0"/>
                </a:solidFill>
              </a:rPr>
              <a:t> = {</a:t>
            </a:r>
            <a:r>
              <a:rPr lang="en-US" sz="2400" b="1" dirty="0">
                <a:solidFill>
                  <a:srgbClr val="C00000"/>
                </a:solidFill>
              </a:rPr>
              <a:t>"0","1","2","3","4","5","6"…</a:t>
            </a:r>
            <a:r>
              <a:rPr lang="en-US" sz="2400" b="1" dirty="0">
                <a:solidFill>
                  <a:srgbClr val="7030A0"/>
                </a:solidFill>
              </a:rPr>
              <a:t>};</a:t>
            </a:r>
            <a:br>
              <a:rPr lang="en-US" sz="2400" b="1" dirty="0">
                <a:solidFill>
                  <a:srgbClr val="7030A0"/>
                </a:solidFill>
              </a:rPr>
            </a:b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HashMap</a:t>
            </a:r>
            <a:r>
              <a:rPr lang="en-US" sz="2400" b="1" dirty="0">
                <a:solidFill>
                  <a:srgbClr val="7030A0"/>
                </a:solidFill>
              </a:rPr>
              <a:t>&lt;String, String&gt; encode = new </a:t>
            </a:r>
            <a:r>
              <a:rPr lang="en-US" sz="2400" b="1" dirty="0" err="1">
                <a:solidFill>
                  <a:srgbClr val="7030A0"/>
                </a:solidFill>
              </a:rPr>
              <a:t>HashMap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HashMap</a:t>
            </a:r>
            <a:r>
              <a:rPr lang="en-US" sz="2400" b="1" dirty="0">
                <a:solidFill>
                  <a:srgbClr val="7030A0"/>
                </a:solidFill>
              </a:rPr>
              <a:t>&lt;String, String&gt; decode = new </a:t>
            </a:r>
            <a:r>
              <a:rPr lang="en-US" sz="2400" b="1" dirty="0" err="1">
                <a:solidFill>
                  <a:srgbClr val="7030A0"/>
                </a:solidFill>
              </a:rPr>
              <a:t>HashMap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for(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err="1">
                <a:solidFill>
                  <a:srgbClr val="7030A0"/>
                </a:solidFill>
              </a:rPr>
              <a:t>i</a:t>
            </a:r>
            <a:r>
              <a:rPr lang="en-US" sz="2400" b="1" dirty="0">
                <a:solidFill>
                  <a:srgbClr val="7030A0"/>
                </a:solidFill>
              </a:rPr>
              <a:t>=0; </a:t>
            </a:r>
            <a:r>
              <a:rPr lang="en-US" sz="2400" b="1" dirty="0" err="1">
                <a:solidFill>
                  <a:srgbClr val="7030A0"/>
                </a:solidFill>
              </a:rPr>
              <a:t>i</a:t>
            </a:r>
            <a:r>
              <a:rPr lang="en-US" sz="2400" b="1" dirty="0">
                <a:solidFill>
                  <a:srgbClr val="7030A0"/>
                </a:solidFill>
              </a:rPr>
              <a:t> &lt; </a:t>
            </a:r>
            <a:r>
              <a:rPr lang="en-US" sz="2400" b="1" dirty="0" err="1">
                <a:solidFill>
                  <a:srgbClr val="7030A0"/>
                </a:solidFill>
              </a:rPr>
              <a:t>lets.length</a:t>
            </a:r>
            <a:r>
              <a:rPr lang="en-US" sz="2400" b="1" dirty="0">
                <a:solidFill>
                  <a:srgbClr val="7030A0"/>
                </a:solidFill>
              </a:rPr>
              <a:t>; </a:t>
            </a:r>
            <a:r>
              <a:rPr lang="en-US" sz="2400" b="1" dirty="0" err="1">
                <a:solidFill>
                  <a:srgbClr val="7030A0"/>
                </a:solidFill>
              </a:rPr>
              <a:t>i</a:t>
            </a:r>
            <a:r>
              <a:rPr lang="en-US" sz="2400" b="1" dirty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b="1" dirty="0" err="1">
                <a:solidFill>
                  <a:srgbClr val="7030A0"/>
                </a:solidFill>
              </a:rPr>
              <a:t>encode.put</a:t>
            </a:r>
            <a:r>
              <a:rPr lang="en-US" sz="2400" b="1" dirty="0">
                <a:solidFill>
                  <a:srgbClr val="7030A0"/>
                </a:solidFill>
              </a:rPr>
              <a:t>(lets[</a:t>
            </a:r>
            <a:r>
              <a:rPr lang="en-US" sz="2400" b="1" dirty="0" err="1">
                <a:solidFill>
                  <a:srgbClr val="7030A0"/>
                </a:solidFill>
              </a:rPr>
              <a:t>i</a:t>
            </a:r>
            <a:r>
              <a:rPr lang="en-US" sz="2400" b="1" dirty="0">
                <a:solidFill>
                  <a:srgbClr val="7030A0"/>
                </a:solidFill>
              </a:rPr>
              <a:t>], </a:t>
            </a:r>
            <a:r>
              <a:rPr lang="en-US" sz="2400" b="1" dirty="0" err="1">
                <a:solidFill>
                  <a:srgbClr val="7030A0"/>
                </a:solidFill>
              </a:rPr>
              <a:t>symb</a:t>
            </a:r>
            <a:r>
              <a:rPr lang="en-US" sz="2400" b="1" dirty="0">
                <a:solidFill>
                  <a:srgbClr val="7030A0"/>
                </a:solidFill>
              </a:rPr>
              <a:t>[</a:t>
            </a:r>
            <a:r>
              <a:rPr lang="en-US" sz="2400" b="1" dirty="0" err="1">
                <a:solidFill>
                  <a:srgbClr val="7030A0"/>
                </a:solidFill>
              </a:rPr>
              <a:t>i</a:t>
            </a:r>
            <a:r>
              <a:rPr lang="en-US" sz="2400" b="1" dirty="0">
                <a:solidFill>
                  <a:srgbClr val="7030A0"/>
                </a:solidFill>
              </a:rPr>
              <a:t>]);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b="1" dirty="0" err="1">
                <a:solidFill>
                  <a:srgbClr val="7030A0"/>
                </a:solidFill>
              </a:rPr>
              <a:t>decode.put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symb</a:t>
            </a:r>
            <a:r>
              <a:rPr lang="en-US" sz="2400" b="1" dirty="0">
                <a:solidFill>
                  <a:srgbClr val="7030A0"/>
                </a:solidFill>
              </a:rPr>
              <a:t>[</a:t>
            </a:r>
            <a:r>
              <a:rPr lang="en-US" sz="2400" b="1" dirty="0" err="1">
                <a:solidFill>
                  <a:srgbClr val="7030A0"/>
                </a:solidFill>
              </a:rPr>
              <a:t>i</a:t>
            </a:r>
            <a:r>
              <a:rPr lang="en-US" sz="2400" b="1" dirty="0">
                <a:solidFill>
                  <a:srgbClr val="7030A0"/>
                </a:solidFill>
              </a:rPr>
              <a:t>], lets[</a:t>
            </a:r>
            <a:r>
              <a:rPr lang="en-US" sz="2400" b="1" dirty="0" err="1">
                <a:solidFill>
                  <a:srgbClr val="7030A0"/>
                </a:solidFill>
              </a:rPr>
              <a:t>i</a:t>
            </a:r>
            <a:r>
              <a:rPr lang="en-US" sz="2400" b="1" dirty="0">
                <a:solidFill>
                  <a:srgbClr val="7030A0"/>
                </a:solidFill>
              </a:rPr>
              <a:t>]);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080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877</Words>
  <Application>Microsoft Office PowerPoint</Application>
  <PresentationFormat>On-screen Show (4:3)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Encrypting and Decrypting</vt:lpstr>
      <vt:lpstr>Character Swap Encryption</vt:lpstr>
      <vt:lpstr>Side note: ways to fool a character swap code breaker</vt:lpstr>
      <vt:lpstr>Side note: ways to fool a character swap code breaker</vt:lpstr>
      <vt:lpstr>Parallel Arrays</vt:lpstr>
      <vt:lpstr>A helper method we will need</vt:lpstr>
      <vt:lpstr>Encrypting with parallel arrays</vt:lpstr>
      <vt:lpstr>Something better</vt:lpstr>
      <vt:lpstr>Building HashMaps to encode/decode</vt:lpstr>
      <vt:lpstr>Encrypting with HashMap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Encrypting and Decrypting</dc:title>
  <dc:creator>Oberle, Doug R</dc:creator>
  <cp:lastModifiedBy>Oberle, Doug R</cp:lastModifiedBy>
  <cp:revision>13</cp:revision>
  <dcterms:created xsi:type="dcterms:W3CDTF">2006-08-16T00:00:00Z</dcterms:created>
  <dcterms:modified xsi:type="dcterms:W3CDTF">2021-10-21T11:57:34Z</dcterms:modified>
</cp:coreProperties>
</file>