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3" r:id="rId10"/>
    <p:sldId id="275" r:id="rId11"/>
    <p:sldId id="276" r:id="rId12"/>
    <p:sldId id="277" r:id="rId13"/>
    <p:sldId id="264" r:id="rId14"/>
    <p:sldId id="278" r:id="rId15"/>
    <p:sldId id="279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 Wrapper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0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(1, “pip”);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86465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03756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&lt;new&gt;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3810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4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(1, “pip”);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63772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05702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&lt;new&gt;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3810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6705600" y="2286000"/>
            <a:ext cx="1066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5410200" y="2324100"/>
            <a:ext cx="1066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(1, “pip”);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112229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48704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anna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anna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otto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3810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>
            <a:off x="6705600" y="2286000"/>
            <a:ext cx="1066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5410200" y="2324100"/>
            <a:ext cx="1066800" cy="3810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1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(1, “pip”);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8817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60985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pip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3810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(1, “</a:t>
            </a:r>
            <a:r>
              <a:rPr lang="en-US" sz="2400" b="1" dirty="0">
                <a:solidFill>
                  <a:srgbClr val="C00000"/>
                </a:solidFill>
              </a:rPr>
              <a:t>pip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smtClean="0"/>
              <a:t>String </a:t>
            </a:r>
            <a:r>
              <a:rPr lang="en-US" sz="2400" b="1" dirty="0"/>
              <a:t>gone = </a:t>
            </a:r>
            <a:r>
              <a:rPr lang="en-US" sz="2400" b="1" dirty="0" err="1"/>
              <a:t>names.remove</a:t>
            </a:r>
            <a:r>
              <a:rPr lang="en-US" sz="2400" b="1" dirty="0"/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729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83746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4191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 flipH="1">
            <a:off x="4197927" y="2299855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5562600" y="2299855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6858000" y="2286001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(1, “</a:t>
            </a:r>
            <a:r>
              <a:rPr lang="en-US" sz="2400" b="1" dirty="0">
                <a:solidFill>
                  <a:srgbClr val="C00000"/>
                </a:solidFill>
              </a:rPr>
              <a:t>pip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smtClean="0"/>
              <a:t>String </a:t>
            </a:r>
            <a:r>
              <a:rPr lang="en-US" sz="2400" b="1" dirty="0"/>
              <a:t>gone = </a:t>
            </a:r>
            <a:r>
              <a:rPr lang="en-US" sz="2400" b="1" dirty="0" err="1"/>
              <a:t>names.remove</a:t>
            </a:r>
            <a:r>
              <a:rPr lang="en-US" sz="2400" b="1" dirty="0"/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976571"/>
              </p:ext>
            </p:extLst>
          </p:nvPr>
        </p:nvGraphicFramePr>
        <p:xfrm>
          <a:off x="3733800" y="2743200"/>
          <a:ext cx="4495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703594"/>
              </p:ext>
            </p:extLst>
          </p:nvPr>
        </p:nvGraphicFramePr>
        <p:xfrm>
          <a:off x="3733800" y="3200400"/>
          <a:ext cx="4495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950"/>
                <a:gridCol w="1123950"/>
                <a:gridCol w="1123950"/>
                <a:gridCol w="11239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pip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anna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</a:rPr>
                        <a:t>otto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otto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3963" y="4191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rved Down Arrow 3"/>
          <p:cNvSpPr/>
          <p:nvPr/>
        </p:nvSpPr>
        <p:spPr>
          <a:xfrm flipH="1">
            <a:off x="4197927" y="2299855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flipH="1">
            <a:off x="5562600" y="2299855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flipH="1">
            <a:off x="6858000" y="2286001"/>
            <a:ext cx="914400" cy="304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34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 smtClean="0">
                <a:solidFill>
                  <a:srgbClr val="7030A0"/>
                </a:solidFill>
              </a:rPr>
              <a:t>(1, “</a:t>
            </a:r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smtClean="0"/>
              <a:t>String gone = </a:t>
            </a:r>
            <a:r>
              <a:rPr lang="en-US" sz="2400" b="1" dirty="0" err="1" smtClean="0"/>
              <a:t>names.remove</a:t>
            </a:r>
            <a:r>
              <a:rPr lang="en-US" sz="2400" b="1" dirty="0" smtClean="0"/>
              <a:t>(0);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4390"/>
              </p:ext>
            </p:extLst>
          </p:nvPr>
        </p:nvGraphicFramePr>
        <p:xfrm>
          <a:off x="3733800" y="32004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645926"/>
              </p:ext>
            </p:extLst>
          </p:nvPr>
        </p:nvGraphicFramePr>
        <p:xfrm>
          <a:off x="3733800" y="2743200"/>
          <a:ext cx="3352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93963" y="41910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bob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C00000"/>
                </a:solidFill>
              </a:rPr>
              <a:t>otto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names.add</a:t>
            </a:r>
            <a:r>
              <a:rPr lang="en-US" sz="2400" b="1" dirty="0" smtClean="0">
                <a:solidFill>
                  <a:srgbClr val="7030A0"/>
                </a:solidFill>
              </a:rPr>
              <a:t>(1, “</a:t>
            </a:r>
            <a:r>
              <a:rPr lang="en-US" sz="2400" b="1" dirty="0" smtClean="0">
                <a:solidFill>
                  <a:srgbClr val="C00000"/>
                </a:solidFill>
              </a:rPr>
              <a:t>pip</a:t>
            </a:r>
            <a:r>
              <a:rPr lang="en-US" sz="24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String gone = </a:t>
            </a:r>
            <a:r>
              <a:rPr lang="en-US" sz="2400" b="1" dirty="0" err="1" smtClean="0">
                <a:solidFill>
                  <a:srgbClr val="7030A0"/>
                </a:solidFill>
              </a:rPr>
              <a:t>names.remove</a:t>
            </a:r>
            <a:r>
              <a:rPr lang="en-US" sz="2400" b="1" dirty="0" smtClean="0">
                <a:solidFill>
                  <a:srgbClr val="7030A0"/>
                </a:solidFill>
              </a:rPr>
              <a:t>(0);		</a:t>
            </a:r>
            <a:r>
              <a:rPr lang="en-US" sz="2400" dirty="0" smtClean="0"/>
              <a:t>output:</a:t>
            </a:r>
          </a:p>
          <a:p>
            <a:pPr marL="0" indent="0">
              <a:buNone/>
            </a:pPr>
            <a:r>
              <a:rPr lang="en-US" sz="2400" b="1" dirty="0" err="1"/>
              <a:t>System.out.println</a:t>
            </a:r>
            <a:r>
              <a:rPr lang="en-US" sz="2400" b="1" dirty="0"/>
              <a:t>(gone + “ is gone.”);</a:t>
            </a:r>
            <a:r>
              <a:rPr lang="en-US" sz="2400" dirty="0"/>
              <a:t>	</a:t>
            </a:r>
            <a:r>
              <a:rPr lang="en-US" sz="2400" dirty="0" smtClean="0"/>
              <a:t>bob </a:t>
            </a:r>
            <a:r>
              <a:rPr lang="en-US" sz="2400" dirty="0"/>
              <a:t>is gone</a:t>
            </a:r>
          </a:p>
          <a:p>
            <a:pPr marL="0" indent="0">
              <a:buNone/>
            </a:pPr>
            <a:r>
              <a:rPr lang="en-US" sz="2400" b="1" dirty="0" err="1" smtClean="0"/>
              <a:t>System.out.println</a:t>
            </a:r>
            <a:r>
              <a:rPr lang="en-US" sz="2400" b="1" dirty="0" smtClean="0"/>
              <a:t>(names);</a:t>
            </a:r>
            <a:r>
              <a:rPr lang="en-US" sz="2400" b="1" dirty="0" smtClean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dirty="0" smtClean="0"/>
              <a:t>[pip, </a:t>
            </a:r>
            <a:r>
              <a:rPr lang="en-US" sz="2400" dirty="0" err="1" smtClean="0"/>
              <a:t>anna</a:t>
            </a:r>
            <a:r>
              <a:rPr lang="en-US" sz="2400" dirty="0" smtClean="0"/>
              <a:t>, </a:t>
            </a:r>
            <a:r>
              <a:rPr lang="en-US" sz="2400" dirty="0" err="1" smtClean="0"/>
              <a:t>otto</a:t>
            </a:r>
            <a:r>
              <a:rPr lang="en-US" sz="2400" dirty="0" smtClean="0"/>
              <a:t>]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also has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 overloaded to show all elements in braces, separated by commas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025924"/>
              </p:ext>
            </p:extLst>
          </p:nvPr>
        </p:nvGraphicFramePr>
        <p:xfrm>
          <a:off x="3733800" y="32004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041996"/>
              </p:ext>
            </p:extLst>
          </p:nvPr>
        </p:nvGraphicFramePr>
        <p:xfrm>
          <a:off x="3733800" y="2743200"/>
          <a:ext cx="3352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943600" y="4114800"/>
            <a:ext cx="22098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90499" y="46482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What if we need an </a:t>
            </a:r>
            <a:r>
              <a:rPr lang="en-US" sz="2800" b="1" dirty="0" err="1" smtClean="0">
                <a:solidFill>
                  <a:srgbClr val="C00000"/>
                </a:solidFill>
              </a:rPr>
              <a:t>ArrayList</a:t>
            </a:r>
            <a:r>
              <a:rPr lang="en-US" sz="2800" b="1" dirty="0" smtClean="0">
                <a:solidFill>
                  <a:srgbClr val="C00000"/>
                </a:solidFill>
              </a:rPr>
              <a:t> but really want to store primitives, like </a:t>
            </a:r>
            <a:r>
              <a:rPr lang="en-US" sz="2800" b="1" dirty="0" err="1" smtClean="0">
                <a:solidFill>
                  <a:srgbClr val="C00000"/>
                </a:solidFill>
              </a:rPr>
              <a:t>ints</a:t>
            </a:r>
            <a:r>
              <a:rPr lang="en-US" sz="2800" b="1" dirty="0" smtClean="0">
                <a:solidFill>
                  <a:srgbClr val="C00000"/>
                </a:solidFill>
              </a:rPr>
              <a:t> or doubles?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sz="2800" dirty="0" smtClean="0"/>
              <a:t>What if we need an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but really want to   store primitives, like </a:t>
            </a:r>
            <a:r>
              <a:rPr lang="en-US" sz="2800" dirty="0" err="1" smtClean="0"/>
              <a:t>ints</a:t>
            </a:r>
            <a:r>
              <a:rPr lang="en-US" sz="2800" dirty="0" smtClean="0"/>
              <a:t> or doubles?</a:t>
            </a:r>
          </a:p>
          <a:p>
            <a:r>
              <a:rPr lang="en-US" sz="2800" dirty="0" smtClean="0"/>
              <a:t>For each primitive type, there is an Object version of it called a Wrapper Class: </a:t>
            </a:r>
          </a:p>
          <a:p>
            <a:pPr lvl="1"/>
            <a:r>
              <a:rPr lang="en-US" sz="2400" dirty="0" smtClean="0"/>
              <a:t>An Object that “wraps around” a primitive.</a:t>
            </a:r>
          </a:p>
          <a:p>
            <a:r>
              <a:rPr lang="en-US" sz="2800" dirty="0" smtClean="0"/>
              <a:t>Wrapper Classes store a single primitive data field, but also have useful methods built into them.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52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There are situations in which you need a container to store multiple items, but you don’t know how many items there are until run-time.</a:t>
            </a:r>
          </a:p>
          <a:p>
            <a:pPr lvl="1"/>
            <a:r>
              <a:rPr lang="en-US" sz="2400" dirty="0" smtClean="0"/>
              <a:t>Finding the modes of a data set</a:t>
            </a:r>
          </a:p>
          <a:p>
            <a:pPr lvl="1"/>
            <a:r>
              <a:rPr lang="en-US" sz="2400" dirty="0" smtClean="0"/>
              <a:t>Counting the words in a text file</a:t>
            </a:r>
          </a:p>
          <a:p>
            <a:pPr lvl="1"/>
            <a:r>
              <a:rPr lang="en-US" sz="2400" dirty="0" smtClean="0"/>
              <a:t>Rockets that a player fires in an arcade game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is an array-like structure that will resize itself as you add or remove elements.</a:t>
            </a:r>
          </a:p>
          <a:p>
            <a:r>
              <a:rPr lang="en-US" sz="2800" dirty="0" smtClean="0"/>
              <a:t>You do not have to specify the size of an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can only store Objects, not primitives.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0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Integer implements Comparable and stores an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Integer(</a:t>
            </a: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value) 		</a:t>
            </a:r>
            <a:r>
              <a:rPr lang="en-US" sz="2800" dirty="0">
                <a:solidFill>
                  <a:srgbClr val="C00000"/>
                </a:solidFill>
              </a:rPr>
              <a:t>//</a:t>
            </a:r>
            <a:r>
              <a:rPr lang="en-US" sz="2800" dirty="0" smtClean="0">
                <a:solidFill>
                  <a:srgbClr val="C00000"/>
                </a:solidFill>
              </a:rPr>
              <a:t>constructor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intValue</a:t>
            </a:r>
            <a:r>
              <a:rPr lang="en-US" sz="2800" b="1" dirty="0">
                <a:solidFill>
                  <a:srgbClr val="7030A0"/>
                </a:solidFill>
              </a:rPr>
              <a:t>() 		</a:t>
            </a:r>
            <a:r>
              <a:rPr lang="en-US" sz="2800" dirty="0" smtClean="0">
                <a:solidFill>
                  <a:srgbClr val="C00000"/>
                </a:solidFill>
              </a:rPr>
              <a:t>//returns value as an 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Integer.MIN_VALUE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//minimum possible value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Integer.MAX_VALUE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//maximum possible value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compareTo</a:t>
            </a:r>
            <a:r>
              <a:rPr lang="en-US" sz="2800" b="1" dirty="0" smtClean="0">
                <a:solidFill>
                  <a:srgbClr val="7030A0"/>
                </a:solidFill>
              </a:rPr>
              <a:t>(Object x)	</a:t>
            </a:r>
            <a:r>
              <a:rPr lang="en-US" sz="2800" dirty="0" smtClean="0">
                <a:solidFill>
                  <a:srgbClr val="C00000"/>
                </a:solidFill>
              </a:rPr>
              <a:t>//for comparing Integers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</a:t>
            </a:r>
            <a:r>
              <a:rPr lang="en-US" sz="2800" b="1" dirty="0" smtClean="0">
                <a:solidFill>
                  <a:srgbClr val="7030A0"/>
                </a:solidFill>
              </a:rPr>
              <a:t>quals(Object x)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//for testing equality</a:t>
            </a:r>
            <a:r>
              <a:rPr lang="en-US" sz="28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toString</a:t>
            </a:r>
            <a:r>
              <a:rPr lang="en-US" sz="2800" b="1" dirty="0" smtClean="0">
                <a:solidFill>
                  <a:srgbClr val="7030A0"/>
                </a:solidFill>
              </a:rPr>
              <a:t>()			</a:t>
            </a:r>
            <a:r>
              <a:rPr lang="en-US" sz="2800" dirty="0" smtClean="0">
                <a:solidFill>
                  <a:srgbClr val="C00000"/>
                </a:solidFill>
              </a:rPr>
              <a:t>//for sending to </a:t>
            </a:r>
            <a:r>
              <a:rPr lang="en-US" sz="2800" dirty="0" err="1" smtClean="0">
                <a:solidFill>
                  <a:srgbClr val="C00000"/>
                </a:solidFill>
              </a:rPr>
              <a:t>println</a:t>
            </a:r>
            <a:r>
              <a:rPr lang="en-US" sz="2800" b="1" dirty="0" smtClean="0">
                <a:solidFill>
                  <a:srgbClr val="7030A0"/>
                </a:solidFill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159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Double implements Comparable and stores a double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Double(double </a:t>
            </a:r>
            <a:r>
              <a:rPr lang="en-US" sz="2800" b="1" dirty="0">
                <a:solidFill>
                  <a:srgbClr val="7030A0"/>
                </a:solidFill>
              </a:rPr>
              <a:t>value</a:t>
            </a:r>
            <a:r>
              <a:rPr lang="en-US" sz="2800" b="1" dirty="0" smtClean="0">
                <a:solidFill>
                  <a:srgbClr val="7030A0"/>
                </a:solidFill>
              </a:rPr>
              <a:t>)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//</a:t>
            </a:r>
            <a:r>
              <a:rPr lang="en-US" sz="2800" dirty="0" smtClean="0">
                <a:solidFill>
                  <a:srgbClr val="C00000"/>
                </a:solidFill>
              </a:rPr>
              <a:t>constructor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double </a:t>
            </a:r>
            <a:r>
              <a:rPr lang="en-US" sz="2800" b="1" dirty="0" err="1" smtClean="0">
                <a:solidFill>
                  <a:srgbClr val="7030A0"/>
                </a:solidFill>
              </a:rPr>
              <a:t>doubleValue</a:t>
            </a:r>
            <a:r>
              <a:rPr lang="en-US" sz="2800" b="1" dirty="0">
                <a:solidFill>
                  <a:srgbClr val="7030A0"/>
                </a:solidFill>
              </a:rPr>
              <a:t>() 	</a:t>
            </a:r>
            <a:r>
              <a:rPr lang="en-US" sz="2800" dirty="0" smtClean="0">
                <a:solidFill>
                  <a:srgbClr val="C00000"/>
                </a:solidFill>
              </a:rPr>
              <a:t>//returns value as an </a:t>
            </a:r>
            <a:r>
              <a:rPr lang="en-US" sz="2800" dirty="0" err="1" smtClean="0">
                <a:solidFill>
                  <a:srgbClr val="C00000"/>
                </a:solidFill>
              </a:rPr>
              <a:t>int</a:t>
            </a:r>
            <a:endParaRPr lang="en-US" sz="28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Double.MIN_VALUE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//minimum possible value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Double.MAX_VALUE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//maximum possible value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compareTo</a:t>
            </a:r>
            <a:r>
              <a:rPr lang="en-US" sz="2800" b="1" dirty="0" smtClean="0">
                <a:solidFill>
                  <a:srgbClr val="7030A0"/>
                </a:solidFill>
              </a:rPr>
              <a:t>(Object x)	</a:t>
            </a:r>
            <a:r>
              <a:rPr lang="en-US" sz="2800" dirty="0" smtClean="0">
                <a:solidFill>
                  <a:srgbClr val="C00000"/>
                </a:solidFill>
              </a:rPr>
              <a:t>//for comparing Integers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e</a:t>
            </a:r>
            <a:r>
              <a:rPr lang="en-US" sz="2800" b="1" dirty="0" smtClean="0">
                <a:solidFill>
                  <a:srgbClr val="7030A0"/>
                </a:solidFill>
              </a:rPr>
              <a:t>quals(Object x)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C00000"/>
                </a:solidFill>
              </a:rPr>
              <a:t>//for testing equality</a:t>
            </a:r>
            <a:r>
              <a:rPr lang="en-US" sz="28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toString</a:t>
            </a:r>
            <a:r>
              <a:rPr lang="en-US" sz="2800" b="1" dirty="0" smtClean="0">
                <a:solidFill>
                  <a:srgbClr val="7030A0"/>
                </a:solidFill>
              </a:rPr>
              <a:t>()			</a:t>
            </a:r>
            <a:r>
              <a:rPr lang="en-US" sz="2800" dirty="0" smtClean="0">
                <a:solidFill>
                  <a:srgbClr val="C00000"/>
                </a:solidFill>
              </a:rPr>
              <a:t>//for sending to </a:t>
            </a:r>
            <a:r>
              <a:rPr lang="en-US" sz="2800" dirty="0" err="1" smtClean="0">
                <a:solidFill>
                  <a:srgbClr val="C00000"/>
                </a:solidFill>
              </a:rPr>
              <a:t>println</a:t>
            </a:r>
            <a:r>
              <a:rPr lang="en-US" sz="2800" b="1" dirty="0" smtClean="0">
                <a:solidFill>
                  <a:srgbClr val="7030A0"/>
                </a:solidFill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39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store </a:t>
            </a:r>
            <a:r>
              <a:rPr lang="en-US" dirty="0"/>
              <a:t>the first 3 odd integer values in an </a:t>
            </a:r>
            <a:r>
              <a:rPr lang="en-US" dirty="0" err="1"/>
              <a:t>ArrayList</a:t>
            </a:r>
            <a:r>
              <a:rPr lang="en-US" dirty="0"/>
              <a:t>, then find the </a:t>
            </a:r>
            <a:r>
              <a:rPr lang="en-US" dirty="0" smtClean="0"/>
              <a:t>sum </a:t>
            </a:r>
            <a:r>
              <a:rPr lang="en-US" dirty="0"/>
              <a:t>of them all: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List&lt;Integer</a:t>
            </a:r>
            <a:r>
              <a:rPr lang="en-US" sz="2800" b="1" dirty="0">
                <a:solidFill>
                  <a:srgbClr val="7030A0"/>
                </a:solidFill>
              </a:rPr>
              <a:t>&gt; </a:t>
            </a:r>
            <a:r>
              <a:rPr lang="en-US" sz="2800" b="1" dirty="0" err="1">
                <a:solidFill>
                  <a:srgbClr val="7030A0"/>
                </a:solidFill>
              </a:rPr>
              <a:t>nums</a:t>
            </a:r>
            <a:r>
              <a:rPr lang="en-US" sz="2800" b="1" dirty="0">
                <a:solidFill>
                  <a:srgbClr val="7030A0"/>
                </a:solidFill>
              </a:rPr>
              <a:t> = new </a:t>
            </a:r>
            <a:r>
              <a:rPr lang="en-US" sz="2800" b="1" dirty="0" err="1">
                <a:solidFill>
                  <a:srgbClr val="7030A0"/>
                </a:solidFill>
              </a:rPr>
              <a:t>ArrayList</a:t>
            </a:r>
            <a:r>
              <a:rPr lang="en-US" sz="2800" b="1" dirty="0">
                <a:solidFill>
                  <a:srgbClr val="7030A0"/>
                </a:solidFill>
              </a:rPr>
              <a:t>&lt;Integer</a:t>
            </a:r>
            <a:r>
              <a:rPr lang="en-US" sz="2800" b="1" dirty="0" smtClean="0">
                <a:solidFill>
                  <a:srgbClr val="7030A0"/>
                </a:solidFill>
              </a:rPr>
              <a:t>&gt;();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800" b="1" dirty="0" smtClean="0">
                <a:solidFill>
                  <a:srgbClr val="7030A0"/>
                </a:solidFill>
              </a:rPr>
              <a:t>(new </a:t>
            </a:r>
            <a:r>
              <a:rPr lang="en-US" sz="2800" b="1" dirty="0">
                <a:solidFill>
                  <a:srgbClr val="7030A0"/>
                </a:solidFill>
              </a:rPr>
              <a:t>Integer(1));		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800" b="1" dirty="0" smtClean="0">
                <a:solidFill>
                  <a:srgbClr val="7030A0"/>
                </a:solidFill>
              </a:rPr>
              <a:t>(new </a:t>
            </a:r>
            <a:r>
              <a:rPr lang="en-US" sz="2800" b="1" dirty="0">
                <a:solidFill>
                  <a:srgbClr val="7030A0"/>
                </a:solidFill>
              </a:rPr>
              <a:t>Integer(3));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800" b="1" dirty="0" smtClean="0">
                <a:solidFill>
                  <a:srgbClr val="7030A0"/>
                </a:solidFill>
              </a:rPr>
              <a:t>(new </a:t>
            </a:r>
            <a:r>
              <a:rPr lang="en-US" sz="2800" b="1" dirty="0">
                <a:solidFill>
                  <a:srgbClr val="7030A0"/>
                </a:solidFill>
              </a:rPr>
              <a:t>Integer(5));</a:t>
            </a: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sum </a:t>
            </a:r>
            <a:r>
              <a:rPr lang="en-US" sz="2800" b="1" dirty="0">
                <a:solidFill>
                  <a:srgbClr val="7030A0"/>
                </a:solidFill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</a:rPr>
              <a:t>0;</a:t>
            </a:r>
            <a:r>
              <a:rPr lang="en-US" sz="2800" b="1" dirty="0">
                <a:solidFill>
                  <a:srgbClr val="7030A0"/>
                </a:solidFill>
              </a:rPr>
              <a:t>				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 </a:t>
            </a:r>
            <a:r>
              <a:rPr lang="en-US" sz="2800" b="1" dirty="0">
                <a:solidFill>
                  <a:srgbClr val="7030A0"/>
                </a:solidFill>
              </a:rPr>
              <a:t>(Integer </a:t>
            </a:r>
            <a:r>
              <a:rPr lang="en-US" sz="2800" b="1" dirty="0" smtClean="0">
                <a:solidFill>
                  <a:srgbClr val="7030A0"/>
                </a:solidFill>
              </a:rPr>
              <a:t>x:nums</a:t>
            </a:r>
            <a:r>
              <a:rPr lang="en-US" sz="2800" b="1" dirty="0">
                <a:solidFill>
                  <a:srgbClr val="7030A0"/>
                </a:solidFill>
              </a:rPr>
              <a:t>)	 </a:t>
            </a:r>
            <a:r>
              <a:rPr lang="en-US" sz="2800" b="1" dirty="0" smtClean="0">
                <a:solidFill>
                  <a:srgbClr val="7030A0"/>
                </a:solidFill>
              </a:rPr>
              <a:t>     </a:t>
            </a:r>
            <a:r>
              <a:rPr lang="en-US" sz="2800" dirty="0" smtClean="0">
                <a:solidFill>
                  <a:srgbClr val="C00000"/>
                </a:solidFill>
              </a:rPr>
              <a:t>//for each x within </a:t>
            </a:r>
            <a:r>
              <a:rPr lang="en-US" sz="2800" dirty="0" err="1" smtClean="0">
                <a:solidFill>
                  <a:srgbClr val="C00000"/>
                </a:solidFill>
              </a:rPr>
              <a:t>nums</a:t>
            </a:r>
            <a:r>
              <a:rPr lang="en-US" sz="2800" dirty="0" smtClean="0">
                <a:solidFill>
                  <a:srgbClr val="C00000"/>
                </a:solidFill>
              </a:rPr>
              <a:t>,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sum += </a:t>
            </a:r>
            <a:r>
              <a:rPr lang="en-US" sz="2800" b="1" dirty="0" err="1" smtClean="0">
                <a:solidFill>
                  <a:srgbClr val="7030A0"/>
                </a:solidFill>
              </a:rPr>
              <a:t>x.intValue</a:t>
            </a:r>
            <a:r>
              <a:rPr lang="en-US" sz="2800" b="1" dirty="0" smtClean="0">
                <a:solidFill>
                  <a:srgbClr val="7030A0"/>
                </a:solidFill>
              </a:rPr>
              <a:t>();	      </a:t>
            </a:r>
            <a:r>
              <a:rPr lang="en-US" sz="2800" dirty="0" smtClean="0">
                <a:solidFill>
                  <a:srgbClr val="C00000"/>
                </a:solidFill>
              </a:rPr>
              <a:t>//add x into the sum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3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store </a:t>
            </a:r>
            <a:r>
              <a:rPr lang="en-US" dirty="0"/>
              <a:t>the first 3 odd integer values in an </a:t>
            </a:r>
            <a:r>
              <a:rPr lang="en-US" dirty="0" err="1"/>
              <a:t>ArrayList</a:t>
            </a:r>
            <a:r>
              <a:rPr lang="en-US" dirty="0"/>
              <a:t>, then find the </a:t>
            </a:r>
            <a:r>
              <a:rPr lang="en-US" dirty="0" smtClean="0"/>
              <a:t>sum </a:t>
            </a:r>
            <a:r>
              <a:rPr lang="en-US" dirty="0"/>
              <a:t>of them all: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List&lt;Integer</a:t>
            </a:r>
            <a:r>
              <a:rPr lang="en-US" sz="2800" b="1" dirty="0">
                <a:solidFill>
                  <a:srgbClr val="7030A0"/>
                </a:solidFill>
              </a:rPr>
              <a:t>&gt; </a:t>
            </a:r>
            <a:r>
              <a:rPr lang="en-US" sz="2800" b="1" dirty="0" err="1">
                <a:solidFill>
                  <a:srgbClr val="7030A0"/>
                </a:solidFill>
              </a:rPr>
              <a:t>nums</a:t>
            </a:r>
            <a:r>
              <a:rPr lang="en-US" sz="2800" b="1" dirty="0">
                <a:solidFill>
                  <a:srgbClr val="7030A0"/>
                </a:solidFill>
              </a:rPr>
              <a:t> = new </a:t>
            </a:r>
            <a:r>
              <a:rPr lang="en-US" sz="2800" b="1" dirty="0" err="1">
                <a:solidFill>
                  <a:srgbClr val="7030A0"/>
                </a:solidFill>
              </a:rPr>
              <a:t>ArrayList</a:t>
            </a:r>
            <a:r>
              <a:rPr lang="en-US" sz="2800" b="1" dirty="0">
                <a:solidFill>
                  <a:srgbClr val="7030A0"/>
                </a:solidFill>
              </a:rPr>
              <a:t>&lt;Integer</a:t>
            </a:r>
            <a:r>
              <a:rPr lang="en-US" sz="2800" b="1" dirty="0" smtClean="0">
                <a:solidFill>
                  <a:srgbClr val="7030A0"/>
                </a:solidFill>
              </a:rPr>
              <a:t>&gt;();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800" b="1" dirty="0" smtClean="0">
                <a:solidFill>
                  <a:srgbClr val="7030A0"/>
                </a:solidFill>
              </a:rPr>
              <a:t>(1);</a:t>
            </a:r>
            <a:r>
              <a:rPr lang="en-US" sz="2800" b="1" dirty="0">
                <a:solidFill>
                  <a:srgbClr val="7030A0"/>
                </a:solidFill>
              </a:rPr>
              <a:t>	</a:t>
            </a:r>
            <a:r>
              <a:rPr lang="en-US" sz="2800" b="1" dirty="0" smtClean="0">
                <a:solidFill>
                  <a:srgbClr val="7030A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//java will cast for us here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800" b="1" dirty="0" smtClean="0">
                <a:solidFill>
                  <a:srgbClr val="7030A0"/>
                </a:solidFill>
              </a:rPr>
              <a:t>(3);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800" b="1" dirty="0" smtClean="0">
                <a:solidFill>
                  <a:srgbClr val="7030A0"/>
                </a:solidFill>
              </a:rPr>
              <a:t>(5);</a:t>
            </a: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err="1" smtClean="0">
                <a:solidFill>
                  <a:srgbClr val="7030A0"/>
                </a:solidFill>
              </a:rPr>
              <a:t>int</a:t>
            </a:r>
            <a:r>
              <a:rPr lang="en-US" sz="2800" b="1" dirty="0" smtClean="0">
                <a:solidFill>
                  <a:srgbClr val="7030A0"/>
                </a:solidFill>
              </a:rPr>
              <a:t> sum </a:t>
            </a:r>
            <a:r>
              <a:rPr lang="en-US" sz="2800" b="1" dirty="0">
                <a:solidFill>
                  <a:srgbClr val="7030A0"/>
                </a:solidFill>
              </a:rPr>
              <a:t>= </a:t>
            </a:r>
            <a:r>
              <a:rPr lang="en-US" sz="2800" b="1" dirty="0" smtClean="0">
                <a:solidFill>
                  <a:srgbClr val="7030A0"/>
                </a:solidFill>
              </a:rPr>
              <a:t>0;</a:t>
            </a:r>
            <a:r>
              <a:rPr lang="en-US" sz="2800" b="1" dirty="0">
                <a:solidFill>
                  <a:srgbClr val="7030A0"/>
                </a:solidFill>
              </a:rPr>
              <a:t>				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for </a:t>
            </a:r>
            <a:r>
              <a:rPr lang="en-US" sz="2800" b="1" dirty="0">
                <a:solidFill>
                  <a:srgbClr val="7030A0"/>
                </a:solidFill>
              </a:rPr>
              <a:t>(Integer </a:t>
            </a:r>
            <a:r>
              <a:rPr lang="en-US" sz="2800" b="1" dirty="0" smtClean="0">
                <a:solidFill>
                  <a:srgbClr val="7030A0"/>
                </a:solidFill>
              </a:rPr>
              <a:t>x:nums)	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     sum += x;	      		</a:t>
            </a:r>
            <a:r>
              <a:rPr lang="en-US" sz="2800" dirty="0" smtClean="0">
                <a:solidFill>
                  <a:srgbClr val="C00000"/>
                </a:solidFill>
              </a:rPr>
              <a:t>//java will cast here too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ArrayList</a:t>
            </a:r>
            <a:r>
              <a:rPr lang="en-US" dirty="0" smtClean="0"/>
              <a:t> implements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add(</a:t>
            </a:r>
            <a:r>
              <a:rPr lang="en-US" sz="2000" b="1" dirty="0" err="1" smtClean="0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x)  	</a:t>
            </a:r>
            <a:r>
              <a:rPr lang="en-US" sz="2000" b="1" dirty="0" smtClean="0">
                <a:solidFill>
                  <a:srgbClr val="7030A0"/>
                </a:solidFill>
              </a:rPr>
              <a:t>   </a:t>
            </a:r>
            <a:r>
              <a:rPr lang="en-US" sz="2000" dirty="0" smtClean="0">
                <a:solidFill>
                  <a:srgbClr val="C00000"/>
                </a:solidFill>
              </a:rPr>
              <a:t>//adds </a:t>
            </a:r>
            <a:r>
              <a:rPr lang="en-US" sz="2000" dirty="0">
                <a:solidFill>
                  <a:srgbClr val="C00000"/>
                </a:solidFill>
              </a:rPr>
              <a:t>x to end of </a:t>
            </a:r>
            <a:r>
              <a:rPr lang="en-US" sz="2000" dirty="0" smtClean="0">
                <a:solidFill>
                  <a:srgbClr val="C00000"/>
                </a:solidFill>
              </a:rPr>
              <a:t>list.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smtClean="0">
                <a:solidFill>
                  <a:srgbClr val="7030A0"/>
                </a:solidFill>
              </a:rPr>
              <a:t>void add(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index, 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x)	   </a:t>
            </a:r>
            <a:r>
              <a:rPr lang="en-US" sz="2000" dirty="0" smtClean="0">
                <a:solidFill>
                  <a:srgbClr val="C00000"/>
                </a:solidFill>
              </a:rPr>
              <a:t>//adds x at index, shifting elements right</a:t>
            </a: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remove(</a:t>
            </a:r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index)	    </a:t>
            </a:r>
            <a:r>
              <a:rPr lang="en-US" sz="2000" dirty="0" smtClean="0">
                <a:solidFill>
                  <a:srgbClr val="C00000"/>
                </a:solidFill>
              </a:rPr>
              <a:t>//removes and returns element at index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</a:rPr>
              <a:t>			    //shifting elements left.</a:t>
            </a:r>
          </a:p>
          <a:p>
            <a:r>
              <a:rPr lang="en-US" sz="2000" b="1" dirty="0" err="1" smtClean="0">
                <a:solidFill>
                  <a:srgbClr val="7030A0"/>
                </a:solidFill>
              </a:rPr>
              <a:t>int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size() 			</a:t>
            </a:r>
            <a:r>
              <a:rPr lang="en-US" sz="2000" b="1" dirty="0" smtClean="0">
                <a:solidFill>
                  <a:srgbClr val="7030A0"/>
                </a:solidFill>
              </a:rPr>
              <a:t>    </a:t>
            </a:r>
            <a:r>
              <a:rPr lang="en-US" sz="2000" dirty="0" smtClean="0">
                <a:solidFill>
                  <a:srgbClr val="C00000"/>
                </a:solidFill>
              </a:rPr>
              <a:t>//</a:t>
            </a:r>
            <a:r>
              <a:rPr lang="en-US" sz="2000" dirty="0">
                <a:solidFill>
                  <a:srgbClr val="C00000"/>
                </a:solidFill>
              </a:rPr>
              <a:t>returns number of </a:t>
            </a:r>
            <a:r>
              <a:rPr lang="en-US" sz="2000" dirty="0" smtClean="0">
                <a:solidFill>
                  <a:srgbClr val="C00000"/>
                </a:solidFill>
              </a:rPr>
              <a:t>elements.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get(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index)	</a:t>
            </a:r>
            <a:r>
              <a:rPr lang="en-US" sz="2000" b="1" dirty="0" smtClean="0">
                <a:solidFill>
                  <a:srgbClr val="7030A0"/>
                </a:solidFill>
              </a:rPr>
              <a:t>	    </a:t>
            </a:r>
            <a:r>
              <a:rPr lang="en-US" sz="2000" dirty="0" smtClean="0">
                <a:solidFill>
                  <a:srgbClr val="C00000"/>
                </a:solidFill>
              </a:rPr>
              <a:t>// </a:t>
            </a:r>
            <a:r>
              <a:rPr lang="en-US" sz="2000" dirty="0">
                <a:solidFill>
                  <a:srgbClr val="C00000"/>
                </a:solidFill>
              </a:rPr>
              <a:t>returns the element at </a:t>
            </a:r>
            <a:r>
              <a:rPr lang="en-US" sz="2000" dirty="0" smtClean="0">
                <a:solidFill>
                  <a:srgbClr val="C00000"/>
                </a:solidFill>
              </a:rPr>
              <a:t>index.</a:t>
            </a:r>
            <a:endParaRPr lang="en-US" sz="2000" dirty="0">
              <a:solidFill>
                <a:srgbClr val="C00000"/>
              </a:solidFill>
            </a:endParaRPr>
          </a:p>
          <a:p>
            <a:endParaRPr lang="en-US" sz="2000" b="1" dirty="0" smtClean="0">
              <a:solidFill>
                <a:srgbClr val="7030A0"/>
              </a:solidFill>
            </a:endParaRPr>
          </a:p>
          <a:p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set(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index, 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x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  <a:r>
              <a:rPr lang="en-US" sz="2000" dirty="0" smtClean="0">
                <a:solidFill>
                  <a:srgbClr val="C00000"/>
                </a:solidFill>
              </a:rPr>
              <a:t>// changes </a:t>
            </a:r>
            <a:r>
              <a:rPr lang="en-US" sz="2000" dirty="0">
                <a:solidFill>
                  <a:srgbClr val="C00000"/>
                </a:solidFill>
              </a:rPr>
              <a:t>the element at index with </a:t>
            </a:r>
            <a:r>
              <a:rPr lang="en-US" sz="2000" dirty="0" smtClean="0">
                <a:solidFill>
                  <a:srgbClr val="C00000"/>
                </a:solidFill>
              </a:rPr>
              <a:t>x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		    </a:t>
            </a:r>
            <a:r>
              <a:rPr lang="en-US" sz="2000" dirty="0" smtClean="0">
                <a:solidFill>
                  <a:srgbClr val="C00000"/>
                </a:solidFill>
              </a:rPr>
              <a:t>// returns old element.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vs </a:t>
            </a:r>
            <a:r>
              <a:rPr lang="en-US" dirty="0" err="1" smtClean="0"/>
              <a:t>ArrayList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3886200" cy="289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String [] names = new String[3];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names[0] = “</a:t>
            </a:r>
            <a:r>
              <a:rPr lang="en-US" sz="2200" dirty="0" smtClean="0">
                <a:solidFill>
                  <a:srgbClr val="C00000"/>
                </a:solidFill>
              </a:rPr>
              <a:t>bob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names[1] = “</a:t>
            </a:r>
            <a:r>
              <a:rPr lang="en-US" sz="2200" dirty="0" err="1" smtClean="0">
                <a:solidFill>
                  <a:srgbClr val="C00000"/>
                </a:solidFill>
              </a:rPr>
              <a:t>anna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names[2] = “</a:t>
            </a:r>
            <a:r>
              <a:rPr lang="en-US" sz="2200" dirty="0" err="1" smtClean="0">
                <a:solidFill>
                  <a:srgbClr val="C00000"/>
                </a:solidFill>
              </a:rPr>
              <a:t>otto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for(</a:t>
            </a:r>
            <a:r>
              <a:rPr lang="en-US" sz="2200" dirty="0" err="1" smtClean="0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</a:rPr>
              <a:t>names.length</a:t>
            </a:r>
            <a:r>
              <a:rPr lang="en-US" sz="2200" dirty="0" smtClean="0">
                <a:solidFill>
                  <a:srgbClr val="7030A0"/>
                </a:solidFill>
              </a:rPr>
              <a:t>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smtClean="0">
                <a:solidFill>
                  <a:srgbClr val="7030A0"/>
                </a:solidFill>
              </a:rPr>
              <a:t>    </a:t>
            </a:r>
            <a:r>
              <a:rPr lang="en-US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</a:rPr>
              <a:t>(names[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]);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38862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997131"/>
            <a:ext cx="48006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List&lt;String&gt;names = new </a:t>
            </a:r>
            <a:r>
              <a:rPr lang="en-US" sz="2200" dirty="0" err="1" smtClean="0">
                <a:solidFill>
                  <a:srgbClr val="7030A0"/>
                </a:solidFill>
              </a:rPr>
              <a:t>ArrayList</a:t>
            </a:r>
            <a:r>
              <a:rPr lang="en-US" sz="2200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smtClean="0">
                <a:solidFill>
                  <a:srgbClr val="C00000"/>
                </a:solidFill>
              </a:rPr>
              <a:t>bob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err="1" smtClean="0">
                <a:solidFill>
                  <a:srgbClr val="C00000"/>
                </a:solidFill>
              </a:rPr>
              <a:t>anna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err="1" smtClean="0">
                <a:solidFill>
                  <a:srgbClr val="C00000"/>
                </a:solidFill>
              </a:rPr>
              <a:t>otto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for(</a:t>
            </a:r>
            <a:r>
              <a:rPr lang="en-US" sz="2200" dirty="0" err="1" smtClean="0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</a:rPr>
              <a:t>names.size</a:t>
            </a:r>
            <a:r>
              <a:rPr lang="en-US" sz="2200" dirty="0" smtClean="0">
                <a:solidFill>
                  <a:srgbClr val="7030A0"/>
                </a:solidFill>
              </a:rPr>
              <a:t>();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     </a:t>
            </a:r>
            <a:r>
              <a:rPr lang="en-US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names.get</a:t>
            </a:r>
            <a:r>
              <a:rPr lang="en-US" sz="2200" dirty="0" smtClean="0">
                <a:solidFill>
                  <a:srgbClr val="7030A0"/>
                </a:solidFill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r>
              <a:rPr lang="en-US" sz="2200" dirty="0" smtClean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997131"/>
            <a:ext cx="4800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Array vs </a:t>
            </a:r>
            <a:r>
              <a:rPr lang="en-US" dirty="0" err="1" smtClean="0"/>
              <a:t>ArrayList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3886200" cy="289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String [] names = new String[3];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names[0] = “</a:t>
            </a:r>
            <a:r>
              <a:rPr lang="en-US" sz="2200" dirty="0" smtClean="0">
                <a:solidFill>
                  <a:srgbClr val="C00000"/>
                </a:solidFill>
              </a:rPr>
              <a:t>bob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names[1] = “</a:t>
            </a:r>
            <a:r>
              <a:rPr lang="en-US" sz="2200" dirty="0" err="1" smtClean="0">
                <a:solidFill>
                  <a:srgbClr val="C00000"/>
                </a:solidFill>
              </a:rPr>
              <a:t>anna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names[2] = “</a:t>
            </a:r>
            <a:r>
              <a:rPr lang="en-US" sz="2200" dirty="0" err="1" smtClean="0">
                <a:solidFill>
                  <a:srgbClr val="C00000"/>
                </a:solidFill>
              </a:rPr>
              <a:t>otto</a:t>
            </a:r>
            <a:r>
              <a:rPr lang="en-US" sz="2200" dirty="0" smtClean="0">
                <a:solidFill>
                  <a:srgbClr val="7030A0"/>
                </a:solidFill>
              </a:rPr>
              <a:t>”;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for(</a:t>
            </a:r>
            <a:r>
              <a:rPr lang="en-US" sz="2200" dirty="0" err="1" smtClean="0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</a:rPr>
              <a:t>names.length</a:t>
            </a:r>
            <a:r>
              <a:rPr lang="en-US" sz="2200" dirty="0" smtClean="0">
                <a:solidFill>
                  <a:srgbClr val="7030A0"/>
                </a:solidFill>
              </a:rPr>
              <a:t>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smtClean="0">
                <a:solidFill>
                  <a:srgbClr val="7030A0"/>
                </a:solidFill>
              </a:rPr>
              <a:t>    </a:t>
            </a:r>
            <a:r>
              <a:rPr lang="en-US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</a:rPr>
              <a:t>(names[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]);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38862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67200" y="997131"/>
            <a:ext cx="4800600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List&lt;String&gt;names = new </a:t>
            </a:r>
            <a:r>
              <a:rPr lang="en-US" sz="2200" dirty="0" err="1" smtClean="0">
                <a:solidFill>
                  <a:srgbClr val="7030A0"/>
                </a:solidFill>
              </a:rPr>
              <a:t>ArrayList</a:t>
            </a:r>
            <a:r>
              <a:rPr lang="en-US" sz="2200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smtClean="0">
                <a:solidFill>
                  <a:srgbClr val="C00000"/>
                </a:solidFill>
              </a:rPr>
              <a:t>bob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err="1" smtClean="0">
                <a:solidFill>
                  <a:srgbClr val="C00000"/>
                </a:solidFill>
              </a:rPr>
              <a:t>anna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err="1" smtClean="0">
                <a:solidFill>
                  <a:srgbClr val="7030A0"/>
                </a:solidFill>
              </a:rPr>
              <a:t>names.add</a:t>
            </a:r>
            <a:r>
              <a:rPr lang="en-US" sz="2200" dirty="0" smtClean="0">
                <a:solidFill>
                  <a:srgbClr val="7030A0"/>
                </a:solidFill>
              </a:rPr>
              <a:t>(“</a:t>
            </a:r>
            <a:r>
              <a:rPr lang="en-US" sz="2200" dirty="0" err="1" smtClean="0">
                <a:solidFill>
                  <a:srgbClr val="C00000"/>
                </a:solidFill>
              </a:rPr>
              <a:t>otto</a:t>
            </a:r>
            <a:r>
              <a:rPr lang="en-US" sz="2200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for(</a:t>
            </a:r>
            <a:r>
              <a:rPr lang="en-US" sz="2200" dirty="0" err="1" smtClean="0">
                <a:solidFill>
                  <a:srgbClr val="7030A0"/>
                </a:solidFill>
              </a:rPr>
              <a:t>int</a:t>
            </a:r>
            <a:r>
              <a:rPr lang="en-US" sz="2200" dirty="0" smtClean="0">
                <a:solidFill>
                  <a:srgbClr val="7030A0"/>
                </a:solidFill>
              </a:rPr>
              <a:t>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=0;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&lt;</a:t>
            </a:r>
            <a:r>
              <a:rPr lang="en-US" sz="2200" dirty="0" err="1" smtClean="0">
                <a:solidFill>
                  <a:srgbClr val="7030A0"/>
                </a:solidFill>
              </a:rPr>
              <a:t>names.size</a:t>
            </a:r>
            <a:r>
              <a:rPr lang="en-US" sz="2200" dirty="0" smtClean="0">
                <a:solidFill>
                  <a:srgbClr val="7030A0"/>
                </a:solidFill>
              </a:rPr>
              <a:t>(); 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 smtClean="0">
                <a:solidFill>
                  <a:srgbClr val="7030A0"/>
                </a:solidFill>
              </a:rPr>
              <a:t>++)</a:t>
            </a:r>
          </a:p>
          <a:p>
            <a:pPr marL="0" indent="0">
              <a:buFont typeface="Arial" pitchFamily="34" charset="0"/>
              <a:buNone/>
            </a:pPr>
            <a:r>
              <a:rPr lang="en-US" sz="2200" dirty="0" smtClean="0">
                <a:solidFill>
                  <a:srgbClr val="7030A0"/>
                </a:solidFill>
              </a:rPr>
              <a:t>     </a:t>
            </a:r>
            <a:r>
              <a:rPr lang="en-US" sz="2200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dirty="0" smtClean="0">
                <a:solidFill>
                  <a:srgbClr val="7030A0"/>
                </a:solidFill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names.get</a:t>
            </a:r>
            <a:r>
              <a:rPr lang="en-US" sz="2200" dirty="0" smtClean="0">
                <a:solidFill>
                  <a:srgbClr val="7030A0"/>
                </a:solidFill>
              </a:rPr>
              <a:t>(</a:t>
            </a:r>
            <a:r>
              <a:rPr lang="en-US" sz="2200" dirty="0" err="1" smtClean="0">
                <a:solidFill>
                  <a:srgbClr val="7030A0"/>
                </a:solidFill>
              </a:rPr>
              <a:t>i</a:t>
            </a:r>
            <a:r>
              <a:rPr lang="en-US" sz="2200" dirty="0">
                <a:solidFill>
                  <a:srgbClr val="7030A0"/>
                </a:solidFill>
              </a:rPr>
              <a:t>)</a:t>
            </a:r>
            <a:r>
              <a:rPr lang="en-US" sz="2200" dirty="0" smtClean="0">
                <a:solidFill>
                  <a:srgbClr val="7030A0"/>
                </a:solidFill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997131"/>
            <a:ext cx="48006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" y="3892731"/>
            <a:ext cx="891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Things to note about the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You don’t specify a size when you create it.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Use pointed-brackets to specify the data type it will store.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It is wordier than an array (but the advantages make up for it).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It uses dot-size method instead of dot-length data field.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It uses dot-get and dot-add methods instead of brackets.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880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Remember this?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486400"/>
          </a:xfrm>
          <a:ln>
            <a:solidFill>
              <a:srgbClr val="C0000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[]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 = new 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[10];		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count = 0;				</a:t>
            </a:r>
            <a:r>
              <a:rPr lang="en-US" dirty="0" smtClean="0">
                <a:solidFill>
                  <a:srgbClr val="C00000"/>
                </a:solidFill>
              </a:rPr>
              <a:t>//keep track of # elements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x = 0;				</a:t>
            </a:r>
            <a:r>
              <a:rPr lang="en-US" dirty="0" smtClean="0">
                <a:solidFill>
                  <a:srgbClr val="C00000"/>
                </a:solidFill>
              </a:rPr>
              <a:t>//store user input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while(x != -1)				</a:t>
            </a:r>
            <a:r>
              <a:rPr lang="en-US" dirty="0" smtClean="0">
                <a:solidFill>
                  <a:srgbClr val="C00000"/>
                </a:solidFill>
              </a:rPr>
              <a:t>//enter -1 to quit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enter #, -1 to quit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x = </a:t>
            </a:r>
            <a:r>
              <a:rPr lang="en-US" b="1" dirty="0" err="1" smtClean="0">
                <a:solidFill>
                  <a:srgbClr val="7030A0"/>
                </a:solidFill>
              </a:rPr>
              <a:t>input.nextInt</a:t>
            </a:r>
            <a:r>
              <a:rPr lang="en-US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if(x != -1 &amp;&amp; count&lt;</a:t>
            </a:r>
            <a:r>
              <a:rPr lang="en-US" b="1" dirty="0" err="1" smtClean="0">
                <a:solidFill>
                  <a:srgbClr val="7030A0"/>
                </a:solidFill>
              </a:rPr>
              <a:t>nums.length</a:t>
            </a:r>
            <a:r>
              <a:rPr lang="en-US" b="1" dirty="0" smtClean="0">
                <a:solidFill>
                  <a:srgbClr val="7030A0"/>
                </a:solidFill>
              </a:rPr>
              <a:t>)	</a:t>
            </a:r>
            <a:r>
              <a:rPr lang="en-US" dirty="0" smtClean="0">
                <a:solidFill>
                  <a:srgbClr val="C00000"/>
                </a:solidFill>
              </a:rPr>
              <a:t>//make sure we don’t crash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[count] = 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count++;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b="1" dirty="0" smtClean="0">
                <a:solidFill>
                  <a:srgbClr val="7030A0"/>
                </a:solidFill>
              </a:rPr>
              <a:t>(“</a:t>
            </a:r>
            <a:r>
              <a:rPr lang="en-US" b="1" dirty="0" smtClean="0">
                <a:solidFill>
                  <a:srgbClr val="C00000"/>
                </a:solidFill>
              </a:rPr>
              <a:t>Your numbers are:</a:t>
            </a:r>
            <a:r>
              <a:rPr lang="en-US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for(</a:t>
            </a:r>
            <a:r>
              <a:rPr lang="en-US" b="1" dirty="0" err="1" smtClean="0">
                <a:solidFill>
                  <a:srgbClr val="7030A0"/>
                </a:solidFill>
              </a:rPr>
              <a:t>int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=0;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 &lt; count; 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++)		</a:t>
            </a:r>
            <a:r>
              <a:rPr lang="en-US" dirty="0" smtClean="0">
                <a:solidFill>
                  <a:srgbClr val="C00000"/>
                </a:solidFill>
              </a:rPr>
              <a:t>//only show valid elements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</a:t>
            </a:r>
            <a:r>
              <a:rPr lang="en-US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nums</a:t>
            </a:r>
            <a:r>
              <a:rPr lang="en-US" b="1" dirty="0" smtClean="0">
                <a:solidFill>
                  <a:srgbClr val="7030A0"/>
                </a:solidFill>
              </a:rPr>
              <a:t>[</a:t>
            </a:r>
            <a:r>
              <a:rPr lang="en-US" b="1" dirty="0" err="1" smtClean="0">
                <a:solidFill>
                  <a:srgbClr val="7030A0"/>
                </a:solidFill>
              </a:rPr>
              <a:t>i</a:t>
            </a:r>
            <a:r>
              <a:rPr lang="en-US" b="1" dirty="0" smtClean="0">
                <a:solidFill>
                  <a:srgbClr val="7030A0"/>
                </a:solidFill>
              </a:rPr>
              <a:t>] + </a:t>
            </a:r>
            <a:r>
              <a:rPr lang="en-US" b="1" dirty="0" smtClean="0">
                <a:solidFill>
                  <a:srgbClr val="C00000"/>
                </a:solidFill>
              </a:rPr>
              <a:t>“ “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0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Much better…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648199"/>
          </a:xfrm>
          <a:ln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List &lt;</a:t>
            </a:r>
            <a:r>
              <a:rPr lang="en-US" sz="2200" b="1" dirty="0" smtClean="0">
                <a:solidFill>
                  <a:srgbClr val="C00000"/>
                </a:solidFill>
              </a:rPr>
              <a:t>Integer</a:t>
            </a:r>
            <a:r>
              <a:rPr lang="en-US" sz="2200" b="1" dirty="0" smtClean="0">
                <a:solidFill>
                  <a:srgbClr val="7030A0"/>
                </a:solidFill>
              </a:rPr>
              <a:t>&gt; </a:t>
            </a:r>
            <a:r>
              <a:rPr lang="en-US" sz="2200" b="1" dirty="0" err="1" smtClean="0">
                <a:solidFill>
                  <a:srgbClr val="7030A0"/>
                </a:solidFill>
              </a:rPr>
              <a:t>nums</a:t>
            </a:r>
            <a:r>
              <a:rPr lang="en-US" sz="2200" b="1" dirty="0" smtClean="0">
                <a:solidFill>
                  <a:srgbClr val="7030A0"/>
                </a:solidFill>
              </a:rPr>
              <a:t> = new </a:t>
            </a:r>
            <a:r>
              <a:rPr lang="en-US" sz="22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200" b="1" dirty="0" smtClean="0">
                <a:solidFill>
                  <a:srgbClr val="7030A0"/>
                </a:solidFill>
              </a:rPr>
              <a:t>();	</a:t>
            </a:r>
            <a:r>
              <a:rPr lang="en-US" sz="2200" dirty="0" smtClean="0">
                <a:solidFill>
                  <a:srgbClr val="C00000"/>
                </a:solidFill>
              </a:rPr>
              <a:t>//what’s this Integer?</a:t>
            </a:r>
            <a:r>
              <a:rPr lang="en-US" sz="2200" b="1" dirty="0" smtClean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x = 0;				</a:t>
            </a:r>
            <a:r>
              <a:rPr lang="en-US" sz="2200" dirty="0" smtClean="0">
                <a:solidFill>
                  <a:srgbClr val="C00000"/>
                </a:solidFill>
              </a:rPr>
              <a:t>//store user input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while(x != -1)				</a:t>
            </a:r>
            <a:r>
              <a:rPr lang="en-US" sz="2200" dirty="0" smtClean="0">
                <a:solidFill>
                  <a:srgbClr val="C00000"/>
                </a:solidFill>
              </a:rPr>
              <a:t>//enter -1 to quit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 smtClean="0">
                <a:solidFill>
                  <a:srgbClr val="7030A0"/>
                </a:solidFill>
              </a:rPr>
              <a:t>(“</a:t>
            </a:r>
            <a:r>
              <a:rPr lang="en-US" sz="2200" b="1" dirty="0" smtClean="0">
                <a:solidFill>
                  <a:srgbClr val="C00000"/>
                </a:solidFill>
              </a:rPr>
              <a:t>enter #, -1 to quit</a:t>
            </a:r>
            <a:r>
              <a:rPr lang="en-US" sz="22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x = </a:t>
            </a:r>
            <a:r>
              <a:rPr lang="en-US" sz="2200" b="1" dirty="0" err="1" smtClean="0">
                <a:solidFill>
                  <a:srgbClr val="7030A0"/>
                </a:solidFill>
              </a:rPr>
              <a:t>input.nextInt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if(x != -1)			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200" b="1" dirty="0" smtClean="0">
                <a:solidFill>
                  <a:srgbClr val="7030A0"/>
                </a:solidFill>
              </a:rPr>
              <a:t>(x);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System.out.println</a:t>
            </a:r>
            <a:r>
              <a:rPr lang="en-US" sz="2200" b="1" dirty="0">
                <a:solidFill>
                  <a:srgbClr val="7030A0"/>
                </a:solidFill>
              </a:rPr>
              <a:t>(“</a:t>
            </a:r>
            <a:r>
              <a:rPr lang="en-US" sz="2200" b="1" dirty="0">
                <a:solidFill>
                  <a:srgbClr val="C00000"/>
                </a:solidFill>
              </a:rPr>
              <a:t>Your numbers are:</a:t>
            </a:r>
            <a:r>
              <a:rPr lang="en-US" sz="22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for(</a:t>
            </a:r>
            <a:r>
              <a:rPr lang="en-US" sz="2200" b="1" dirty="0" err="1">
                <a:solidFill>
                  <a:srgbClr val="7030A0"/>
                </a:solidFill>
              </a:rPr>
              <a:t>int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=0;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 &lt; </a:t>
            </a:r>
            <a:r>
              <a:rPr lang="en-US" sz="2200" b="1" dirty="0" err="1" smtClean="0">
                <a:solidFill>
                  <a:srgbClr val="7030A0"/>
                </a:solidFill>
              </a:rPr>
              <a:t>nums.size</a:t>
            </a:r>
            <a:r>
              <a:rPr lang="en-US" sz="2200" b="1" dirty="0" smtClean="0">
                <a:solidFill>
                  <a:srgbClr val="7030A0"/>
                </a:solidFill>
              </a:rPr>
              <a:t>(); </a:t>
            </a:r>
            <a:r>
              <a:rPr lang="en-US" sz="2200" b="1" dirty="0" err="1">
                <a:solidFill>
                  <a:srgbClr val="7030A0"/>
                </a:solidFill>
              </a:rPr>
              <a:t>i</a:t>
            </a:r>
            <a:r>
              <a:rPr lang="en-US" sz="2200" b="1" dirty="0">
                <a:solidFill>
                  <a:srgbClr val="7030A0"/>
                </a:solidFill>
              </a:rPr>
              <a:t>++)		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</a:t>
            </a:r>
            <a:r>
              <a:rPr lang="en-US" sz="2200" b="1" dirty="0" smtClean="0">
                <a:solidFill>
                  <a:srgbClr val="7030A0"/>
                </a:solidFill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</a:rPr>
              <a:t>nums.get</a:t>
            </a:r>
            <a:r>
              <a:rPr lang="en-US" sz="2200" b="1" dirty="0" smtClean="0">
                <a:solidFill>
                  <a:srgbClr val="7030A0"/>
                </a:solidFill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</a:rPr>
              <a:t>i</a:t>
            </a:r>
            <a:r>
              <a:rPr lang="en-US" sz="2200" b="1" dirty="0" smtClean="0">
                <a:solidFill>
                  <a:srgbClr val="7030A0"/>
                </a:solidFill>
              </a:rPr>
              <a:t>) </a:t>
            </a:r>
            <a:r>
              <a:rPr lang="en-US" sz="2200" b="1" dirty="0">
                <a:solidFill>
                  <a:srgbClr val="7030A0"/>
                </a:solidFill>
              </a:rPr>
              <a:t>+ </a:t>
            </a:r>
            <a:r>
              <a:rPr lang="en-US" sz="2200" b="1" dirty="0">
                <a:solidFill>
                  <a:srgbClr val="C00000"/>
                </a:solidFill>
              </a:rPr>
              <a:t>“ “</a:t>
            </a:r>
            <a:r>
              <a:rPr lang="en-US" sz="2200" b="1" dirty="0">
                <a:solidFill>
                  <a:srgbClr val="7030A0"/>
                </a:solidFill>
              </a:rPr>
              <a:t>);</a:t>
            </a:r>
            <a:endParaRPr lang="en-US" sz="2200" b="1" dirty="0">
              <a:solidFill>
                <a:srgbClr val="7030A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626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 smtClean="0">
                <a:solidFill>
                  <a:srgbClr val="FF0000"/>
                </a:solidFill>
              </a:rPr>
              <a:t>How many elements can </a:t>
            </a:r>
            <a:r>
              <a:rPr lang="en-US" sz="2200" b="1" dirty="0" err="1" smtClean="0">
                <a:solidFill>
                  <a:srgbClr val="FF0000"/>
                </a:solidFill>
              </a:rPr>
              <a:t>nums</a:t>
            </a:r>
            <a:r>
              <a:rPr lang="en-US" sz="2200" b="1" dirty="0" smtClean="0">
                <a:solidFill>
                  <a:srgbClr val="FF0000"/>
                </a:solidFill>
              </a:rPr>
              <a:t> have?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Much better…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4495799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List &lt;Integer&gt; </a:t>
            </a:r>
            <a:r>
              <a:rPr lang="en-US" sz="2200" b="1" dirty="0" err="1" smtClean="0">
                <a:solidFill>
                  <a:srgbClr val="7030A0"/>
                </a:solidFill>
              </a:rPr>
              <a:t>nums</a:t>
            </a:r>
            <a:r>
              <a:rPr lang="en-US" sz="2200" b="1" dirty="0" smtClean="0">
                <a:solidFill>
                  <a:srgbClr val="7030A0"/>
                </a:solidFill>
              </a:rPr>
              <a:t> = new </a:t>
            </a:r>
            <a:r>
              <a:rPr lang="en-US" sz="22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200" b="1" dirty="0" smtClean="0">
                <a:solidFill>
                  <a:srgbClr val="7030A0"/>
                </a:solidFill>
              </a:rPr>
              <a:t>();		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int</a:t>
            </a:r>
            <a:r>
              <a:rPr lang="en-US" sz="2200" b="1" dirty="0" smtClean="0">
                <a:solidFill>
                  <a:srgbClr val="7030A0"/>
                </a:solidFill>
              </a:rPr>
              <a:t> x = 0;				</a:t>
            </a:r>
            <a:r>
              <a:rPr lang="en-US" sz="2200" dirty="0" smtClean="0">
                <a:solidFill>
                  <a:srgbClr val="C00000"/>
                </a:solidFill>
              </a:rPr>
              <a:t>//store user input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while(x != -1)				</a:t>
            </a:r>
            <a:r>
              <a:rPr lang="en-US" sz="2200" dirty="0" smtClean="0">
                <a:solidFill>
                  <a:srgbClr val="C00000"/>
                </a:solidFill>
              </a:rPr>
              <a:t>//enter -1 to quit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</a:t>
            </a: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 smtClean="0">
                <a:solidFill>
                  <a:srgbClr val="7030A0"/>
                </a:solidFill>
              </a:rPr>
              <a:t>(“</a:t>
            </a:r>
            <a:r>
              <a:rPr lang="en-US" sz="2200" b="1" dirty="0" smtClean="0">
                <a:solidFill>
                  <a:srgbClr val="C00000"/>
                </a:solidFill>
              </a:rPr>
              <a:t>enter #, -1 to quit</a:t>
            </a:r>
            <a:r>
              <a:rPr lang="en-US" sz="22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x = </a:t>
            </a:r>
            <a:r>
              <a:rPr lang="en-US" sz="2200" b="1" dirty="0" err="1" smtClean="0">
                <a:solidFill>
                  <a:srgbClr val="7030A0"/>
                </a:solidFill>
              </a:rPr>
              <a:t>input.nextInt</a:t>
            </a:r>
            <a:r>
              <a:rPr lang="en-US" sz="2200" b="1" dirty="0" smtClean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 smtClean="0">
                <a:solidFill>
                  <a:srgbClr val="7030A0"/>
                </a:solidFill>
              </a:rPr>
              <a:t>    if(x != -1)			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          </a:t>
            </a:r>
            <a:r>
              <a:rPr lang="en-US" sz="2200" b="1" dirty="0" err="1" smtClean="0">
                <a:solidFill>
                  <a:srgbClr val="7030A0"/>
                </a:solidFill>
              </a:rPr>
              <a:t>nums.add</a:t>
            </a:r>
            <a:r>
              <a:rPr lang="en-US" sz="2200" b="1" dirty="0" smtClean="0">
                <a:solidFill>
                  <a:srgbClr val="7030A0"/>
                </a:solidFill>
              </a:rPr>
              <a:t>(x);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} 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 smtClean="0">
                <a:solidFill>
                  <a:srgbClr val="7030A0"/>
                </a:solidFill>
              </a:rPr>
              <a:t>(“</a:t>
            </a:r>
            <a:r>
              <a:rPr lang="en-US" sz="2200" b="1" dirty="0" smtClean="0">
                <a:solidFill>
                  <a:srgbClr val="C00000"/>
                </a:solidFill>
              </a:rPr>
              <a:t>Your numbers are:</a:t>
            </a:r>
            <a:r>
              <a:rPr lang="en-US" sz="2200" b="1" dirty="0" smtClean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System.out.println</a:t>
            </a:r>
            <a:r>
              <a:rPr lang="en-US" sz="2200" b="1" dirty="0" smtClean="0">
                <a:solidFill>
                  <a:srgbClr val="7030A0"/>
                </a:solidFill>
              </a:rPr>
              <a:t>(</a:t>
            </a:r>
            <a:r>
              <a:rPr lang="en-US" sz="2200" b="1" dirty="0" err="1" smtClean="0">
                <a:solidFill>
                  <a:srgbClr val="7030A0"/>
                </a:solidFill>
              </a:rPr>
              <a:t>nums</a:t>
            </a:r>
            <a:r>
              <a:rPr lang="en-US" sz="2200" b="1" dirty="0" smtClean="0">
                <a:solidFill>
                  <a:srgbClr val="7030A0"/>
                </a:solidFill>
              </a:rPr>
              <a:t>);		</a:t>
            </a:r>
            <a:r>
              <a:rPr lang="en-US" sz="2200" dirty="0" smtClean="0">
                <a:solidFill>
                  <a:srgbClr val="FF0000"/>
                </a:solidFill>
              </a:rPr>
              <a:t>//calls </a:t>
            </a:r>
            <a:r>
              <a:rPr lang="en-US" sz="2200" dirty="0" err="1" smtClean="0">
                <a:solidFill>
                  <a:srgbClr val="FF0000"/>
                </a:solidFill>
              </a:rPr>
              <a:t>ArrayList’s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toString</a:t>
            </a:r>
            <a:endParaRPr lang="en-US" sz="2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5626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dirty="0" smtClean="0"/>
              <a:t>How many elements can </a:t>
            </a:r>
            <a:r>
              <a:rPr lang="en-US" sz="2200" dirty="0" err="1" smtClean="0"/>
              <a:t>nums</a:t>
            </a:r>
            <a:r>
              <a:rPr lang="en-US" sz="2200" dirty="0" smtClean="0"/>
              <a:t> have?    </a:t>
            </a:r>
            <a:r>
              <a:rPr lang="en-US" sz="2200" b="1" dirty="0" smtClean="0">
                <a:solidFill>
                  <a:srgbClr val="C00000"/>
                </a:solidFill>
              </a:rPr>
              <a:t>It depends on the user.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4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Shifting elements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ArrayList</a:t>
            </a:r>
            <a:r>
              <a:rPr lang="en-US" sz="2800" dirty="0" smtClean="0"/>
              <a:t> will shift elements over if you alter the list size in a place other than the end.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List&lt;String&gt;names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 smtClean="0">
                <a:solidFill>
                  <a:srgbClr val="7030A0"/>
                </a:solidFill>
              </a:rPr>
              <a:t>ArrayList</a:t>
            </a:r>
            <a:r>
              <a:rPr lang="en-US" sz="2400" b="1" dirty="0" smtClean="0">
                <a:solidFill>
                  <a:srgbClr val="7030A0"/>
                </a:solidFill>
              </a:rPr>
              <a:t>&lt;String&gt;();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(“bob”);</a:t>
            </a:r>
          </a:p>
          <a:p>
            <a:pPr marL="0" indent="0">
              <a:buNone/>
            </a:pPr>
            <a:r>
              <a:rPr lang="en-US" sz="2400" b="1" dirty="0" err="1" smtClean="0"/>
              <a:t>names.add</a:t>
            </a:r>
            <a:r>
              <a:rPr lang="en-US" sz="2400" b="1" dirty="0"/>
              <a:t>(“</a:t>
            </a:r>
            <a:r>
              <a:rPr lang="en-US" sz="2400" b="1" dirty="0" err="1"/>
              <a:t>anna</a:t>
            </a:r>
            <a:r>
              <a:rPr lang="en-US" sz="2400" b="1" dirty="0"/>
              <a:t>”);</a:t>
            </a:r>
          </a:p>
          <a:p>
            <a:pPr marL="0" indent="0">
              <a:buNone/>
            </a:pPr>
            <a:r>
              <a:rPr lang="en-US" sz="2400" b="1" dirty="0" err="1"/>
              <a:t>names.add</a:t>
            </a:r>
            <a:r>
              <a:rPr lang="en-US" sz="2400" b="1" dirty="0"/>
              <a:t>(“</a:t>
            </a:r>
            <a:r>
              <a:rPr lang="en-US" sz="2400" b="1" dirty="0" err="1"/>
              <a:t>otto</a:t>
            </a:r>
            <a:r>
              <a:rPr lang="en-US" sz="2400" b="1" dirty="0"/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names.add</a:t>
            </a:r>
            <a:r>
              <a:rPr lang="en-US" sz="2400" b="1" dirty="0">
                <a:solidFill>
                  <a:srgbClr val="7030A0"/>
                </a:solidFill>
              </a:rPr>
              <a:t>(1, “</a:t>
            </a:r>
            <a:r>
              <a:rPr lang="en-US" sz="2400" b="1" dirty="0">
                <a:solidFill>
                  <a:srgbClr val="C00000"/>
                </a:solidFill>
              </a:rPr>
              <a:t>pip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gone = </a:t>
            </a:r>
            <a:r>
              <a:rPr lang="en-US" sz="2400" b="1" dirty="0" err="1">
                <a:solidFill>
                  <a:srgbClr val="7030A0"/>
                </a:solidFill>
              </a:rPr>
              <a:t>names.remove</a:t>
            </a:r>
            <a:r>
              <a:rPr lang="en-US" sz="2400" b="1" dirty="0">
                <a:solidFill>
                  <a:srgbClr val="7030A0"/>
                </a:solidFill>
              </a:rPr>
              <a:t>(0);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(gone + “ </a:t>
            </a:r>
            <a:r>
              <a:rPr lang="en-US" sz="2400" b="1" dirty="0">
                <a:solidFill>
                  <a:srgbClr val="C00000"/>
                </a:solidFill>
              </a:rPr>
              <a:t>is gone.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(names);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26852"/>
              </p:ext>
            </p:extLst>
          </p:nvPr>
        </p:nvGraphicFramePr>
        <p:xfrm>
          <a:off x="3733800" y="3200400"/>
          <a:ext cx="33528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0917"/>
              </p:ext>
            </p:extLst>
          </p:nvPr>
        </p:nvGraphicFramePr>
        <p:xfrm>
          <a:off x="3733800" y="2743200"/>
          <a:ext cx="3352800" cy="381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/>
                <a:gridCol w="1117600"/>
                <a:gridCol w="1117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193963" y="33528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1108</Words>
  <Application>Microsoft Office PowerPoint</Application>
  <PresentationFormat>On-screen Show (4:3)</PresentationFormat>
  <Paragraphs>299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The ArrayList</vt:lpstr>
      <vt:lpstr>The ArrayList</vt:lpstr>
      <vt:lpstr>ArrayList implements List</vt:lpstr>
      <vt:lpstr>Array vs ArrayList Syntax</vt:lpstr>
      <vt:lpstr>Array vs ArrayList Syntax</vt:lpstr>
      <vt:lpstr>  Remember this? </vt:lpstr>
      <vt:lpstr>  Much better…</vt:lpstr>
      <vt:lpstr>  Much better…</vt:lpstr>
      <vt:lpstr>Shifting elements over</vt:lpstr>
      <vt:lpstr>Shifting elements over</vt:lpstr>
      <vt:lpstr>Shifting elements over</vt:lpstr>
      <vt:lpstr>Shifting elements over</vt:lpstr>
      <vt:lpstr>Shifting elements over</vt:lpstr>
      <vt:lpstr>Shifting elements over</vt:lpstr>
      <vt:lpstr>Shifting elements over</vt:lpstr>
      <vt:lpstr>Shifting elements over</vt:lpstr>
      <vt:lpstr>Shifting elements over</vt:lpstr>
      <vt:lpstr>Wrapper Classes</vt:lpstr>
      <vt:lpstr>Wrapper Classes</vt:lpstr>
      <vt:lpstr>Wrapper Classes</vt:lpstr>
      <vt:lpstr>Wrapper Classes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ArrayList</dc:title>
  <dc:creator>Oberle, Doug R</dc:creator>
  <cp:lastModifiedBy>Administrator</cp:lastModifiedBy>
  <cp:revision>18</cp:revision>
  <dcterms:created xsi:type="dcterms:W3CDTF">2006-08-16T00:00:00Z</dcterms:created>
  <dcterms:modified xsi:type="dcterms:W3CDTF">2016-02-22T20:37:14Z</dcterms:modified>
</cp:coreProperties>
</file>