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your own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Reinventing the wheel helps you appreciate the wheel.</a:t>
            </a:r>
          </a:p>
        </p:txBody>
      </p:sp>
    </p:spTree>
    <p:extLst>
      <p:ext uri="{BB962C8B-B14F-4D97-AF65-F5344CB8AC3E}">
        <p14:creationId xmlns:p14="http://schemas.microsoft.com/office/powerpoint/2010/main" val="427017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11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(3,”X”);	</a:t>
            </a:r>
            <a:r>
              <a:rPr lang="en-US" sz="2400" dirty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//size are shifted one space to the right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5809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540981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2667000" y="0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3313611" y="0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3962400" y="0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4572000" y="21771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144589" y="43542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5791200" y="43542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6400800" y="43542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7010400" y="21771"/>
            <a:ext cx="533400" cy="30480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52400" y="35052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12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(3,”X”);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//increased by one.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903548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68688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52400" y="35052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AA8D9-CA75-4764-AA02-0ABDAB95245D}"/>
              </a:ext>
            </a:extLst>
          </p:cNvPr>
          <p:cNvSpPr txBox="1"/>
          <p:nvPr/>
        </p:nvSpPr>
        <p:spPr>
          <a:xfrm>
            <a:off x="5334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        10        11       12       …</a:t>
            </a:r>
          </a:p>
        </p:txBody>
      </p:sp>
    </p:spTree>
    <p:extLst>
      <p:ext uri="{BB962C8B-B14F-4D97-AF65-F5344CB8AC3E}">
        <p14:creationId xmlns:p14="http://schemas.microsoft.com/office/powerpoint/2010/main" val="217055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12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(3,”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//increased by one.</a:t>
            </a:r>
          </a:p>
          <a:p>
            <a:pPr marL="0" indent="0">
              <a:buNone/>
            </a:pPr>
            <a:r>
              <a:rPr lang="en-US" sz="2400" b="1" dirty="0" err="1"/>
              <a:t>words.remove</a:t>
            </a:r>
            <a:r>
              <a:rPr lang="en-US" sz="2400" b="1" dirty="0"/>
              <a:t>(1);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3659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11133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52400" y="53340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1447800" y="4354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133600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714897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3370217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3962400" y="4354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45720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5181600" y="39188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7912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6400800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70104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8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12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(3,”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//increased by one.</a:t>
            </a:r>
          </a:p>
          <a:p>
            <a:pPr marL="0" indent="0">
              <a:buNone/>
            </a:pPr>
            <a:r>
              <a:rPr lang="en-US" sz="2400" b="1" dirty="0" err="1"/>
              <a:t>words.remove</a:t>
            </a:r>
            <a:r>
              <a:rPr lang="en-US" sz="2400" b="1" dirty="0"/>
              <a:t>(1);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//elements from index 2 to the end of logical			//size are shifted one space to the left,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22241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33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1447800" y="4354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2133600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2714897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3370217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3962400" y="4354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45720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5181600" y="39188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7912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6400800" y="17417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7010400" y="30480"/>
            <a:ext cx="533400" cy="304800"/>
          </a:xfrm>
          <a:prstGeom prst="curvedDownArrow">
            <a:avLst/>
          </a:prstGeom>
          <a:solidFill>
            <a:srgbClr val="FFFF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52400" y="53340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11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(3,”</a:t>
            </a:r>
            <a:r>
              <a:rPr lang="en-US" sz="2400" b="1" dirty="0">
                <a:solidFill>
                  <a:srgbClr val="C0000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//elements from index 3 to the end of logical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//size are shifted one space to the right,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//then new element is copied in and size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//increased by one.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words.remove</a:t>
            </a:r>
            <a:r>
              <a:rPr lang="en-US" sz="2400" b="1" dirty="0">
                <a:solidFill>
                  <a:srgbClr val="7030A0"/>
                </a:solidFill>
              </a:rPr>
              <a:t>(1);	</a:t>
            </a:r>
            <a:r>
              <a:rPr lang="en-US" sz="2400" dirty="0">
                <a:solidFill>
                  <a:srgbClr val="C00000"/>
                </a:solidFill>
              </a:rPr>
              <a:t>//elements from index 2 to the end of logical			//size are shifted one space to the left,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	</a:t>
            </a:r>
            <a:r>
              <a:rPr lang="en-US" sz="2400" dirty="0">
                <a:solidFill>
                  <a:srgbClr val="C00000"/>
                </a:solidFill>
              </a:rPr>
              <a:t>//then logical size is decreased by one.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53205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03518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CF544D-D538-4F23-B292-40C833AB9917}"/>
              </a:ext>
            </a:extLst>
          </p:cNvPr>
          <p:cNvSpPr txBox="1"/>
          <p:nvPr/>
        </p:nvSpPr>
        <p:spPr>
          <a:xfrm>
            <a:off x="5334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        10        11       12       …</a:t>
            </a:r>
          </a:p>
        </p:txBody>
      </p:sp>
    </p:spTree>
    <p:extLst>
      <p:ext uri="{BB962C8B-B14F-4D97-AF65-F5344CB8AC3E}">
        <p14:creationId xmlns:p14="http://schemas.microsoft.com/office/powerpoint/2010/main" val="1680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4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Your </a:t>
            </a:r>
            <a:r>
              <a:rPr lang="en-US" dirty="0" err="1"/>
              <a:t>MyArrayList</a:t>
            </a:r>
            <a:r>
              <a:rPr lang="en-US" dirty="0"/>
              <a:t> must implement the following shorter version of the List interface: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interface </a:t>
            </a:r>
            <a:r>
              <a:rPr lang="en-US" b="1" dirty="0" err="1">
                <a:solidFill>
                  <a:srgbClr val="7030A0"/>
                </a:solidFill>
              </a:rPr>
              <a:t>ListInterface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x);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x);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size();            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set(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x);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get(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/>
              <a:t>anyType</a:t>
            </a:r>
            <a:r>
              <a:rPr lang="en-US" b="1" dirty="0">
                <a:solidFill>
                  <a:srgbClr val="7030A0"/>
                </a:solidFill>
              </a:rPr>
              <a:t> remove(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anyType</a:t>
            </a:r>
            <a:r>
              <a:rPr lang="en-US" dirty="0"/>
              <a:t> means that you can send it an Object of… any type.</a:t>
            </a:r>
          </a:p>
        </p:txBody>
      </p:sp>
    </p:spTree>
    <p:extLst>
      <p:ext uri="{BB962C8B-B14F-4D97-AF65-F5344CB8AC3E}">
        <p14:creationId xmlns:p14="http://schemas.microsoft.com/office/powerpoint/2010/main" val="333686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class </a:t>
            </a:r>
            <a:r>
              <a:rPr lang="en-US" sz="2200" b="1" dirty="0" err="1">
                <a:solidFill>
                  <a:srgbClr val="7030A0"/>
                </a:solidFill>
              </a:rPr>
              <a:t>MyArrayList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implements </a:t>
            </a:r>
            <a:r>
              <a:rPr lang="en-US" sz="2200" b="1" dirty="0" err="1">
                <a:solidFill>
                  <a:srgbClr val="7030A0"/>
                </a:solidFill>
              </a:rPr>
              <a:t>ListInterface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{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private Object[] list;     		</a:t>
            </a:r>
            <a:r>
              <a:rPr lang="en-US" sz="2200" dirty="0">
                <a:solidFill>
                  <a:srgbClr val="C00000"/>
                </a:solidFill>
              </a:rPr>
              <a:t>//the actual container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private 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numElements</a:t>
            </a:r>
            <a:r>
              <a:rPr lang="en-US" sz="2200" b="1" dirty="0">
                <a:solidFill>
                  <a:srgbClr val="7030A0"/>
                </a:solidFill>
              </a:rPr>
              <a:t>;   		</a:t>
            </a:r>
            <a:r>
              <a:rPr lang="en-US" sz="2200" dirty="0">
                <a:solidFill>
                  <a:srgbClr val="C00000"/>
                </a:solidFill>
              </a:rPr>
              <a:t>//keep track of logical size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public </a:t>
            </a:r>
            <a:r>
              <a:rPr lang="en-US" sz="2200" b="1" dirty="0" err="1">
                <a:solidFill>
                  <a:srgbClr val="7030A0"/>
                </a:solidFill>
              </a:rPr>
              <a:t>MyArrayList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{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   list = new Object[10];  		</a:t>
            </a:r>
            <a:r>
              <a:rPr lang="en-US" sz="2200" dirty="0">
                <a:solidFill>
                  <a:srgbClr val="C00000"/>
                </a:solidFill>
              </a:rPr>
              <a:t>//start with buffer size of 10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   </a:t>
            </a:r>
            <a:r>
              <a:rPr lang="en-US" sz="2200" b="1" dirty="0" err="1">
                <a:solidFill>
                  <a:srgbClr val="7030A0"/>
                </a:solidFill>
              </a:rPr>
              <a:t>numElements</a:t>
            </a:r>
            <a:r>
              <a:rPr lang="en-US" sz="2200" b="1" dirty="0">
                <a:solidFill>
                  <a:srgbClr val="7030A0"/>
                </a:solidFill>
              </a:rPr>
              <a:t> = 0;			</a:t>
            </a:r>
            <a:r>
              <a:rPr lang="en-US" sz="2200" dirty="0">
                <a:solidFill>
                  <a:srgbClr val="C00000"/>
                </a:solidFill>
              </a:rPr>
              <a:t>//and zero logical elements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      }</a:t>
            </a:r>
            <a:br>
              <a:rPr lang="en-US" sz="2200" dirty="0"/>
            </a:br>
            <a:r>
              <a:rPr lang="en-US" sz="2200" dirty="0"/>
              <a:t>     </a:t>
            </a:r>
            <a:r>
              <a:rPr lang="en-US" sz="2200" dirty="0">
                <a:solidFill>
                  <a:srgbClr val="C00000"/>
                </a:solidFill>
              </a:rPr>
              <a:t>//more methods here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  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Implementing </a:t>
            </a:r>
            <a:r>
              <a:rPr lang="en-US" sz="2200" dirty="0" err="1"/>
              <a:t>ListInterface</a:t>
            </a:r>
            <a:r>
              <a:rPr lang="en-US" sz="2200" dirty="0"/>
              <a:t> means you must define all interface methods concretely.</a:t>
            </a:r>
          </a:p>
          <a:p>
            <a:pPr>
              <a:buFont typeface="Arial" charset="0"/>
              <a:buChar char="•"/>
            </a:pPr>
            <a:r>
              <a:rPr lang="en-US" sz="2200" dirty="0"/>
              <a:t>Complete helper methods </a:t>
            </a:r>
            <a:r>
              <a:rPr lang="en-US" sz="2200" dirty="0" err="1"/>
              <a:t>doubleCapacity</a:t>
            </a:r>
            <a:r>
              <a:rPr lang="en-US" sz="2200" dirty="0"/>
              <a:t>() and </a:t>
            </a:r>
            <a:r>
              <a:rPr lang="en-US" sz="2200" dirty="0" err="1"/>
              <a:t>cutCapacity</a:t>
            </a:r>
            <a:r>
              <a:rPr lang="en-US" sz="2200" dirty="0"/>
              <a:t>() to adjust the buffer size when necessary.   </a:t>
            </a:r>
          </a:p>
        </p:txBody>
      </p:sp>
    </p:spTree>
    <p:extLst>
      <p:ext uri="{BB962C8B-B14F-4D97-AF65-F5344CB8AC3E}">
        <p14:creationId xmlns:p14="http://schemas.microsoft.com/office/powerpoint/2010/main" val="356341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real </a:t>
            </a:r>
            <a:r>
              <a:rPr lang="en-US" dirty="0" err="1"/>
              <a:t>ArrayList</a:t>
            </a:r>
            <a:r>
              <a:rPr lang="en-US" dirty="0"/>
              <a:t> has a data field that is just a regular array, and an </a:t>
            </a:r>
            <a:r>
              <a:rPr lang="en-US" dirty="0" err="1"/>
              <a:t>int</a:t>
            </a:r>
            <a:r>
              <a:rPr lang="en-US" dirty="0"/>
              <a:t> to keep track of the # of elements added into the list (logical size).</a:t>
            </a:r>
          </a:p>
          <a:p>
            <a:r>
              <a:rPr lang="en-US" dirty="0"/>
              <a:t>The actual size of the array will hold some buffer space.  If the buffer space runs out, the array size is increased to double its previous size.</a:t>
            </a:r>
          </a:p>
          <a:p>
            <a:r>
              <a:rPr lang="en-US" dirty="0"/>
              <a:t>If items are removed and the logical size is less than 1/3 the actual size, the buffer space is cut in half.</a:t>
            </a:r>
          </a:p>
        </p:txBody>
      </p:sp>
    </p:spTree>
    <p:extLst>
      <p:ext uri="{BB962C8B-B14F-4D97-AF65-F5344CB8AC3E}">
        <p14:creationId xmlns:p14="http://schemas.microsoft.com/office/powerpoint/2010/main" val="15151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/>
              <a:t>List&lt;String&gt;words = new </a:t>
            </a:r>
            <a:r>
              <a:rPr lang="en-US" sz="2400" b="1" dirty="0" err="1"/>
              <a:t>ArrayList</a:t>
            </a:r>
            <a:r>
              <a:rPr lang="en-US" sz="2400" b="1" dirty="0"/>
              <a:t>&lt;String&gt;();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            0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98571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152400" y="9144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27870-4150-4A09-81A1-EB0C12C3D4F0}"/>
              </a:ext>
            </a:extLst>
          </p:cNvPr>
          <p:cNvSpPr txBox="1"/>
          <p:nvPr/>
        </p:nvSpPr>
        <p:spPr>
          <a:xfrm>
            <a:off x="533400" y="152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</a:t>
            </a:r>
          </a:p>
        </p:txBody>
      </p:sp>
    </p:spTree>
    <p:extLst>
      <p:ext uri="{BB962C8B-B14F-4D97-AF65-F5344CB8AC3E}">
        <p14:creationId xmlns:p14="http://schemas.microsoft.com/office/powerpoint/2010/main" val="31657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(“A”);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61812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62791" y="13716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C0FD5-6063-4F70-9FAF-D65FF70FC52D}"/>
              </a:ext>
            </a:extLst>
          </p:cNvPr>
          <p:cNvSpPr txBox="1"/>
          <p:nvPr/>
        </p:nvSpPr>
        <p:spPr>
          <a:xfrm>
            <a:off x="533400" y="152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</a:t>
            </a:r>
          </a:p>
        </p:txBody>
      </p:sp>
    </p:spTree>
    <p:extLst>
      <p:ext uri="{BB962C8B-B14F-4D97-AF65-F5344CB8AC3E}">
        <p14:creationId xmlns:p14="http://schemas.microsoft.com/office/powerpoint/2010/main" val="374941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(“B”);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44306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52400" y="18288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135E7-070C-4102-9609-D34EB5A1B868}"/>
              </a:ext>
            </a:extLst>
          </p:cNvPr>
          <p:cNvSpPr txBox="1"/>
          <p:nvPr/>
        </p:nvSpPr>
        <p:spPr>
          <a:xfrm>
            <a:off x="533400" y="152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</a:t>
            </a:r>
          </a:p>
        </p:txBody>
      </p:sp>
    </p:spTree>
    <p:extLst>
      <p:ext uri="{BB962C8B-B14F-4D97-AF65-F5344CB8AC3E}">
        <p14:creationId xmlns:p14="http://schemas.microsoft.com/office/powerpoint/2010/main" val="363905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(“C”);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24820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52400" y="22860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99225-95D9-45B5-A0E0-BE6A62A09DBB}"/>
              </a:ext>
            </a:extLst>
          </p:cNvPr>
          <p:cNvSpPr txBox="1"/>
          <p:nvPr/>
        </p:nvSpPr>
        <p:spPr>
          <a:xfrm>
            <a:off x="533400" y="152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</a:t>
            </a:r>
          </a:p>
        </p:txBody>
      </p:sp>
    </p:spTree>
    <p:extLst>
      <p:ext uri="{BB962C8B-B14F-4D97-AF65-F5344CB8AC3E}">
        <p14:creationId xmlns:p14="http://schemas.microsoft.com/office/powerpoint/2010/main" val="400709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10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/>
              <a:t>//code to add D,E,F,G,H,I,J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51563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52400" y="26670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A194B-A892-48FA-9C8F-D4A170F05B85}"/>
              </a:ext>
            </a:extLst>
          </p:cNvPr>
          <p:cNvSpPr txBox="1"/>
          <p:nvPr/>
        </p:nvSpPr>
        <p:spPr>
          <a:xfrm>
            <a:off x="533400" y="152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</a:t>
            </a:r>
          </a:p>
        </p:txBody>
      </p:sp>
    </p:spTree>
    <p:extLst>
      <p:ext uri="{BB962C8B-B14F-4D97-AF65-F5344CB8AC3E}">
        <p14:creationId xmlns:p14="http://schemas.microsoft.com/office/powerpoint/2010/main" val="311849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11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(“K”);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3839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95950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52400" y="31242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BA78A-9088-4D95-8BE4-BE99ECFD3580}"/>
              </a:ext>
            </a:extLst>
          </p:cNvPr>
          <p:cNvSpPr txBox="1"/>
          <p:nvPr/>
        </p:nvSpPr>
        <p:spPr>
          <a:xfrm>
            <a:off x="5334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        10        11       12       …</a:t>
            </a:r>
          </a:p>
        </p:txBody>
      </p:sp>
    </p:spTree>
    <p:extLst>
      <p:ext uri="{BB962C8B-B14F-4D97-AF65-F5344CB8AC3E}">
        <p14:creationId xmlns:p14="http://schemas.microsoft.com/office/powerpoint/2010/main" val="394003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10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numElements</a:t>
            </a:r>
            <a:endParaRPr lang="en-US" sz="2400" u="sng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List&lt;String&gt;words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	            </a:t>
            </a:r>
            <a:r>
              <a:rPr lang="en-US" sz="2400" dirty="0"/>
              <a:t>11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//code to add D,E,F,G,H,I,J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words.add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K</a:t>
            </a:r>
            <a:r>
              <a:rPr lang="en-US" sz="2400" b="1" dirty="0">
                <a:solidFill>
                  <a:srgbClr val="7030A0"/>
                </a:solidFill>
              </a:rPr>
              <a:t>”);	</a:t>
            </a:r>
            <a:r>
              <a:rPr lang="en-US" sz="2400" dirty="0">
                <a:solidFill>
                  <a:srgbClr val="C00000"/>
                </a:solidFill>
              </a:rPr>
              <a:t>//buffer size increased to 20</a:t>
            </a:r>
          </a:p>
          <a:p>
            <a:pPr marL="0" indent="0">
              <a:buNone/>
            </a:pPr>
            <a:r>
              <a:rPr lang="en-US" sz="2400" b="1" dirty="0" err="1"/>
              <a:t>words.add</a:t>
            </a:r>
            <a:r>
              <a:rPr lang="en-US" sz="2400" b="1" dirty="0"/>
              <a:t>(3,”X”);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/>
              <a:t>			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40624"/>
              </p:ext>
            </p:extLst>
          </p:nvPr>
        </p:nvGraphicFramePr>
        <p:xfrm>
          <a:off x="533400" y="381000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31715"/>
              </p:ext>
            </p:extLst>
          </p:nvPr>
        </p:nvGraphicFramePr>
        <p:xfrm>
          <a:off x="6629400" y="381000"/>
          <a:ext cx="3048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152400" y="3581400"/>
            <a:ext cx="3810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DA814-356E-4557-94EE-583B9B01FBE0}"/>
              </a:ext>
            </a:extLst>
          </p:cNvPr>
          <p:cNvSpPr txBox="1"/>
          <p:nvPr/>
        </p:nvSpPr>
        <p:spPr>
          <a:xfrm>
            <a:off x="5334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0         1          2         3         4          5         6         7          8          9        10        11       12       …</a:t>
            </a:r>
          </a:p>
        </p:txBody>
      </p:sp>
    </p:spTree>
    <p:extLst>
      <p:ext uri="{BB962C8B-B14F-4D97-AF65-F5344CB8AC3E}">
        <p14:creationId xmlns:p14="http://schemas.microsoft.com/office/powerpoint/2010/main" val="392937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1567</Words>
  <Application>Microsoft Office PowerPoint</Application>
  <PresentationFormat>On-screen Show (4:3)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Creating your own ArrayList</vt:lpstr>
      <vt:lpstr>ArrayList under the hood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your own ArrayList</dc:title>
  <dc:creator>Oberle, Doug R</dc:creator>
  <cp:lastModifiedBy>Oberle, Doug R</cp:lastModifiedBy>
  <cp:revision>7</cp:revision>
  <dcterms:created xsi:type="dcterms:W3CDTF">2006-08-16T00:00:00Z</dcterms:created>
  <dcterms:modified xsi:type="dcterms:W3CDTF">2020-10-01T17:32:01Z</dcterms:modified>
</cp:coreProperties>
</file>