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heme/theme2.xml" ContentType="application/vnd.openxmlformats-officedocument.theme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439" r:id="rId2"/>
    <p:sldId id="675" r:id="rId3"/>
    <p:sldId id="677" r:id="rId4"/>
    <p:sldId id="678" r:id="rId5"/>
    <p:sldId id="679" r:id="rId6"/>
    <p:sldId id="680" r:id="rId7"/>
    <p:sldId id="676" r:id="rId8"/>
    <p:sldId id="45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10E30"/>
    <a:srgbClr val="FFFF99"/>
    <a:srgbClr val="CCFF99"/>
    <a:srgbClr val="401254"/>
    <a:srgbClr val="653F35"/>
    <a:srgbClr val="4F784C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8249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2021-03-02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.jpe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image" Target="../media/image3.png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2215021" y="629398"/>
            <a:ext cx="2829337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데이터베이스 개론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(2</a:t>
            </a: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판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de-DE" altLang="ko-KR" sz="1200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</a:rPr>
              <a:t>[</a:t>
            </a:r>
            <a:r>
              <a:rPr lang="ko-KR" altLang="en-US" sz="1400" b="1" dirty="0">
                <a:solidFill>
                  <a:srgbClr val="FF0000"/>
                </a:solidFill>
              </a:rPr>
              <a:t>강의교안 이용 안내</a:t>
            </a:r>
            <a:r>
              <a:rPr lang="en-US" altLang="ko-KR" sz="1400" b="1" dirty="0">
                <a:solidFill>
                  <a:srgbClr val="FF0000"/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000" dirty="0" smtClean="0">
                <a:solidFill>
                  <a:prstClr val="black"/>
                </a:solidFill>
              </a:rPr>
              <a:t>㈜</a:t>
            </a:r>
            <a:r>
              <a:rPr lang="ko-KR" altLang="en-US" sz="1000" dirty="0">
                <a:solidFill>
                  <a:prstClr val="black"/>
                </a:solidFill>
              </a:rPr>
              <a:t>에 있습니다</a:t>
            </a:r>
            <a:r>
              <a:rPr lang="en-US" altLang="ko-KR" sz="1000" dirty="0">
                <a:solidFill>
                  <a:prstClr val="black"/>
                </a:solidFill>
              </a:rPr>
              <a:t>.</a:t>
            </a:r>
            <a:r>
              <a:rPr lang="ko-KR" altLang="en-US" sz="1000" dirty="0">
                <a:solidFill>
                  <a:srgbClr val="222222"/>
                </a:solidFill>
              </a:rPr>
              <a:t> </a:t>
            </a:r>
            <a:endParaRPr lang="en-US" altLang="ko-KR" sz="1000" dirty="0">
              <a:solidFill>
                <a:srgbClr val="222222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</a:rPr>
              <a:t>년 이하의 </a:t>
            </a:r>
            <a:r>
              <a:rPr lang="ko-KR" altLang="en-US" sz="1000" u="sng" dirty="0" smtClean="0">
                <a:solidFill>
                  <a:srgbClr val="222222"/>
                </a:solidFill>
              </a:rPr>
              <a:t>징역</a:t>
            </a:r>
            <a:r>
              <a:rPr lang="en-US" altLang="ko-KR" sz="1000" u="sng" dirty="0" smtClean="0">
                <a:solidFill>
                  <a:srgbClr val="222222"/>
                </a:solidFill>
              </a:rPr>
              <a:t> </a:t>
            </a:r>
            <a:r>
              <a:rPr lang="ko-KR" altLang="en-US" sz="1000" u="sng" dirty="0">
                <a:solidFill>
                  <a:srgbClr val="222222"/>
                </a:solidFill>
              </a:rPr>
              <a:t>또는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</a:rPr>
              <a:t>)</a:t>
            </a:r>
            <a:r>
              <a:rPr lang="ko-KR" altLang="en-US" sz="1000" u="sng" dirty="0">
                <a:solidFill>
                  <a:srgbClr val="222222"/>
                </a:solidFill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ko-KR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932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6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7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8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210" y="728700"/>
            <a:ext cx="3852052" cy="4816800"/>
          </a:xfrm>
          <a:prstGeom prst="rect">
            <a:avLst/>
          </a:prstGeom>
        </p:spPr>
      </p:pic>
      <p:grpSp>
        <p:nvGrpSpPr>
          <p:cNvPr id="24" name="그룹 23"/>
          <p:cNvGrpSpPr/>
          <p:nvPr userDrawn="1"/>
        </p:nvGrpSpPr>
        <p:grpSpPr>
          <a:xfrm>
            <a:off x="-22078" y="-26127"/>
            <a:ext cx="9187200" cy="6894919"/>
            <a:chOff x="-22078" y="-26127"/>
            <a:chExt cx="9187200" cy="6894919"/>
          </a:xfrm>
        </p:grpSpPr>
        <p:pic>
          <p:nvPicPr>
            <p:cNvPr id="25" name="그림 24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78" y="-26127"/>
              <a:ext cx="9180000" cy="6891104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3" name="그룹 32"/>
            <p:cNvGrpSpPr/>
            <p:nvPr userDrawn="1"/>
          </p:nvGrpSpPr>
          <p:grpSpPr>
            <a:xfrm>
              <a:off x="-22078" y="-21608"/>
              <a:ext cx="9187200" cy="6890400"/>
              <a:chOff x="-22078" y="-21608"/>
              <a:chExt cx="9187200" cy="6890400"/>
            </a:xfrm>
          </p:grpSpPr>
          <p:cxnSp>
            <p:nvCxnSpPr>
              <p:cNvPr id="34" name="직선 연결선 33"/>
              <p:cNvCxnSpPr/>
              <p:nvPr userDrawn="1"/>
            </p:nvCxnSpPr>
            <p:spPr>
              <a:xfrm>
                <a:off x="-22078" y="-17804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 userDrawn="1"/>
            </p:nvCxnSpPr>
            <p:spPr>
              <a:xfrm>
                <a:off x="-22078" y="6858000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 userDrawn="1"/>
            </p:nvCxnSpPr>
            <p:spPr>
              <a:xfrm rot="5400000">
                <a:off x="-3453179" y="3422129"/>
                <a:ext cx="68868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 userDrawn="1"/>
            </p:nvCxnSpPr>
            <p:spPr>
              <a:xfrm rot="5400000">
                <a:off x="5709753" y="3423592"/>
                <a:ext cx="68904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4174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1140544"/>
            <a:ext cx="8550000" cy="5543705"/>
          </a:xfrm>
        </p:spPr>
        <p:txBody>
          <a:bodyPr>
            <a:normAutofit/>
          </a:bodyPr>
          <a:lstStyle>
            <a:lvl1pPr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18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692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5364215"/>
            <a:ext cx="8550000" cy="1320034"/>
          </a:xfrm>
        </p:spPr>
        <p:txBody>
          <a:bodyPr>
            <a:normAutofit/>
          </a:bodyPr>
          <a:lstStyle>
            <a:lvl1pPr marL="534988" marR="0" indent="-2635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lang="ko-KR" altLang="en-US" sz="1400" b="1" kern="1200" baseline="0" noProof="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marL="449263" marR="0" lvl="0" indent="-177800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마스터 텍스트 스타일을 편집합니다</a:t>
            </a: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42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386535" y="773705"/>
            <a:ext cx="7668000" cy="0"/>
          </a:xfrm>
          <a:prstGeom prst="line">
            <a:avLst/>
          </a:prstGeom>
          <a:ln w="19050">
            <a:solidFill>
              <a:srgbClr val="996666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385763" y="152712"/>
            <a:ext cx="850671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95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960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296523" y="980727"/>
            <a:ext cx="855095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96523" y="158476"/>
            <a:ext cx="8550952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30" name="그룹 29"/>
          <p:cNvGrpSpPr>
            <a:grpSpLocks noChangeAspect="1"/>
          </p:cNvGrpSpPr>
          <p:nvPr userDrawn="1"/>
        </p:nvGrpSpPr>
        <p:grpSpPr>
          <a:xfrm>
            <a:off x="8046094" y="233645"/>
            <a:ext cx="807681" cy="551288"/>
            <a:chOff x="7803691" y="136426"/>
            <a:chExt cx="1089179" cy="743427"/>
          </a:xfrm>
        </p:grpSpPr>
        <p:sp>
          <p:nvSpPr>
            <p:cNvPr id="46" name="Freeform 171"/>
            <p:cNvSpPr>
              <a:spLocks/>
            </p:cNvSpPr>
            <p:nvPr userDrawn="1">
              <p:custDataLst>
                <p:tags r:id="rId11"/>
              </p:custDataLst>
            </p:nvPr>
          </p:nvSpPr>
          <p:spPr bwMode="gray">
            <a:xfrm>
              <a:off x="8532870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171"/>
            <p:cNvSpPr>
              <a:spLocks/>
            </p:cNvSpPr>
            <p:nvPr userDrawn="1">
              <p:custDataLst>
                <p:tags r:id="rId12"/>
              </p:custDataLst>
            </p:nvPr>
          </p:nvSpPr>
          <p:spPr bwMode="gray">
            <a:xfrm>
              <a:off x="8147923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171"/>
            <p:cNvSpPr>
              <a:spLocks/>
            </p:cNvSpPr>
            <p:nvPr userDrawn="1">
              <p:custDataLst>
                <p:tags r:id="rId13"/>
              </p:custDataLst>
            </p:nvPr>
          </p:nvSpPr>
          <p:spPr bwMode="gray">
            <a:xfrm>
              <a:off x="8532870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E57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70"/>
            <p:cNvSpPr>
              <a:spLocks/>
            </p:cNvSpPr>
            <p:nvPr userDrawn="1">
              <p:custDataLst>
                <p:tags r:id="rId14"/>
              </p:custDataLst>
            </p:nvPr>
          </p:nvSpPr>
          <p:spPr bwMode="gray">
            <a:xfrm>
              <a:off x="7803691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3A6B3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391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dirty="0">
          <a:solidFill>
            <a:srgbClr val="64515B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mrho@cau.ac.kr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07631" y="1583795"/>
            <a:ext cx="593944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Big Data Security Analysis</a:t>
            </a:r>
            <a:endParaRPr lang="en-US" altLang="ko-KR" sz="3600" b="1" dirty="0">
              <a:ln w="12700">
                <a:solidFill>
                  <a:srgbClr val="993366"/>
                </a:solidFill>
                <a:prstDash val="solid"/>
              </a:ln>
              <a:solidFill>
                <a:srgbClr val="993366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45901" y="3969060"/>
            <a:ext cx="7290809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1" dirty="0" smtClean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Spring 2021</a:t>
            </a:r>
          </a:p>
          <a:p>
            <a:pPr algn="ctr"/>
            <a:endParaRPr lang="en-US" altLang="ko-KR" sz="2400" b="1" dirty="0">
              <a:ln w="12700">
                <a:solidFill>
                  <a:srgbClr val="993366"/>
                </a:solidFill>
                <a:prstDash val="solid"/>
              </a:ln>
              <a:solidFill>
                <a:srgbClr val="993366"/>
              </a:solidFill>
            </a:endParaRPr>
          </a:p>
          <a:p>
            <a:pPr algn="ctr"/>
            <a:r>
              <a:rPr lang="en-US" altLang="ko-KR" sz="2400" b="1" dirty="0" smtClean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Department of Convergence Security</a:t>
            </a:r>
          </a:p>
          <a:p>
            <a:pPr algn="ctr"/>
            <a:r>
              <a:rPr lang="en-US" altLang="ko-KR" sz="2400" b="1" dirty="0" err="1" smtClean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Seungmin</a:t>
            </a:r>
            <a:r>
              <a:rPr lang="en-US" altLang="ko-KR" sz="2400" b="1" dirty="0" smtClean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 Rho</a:t>
            </a:r>
          </a:p>
          <a:p>
            <a:pPr algn="ctr"/>
            <a:r>
              <a:rPr lang="en-US" altLang="ko-KR" sz="2400" b="1" dirty="0" smtClean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</a:t>
            </a:r>
            <a:r>
              <a:rPr lang="en-US" altLang="ko-KR" sz="2400" b="1" dirty="0" smtClean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hlinkClick r:id="rId2"/>
              </a:rPr>
              <a:t>smrho@cau.ac.kr</a:t>
            </a:r>
            <a:r>
              <a:rPr lang="en-US" altLang="ko-KR" sz="2400" b="1" dirty="0" smtClean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95533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36318" y="3654025"/>
            <a:ext cx="8124825" cy="2947325"/>
          </a:xfrm>
          <a:prstGeom prst="roundRect">
            <a:avLst>
              <a:gd name="adj" fmla="val 45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583427" y="3840686"/>
            <a:ext cx="76210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1" dirty="0" smtClean="0">
                <a:latin typeface="+mn-ea"/>
              </a:rPr>
              <a:t>빅데이터와 </a:t>
            </a:r>
            <a:r>
              <a:rPr lang="ko-KR" altLang="en-US" sz="1350" b="1" dirty="0">
                <a:latin typeface="+mn-ea"/>
              </a:rPr>
              <a:t>컴퓨터 보안을 연계한 </a:t>
            </a:r>
            <a:r>
              <a:rPr lang="ko-KR" altLang="en-US" sz="1350" b="1" dirty="0" smtClean="0">
                <a:latin typeface="+mn-ea"/>
              </a:rPr>
              <a:t>기술 </a:t>
            </a:r>
            <a:r>
              <a:rPr lang="ko-KR" altLang="en-US" sz="1350" b="1" dirty="0">
                <a:latin typeface="+mn-ea"/>
              </a:rPr>
              <a:t>입문</a:t>
            </a:r>
            <a:endParaRPr lang="en-US" altLang="ko-KR" sz="1350" b="1" dirty="0">
              <a:latin typeface="+mn-ea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1" dirty="0">
                <a:latin typeface="+mn-ea"/>
              </a:rPr>
              <a:t>데이터 수집</a:t>
            </a:r>
            <a:endParaRPr lang="en-US" altLang="ko-KR" sz="1350" b="1" dirty="0">
              <a:latin typeface="+mn-ea"/>
            </a:endParaRP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1" dirty="0">
                <a:latin typeface="+mn-ea"/>
              </a:rPr>
              <a:t>데이터 수집에 필요한 </a:t>
            </a:r>
            <a:r>
              <a:rPr lang="ko-KR" altLang="en-US" sz="1350" b="1" dirty="0" smtClean="0">
                <a:latin typeface="+mn-ea"/>
              </a:rPr>
              <a:t>정적 </a:t>
            </a:r>
            <a:r>
              <a:rPr lang="en-US" altLang="ko-KR" sz="1350" b="1" dirty="0" smtClean="0">
                <a:latin typeface="+mn-ea"/>
              </a:rPr>
              <a:t>&amp; </a:t>
            </a:r>
            <a:r>
              <a:rPr lang="ko-KR" altLang="en-US" sz="1350" b="1" dirty="0" smtClean="0">
                <a:latin typeface="+mn-ea"/>
              </a:rPr>
              <a:t>동적 </a:t>
            </a:r>
            <a:r>
              <a:rPr lang="ko-KR" altLang="en-US" sz="1350" b="1" dirty="0" err="1">
                <a:latin typeface="+mn-ea"/>
              </a:rPr>
              <a:t>크롤링</a:t>
            </a:r>
            <a:r>
              <a:rPr lang="ko-KR" altLang="en-US" sz="1350" b="1" dirty="0">
                <a:latin typeface="+mn-ea"/>
              </a:rPr>
              <a:t> 기법</a:t>
            </a:r>
            <a:endParaRPr lang="en-US" altLang="ko-KR" sz="1350" b="1" dirty="0">
              <a:latin typeface="+mn-ea"/>
            </a:endParaRP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1" dirty="0">
                <a:latin typeface="+mn-ea"/>
              </a:rPr>
              <a:t>현재의 </a:t>
            </a:r>
            <a:r>
              <a:rPr lang="en-US" altLang="ko-KR" sz="1350" b="1" dirty="0">
                <a:latin typeface="+mn-ea"/>
              </a:rPr>
              <a:t>Hardware Status, Network </a:t>
            </a:r>
            <a:r>
              <a:rPr lang="ko-KR" altLang="en-US" sz="1350" b="1" dirty="0">
                <a:latin typeface="+mn-ea"/>
              </a:rPr>
              <a:t>등 자체 데이터 수집 </a:t>
            </a:r>
            <a:r>
              <a:rPr lang="ko-KR" altLang="en-US" sz="1350" b="1" dirty="0" smtClean="0">
                <a:latin typeface="+mn-ea"/>
              </a:rPr>
              <a:t>기법</a:t>
            </a:r>
            <a:endParaRPr lang="en-US" altLang="ko-KR" sz="1350" b="1" dirty="0">
              <a:latin typeface="+mn-ea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1" dirty="0">
                <a:latin typeface="+mn-ea"/>
              </a:rPr>
              <a:t>데이터 </a:t>
            </a:r>
            <a:r>
              <a:rPr lang="ko-KR" altLang="en-US" sz="1350" b="1" dirty="0" smtClean="0">
                <a:latin typeface="+mn-ea"/>
              </a:rPr>
              <a:t>분석 및 시각화</a:t>
            </a:r>
            <a:endParaRPr lang="en-US" altLang="ko-KR" sz="1350" b="1" dirty="0">
              <a:latin typeface="+mn-ea"/>
            </a:endParaRP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1" dirty="0">
                <a:latin typeface="+mn-ea"/>
              </a:rPr>
              <a:t>데이터 전처리 및 정제 기법</a:t>
            </a:r>
            <a:endParaRPr lang="en-US" altLang="ko-KR" sz="1350" b="1" dirty="0">
              <a:latin typeface="+mn-ea"/>
            </a:endParaRP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1" dirty="0" smtClean="0">
                <a:latin typeface="+mn-ea"/>
              </a:rPr>
              <a:t>다양한 인공지능 </a:t>
            </a:r>
            <a:r>
              <a:rPr lang="ko-KR" altLang="en-US" sz="1350" b="1" dirty="0">
                <a:latin typeface="+mn-ea"/>
              </a:rPr>
              <a:t>기반 알고리즘을 이용한 데이터 분석</a:t>
            </a:r>
            <a:endParaRPr lang="en-US" altLang="ko-KR" sz="1350" b="1" dirty="0">
              <a:latin typeface="+mn-ea"/>
            </a:endParaRP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1" dirty="0">
                <a:latin typeface="+mn-ea"/>
              </a:rPr>
              <a:t>데이터 기반 </a:t>
            </a:r>
            <a:r>
              <a:rPr lang="ko-KR" altLang="en-US" sz="1350" b="1" dirty="0" err="1">
                <a:latin typeface="+mn-ea"/>
              </a:rPr>
              <a:t>하이퍼</a:t>
            </a:r>
            <a:r>
              <a:rPr lang="ko-KR" altLang="en-US" sz="1350" b="1" dirty="0">
                <a:latin typeface="+mn-ea"/>
              </a:rPr>
              <a:t> </a:t>
            </a:r>
            <a:r>
              <a:rPr lang="ko-KR" altLang="en-US" sz="1350" b="1" dirty="0" err="1">
                <a:latin typeface="+mn-ea"/>
              </a:rPr>
              <a:t>파라미터</a:t>
            </a:r>
            <a:r>
              <a:rPr lang="ko-KR" altLang="en-US" sz="1350" b="1" dirty="0">
                <a:latin typeface="+mn-ea"/>
              </a:rPr>
              <a:t> 설정 및 제작된 인공지능 모델 시각화 기법 </a:t>
            </a:r>
            <a:endParaRPr lang="en-US" altLang="ko-KR" sz="1350" b="1" dirty="0"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71027" y="3467365"/>
            <a:ext cx="1577444" cy="36716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>
                <a:latin typeface="+mn-ea"/>
              </a:rPr>
              <a:t>강의 주요내용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36318" y="1511482"/>
            <a:ext cx="8124825" cy="1602483"/>
          </a:xfrm>
          <a:prstGeom prst="roundRect">
            <a:avLst>
              <a:gd name="adj" fmla="val 76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583427" y="1698142"/>
            <a:ext cx="762105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1" dirty="0">
                <a:latin typeface="+mn-ea"/>
              </a:rPr>
              <a:t>수업목표</a:t>
            </a:r>
            <a:r>
              <a:rPr lang="en-US" altLang="ko-KR" sz="1350" b="1" dirty="0" smtClean="0">
                <a:latin typeface="+mn-ea"/>
              </a:rPr>
              <a:t>: </a:t>
            </a:r>
            <a:r>
              <a:rPr lang="ko-KR" altLang="en-US" sz="1350" b="1" dirty="0">
                <a:latin typeface="+mn-ea"/>
              </a:rPr>
              <a:t>융합이 매우 주요한 화두인 </a:t>
            </a:r>
            <a:r>
              <a:rPr lang="en-US" altLang="ko-KR" sz="1350" b="1" dirty="0">
                <a:latin typeface="+mn-ea"/>
              </a:rPr>
              <a:t>4</a:t>
            </a:r>
            <a:r>
              <a:rPr lang="ko-KR" altLang="en-US" sz="1350" b="1" dirty="0">
                <a:latin typeface="+mn-ea"/>
              </a:rPr>
              <a:t>차 산업혁명 시대에 필수적인 과목으로 융합보안학과 대학원생들에게 데이터에 대한 이해를 학습하여 개별 전공에서 생산되는 데이터 활용 </a:t>
            </a:r>
            <a:r>
              <a:rPr lang="en-US" altLang="ko-KR" sz="1350" b="1" dirty="0">
                <a:latin typeface="+mn-ea"/>
              </a:rPr>
              <a:t>(</a:t>
            </a:r>
            <a:r>
              <a:rPr lang="ko-KR" altLang="en-US" sz="1350" b="1" dirty="0">
                <a:latin typeface="+mn-ea"/>
              </a:rPr>
              <a:t>수집</a:t>
            </a:r>
            <a:r>
              <a:rPr lang="en-US" altLang="ko-KR" sz="1350" b="1" dirty="0">
                <a:latin typeface="+mn-ea"/>
              </a:rPr>
              <a:t>, </a:t>
            </a:r>
            <a:r>
              <a:rPr lang="ko-KR" altLang="en-US" sz="1350" b="1" dirty="0">
                <a:latin typeface="+mn-ea"/>
              </a:rPr>
              <a:t>분석</a:t>
            </a:r>
            <a:r>
              <a:rPr lang="en-US" altLang="ko-KR" sz="1350" b="1" dirty="0">
                <a:latin typeface="+mn-ea"/>
              </a:rPr>
              <a:t>, </a:t>
            </a:r>
            <a:r>
              <a:rPr lang="ko-KR" altLang="en-US" sz="1350" b="1" dirty="0">
                <a:latin typeface="+mn-ea"/>
              </a:rPr>
              <a:t>학습</a:t>
            </a:r>
            <a:r>
              <a:rPr lang="en-US" altLang="ko-KR" sz="1350" b="1" dirty="0">
                <a:latin typeface="+mn-ea"/>
              </a:rPr>
              <a:t>)</a:t>
            </a:r>
            <a:r>
              <a:rPr lang="ko-KR" altLang="en-US" sz="1350" b="1" dirty="0">
                <a:latin typeface="+mn-ea"/>
              </a:rPr>
              <a:t>에 효율적으로 사용하게 함</a:t>
            </a:r>
            <a:r>
              <a:rPr lang="en-US" altLang="ko-KR" sz="1350" b="1" dirty="0" smtClean="0">
                <a:latin typeface="+mn-ea"/>
              </a:rPr>
              <a:t>  </a:t>
            </a:r>
            <a:endParaRPr lang="en-US" altLang="ko-KR" sz="1350" b="1" dirty="0">
              <a:latin typeface="+mn-ea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1" dirty="0">
                <a:latin typeface="+mn-ea"/>
              </a:rPr>
              <a:t>수업시간</a:t>
            </a:r>
            <a:r>
              <a:rPr lang="en-US" altLang="ko-KR" sz="1350" b="1" dirty="0" smtClean="0">
                <a:latin typeface="+mn-ea"/>
              </a:rPr>
              <a:t>: </a:t>
            </a:r>
            <a:r>
              <a:rPr lang="ko-KR" altLang="en-US" sz="1350" b="1" dirty="0" smtClean="0">
                <a:latin typeface="+mn-ea"/>
              </a:rPr>
              <a:t>화 </a:t>
            </a:r>
            <a:r>
              <a:rPr lang="en-US" altLang="ko-KR" sz="1350" b="1" dirty="0" smtClean="0">
                <a:latin typeface="+mn-ea"/>
              </a:rPr>
              <a:t>789 </a:t>
            </a:r>
            <a:endParaRPr lang="en-US" altLang="ko-KR" sz="1350" b="1" dirty="0"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71027" y="1295611"/>
            <a:ext cx="1577444" cy="36716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>
                <a:latin typeface="+mn-ea"/>
              </a:rPr>
              <a:t>교과 목표</a:t>
            </a:r>
          </a:p>
        </p:txBody>
      </p:sp>
    </p:spTree>
    <p:extLst>
      <p:ext uri="{BB962C8B-B14F-4D97-AF65-F5344CB8AC3E}">
        <p14:creationId xmlns:p14="http://schemas.microsoft.com/office/powerpoint/2010/main" val="9322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Big Data Security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7475" y="1563091"/>
            <a:ext cx="4140460" cy="4455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350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50" b="1" dirty="0" smtClean="0">
                <a:latin typeface="+mn-ea"/>
              </a:rPr>
              <a:t>빅데이터</a:t>
            </a:r>
            <a:r>
              <a:rPr lang="en-US" altLang="ko-KR" sz="1350" b="1" dirty="0" smtClean="0">
                <a:latin typeface="+mn-ea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50" b="1" dirty="0" smtClean="0">
                <a:latin typeface="+mn-ea"/>
              </a:rPr>
              <a:t>데이터의</a:t>
            </a:r>
            <a:r>
              <a:rPr lang="en-US" altLang="ko-KR" sz="1350" b="1" dirty="0" smtClean="0">
                <a:latin typeface="+mn-ea"/>
              </a:rPr>
              <a:t> </a:t>
            </a:r>
            <a:r>
              <a:rPr lang="ko-KR" altLang="en-US" sz="1350" b="1" dirty="0" smtClean="0">
                <a:latin typeface="+mn-ea"/>
              </a:rPr>
              <a:t>양</a:t>
            </a:r>
            <a:r>
              <a:rPr lang="en-US" altLang="ko-KR" sz="1350" b="1" dirty="0" smtClean="0">
                <a:latin typeface="+mn-ea"/>
              </a:rPr>
              <a:t>, </a:t>
            </a:r>
            <a:r>
              <a:rPr lang="ko-KR" altLang="en-US" sz="1350" b="1" dirty="0" err="1" smtClean="0">
                <a:latin typeface="+mn-ea"/>
              </a:rPr>
              <a:t>생성주기</a:t>
            </a:r>
            <a:r>
              <a:rPr lang="en-US" altLang="ko-KR" sz="1350" b="1" dirty="0" smtClean="0">
                <a:latin typeface="+mn-ea"/>
              </a:rPr>
              <a:t>, </a:t>
            </a:r>
            <a:r>
              <a:rPr lang="ko-KR" altLang="en-US" sz="1350" b="1" dirty="0" smtClean="0">
                <a:latin typeface="+mn-ea"/>
              </a:rPr>
              <a:t>형식 등에서 과거 데이터에 비해 규모가 크고 형태가 다양</a:t>
            </a:r>
            <a:endParaRPr lang="en-US" altLang="ko-KR" sz="1350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50" b="1" dirty="0" smtClean="0">
                <a:latin typeface="+mn-ea"/>
              </a:rPr>
              <a:t>기존의 방법으로 수집</a:t>
            </a:r>
            <a:r>
              <a:rPr lang="en-US" altLang="ko-KR" sz="1350" b="1" dirty="0" smtClean="0">
                <a:latin typeface="+mn-ea"/>
              </a:rPr>
              <a:t>, </a:t>
            </a:r>
            <a:r>
              <a:rPr lang="ko-KR" altLang="en-US" sz="1350" b="1" dirty="0" smtClean="0">
                <a:latin typeface="+mn-ea"/>
              </a:rPr>
              <a:t>저장</a:t>
            </a:r>
            <a:r>
              <a:rPr lang="en-US" altLang="ko-KR" sz="1350" b="1" dirty="0" smtClean="0">
                <a:latin typeface="+mn-ea"/>
              </a:rPr>
              <a:t>, </a:t>
            </a:r>
            <a:r>
              <a:rPr lang="ko-KR" altLang="en-US" sz="1350" b="1" dirty="0" smtClean="0">
                <a:latin typeface="+mn-ea"/>
              </a:rPr>
              <a:t>검색</a:t>
            </a:r>
            <a:r>
              <a:rPr lang="en-US" altLang="ko-KR" sz="1350" b="1" dirty="0" smtClean="0">
                <a:latin typeface="+mn-ea"/>
              </a:rPr>
              <a:t>, </a:t>
            </a:r>
            <a:r>
              <a:rPr lang="ko-KR" altLang="en-US" sz="1350" b="1" dirty="0" smtClean="0">
                <a:latin typeface="+mn-ea"/>
              </a:rPr>
              <a:t>분석이 어려운 방대한 크기의 데이터</a:t>
            </a:r>
            <a:endParaRPr lang="en-US" altLang="ko-KR" sz="135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50" b="1" dirty="0" smtClean="0">
                <a:latin typeface="+mn-ea"/>
              </a:rPr>
              <a:t>빅데이터 </a:t>
            </a:r>
            <a:r>
              <a:rPr lang="en-US" altLang="ko-KR" sz="1350" b="1" dirty="0" smtClean="0">
                <a:latin typeface="+mn-ea"/>
              </a:rPr>
              <a:t>3</a:t>
            </a:r>
            <a:r>
              <a:rPr lang="ko-KR" altLang="en-US" sz="1350" b="1" dirty="0" smtClean="0">
                <a:latin typeface="+mn-ea"/>
              </a:rPr>
              <a:t>요소 </a:t>
            </a:r>
            <a:r>
              <a:rPr lang="en-US" altLang="ko-KR" sz="1350" b="1" dirty="0" smtClean="0">
                <a:latin typeface="+mn-ea"/>
              </a:rPr>
              <a:t>(3V)</a:t>
            </a:r>
            <a:endParaRPr lang="en-US" altLang="ko-KR" sz="1350" b="1" dirty="0">
              <a:latin typeface="+mn-ea"/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350" b="1" dirty="0" smtClean="0">
                <a:latin typeface="+mn-ea"/>
              </a:rPr>
              <a:t>Variety (</a:t>
            </a:r>
            <a:r>
              <a:rPr lang="ko-KR" altLang="en-US" sz="1350" b="1" dirty="0" smtClean="0">
                <a:latin typeface="+mn-ea"/>
              </a:rPr>
              <a:t>데이터의 다양성</a:t>
            </a:r>
            <a:r>
              <a:rPr lang="en-US" altLang="ko-KR" sz="1350" b="1" dirty="0" smtClean="0">
                <a:latin typeface="+mn-ea"/>
              </a:rPr>
              <a:t>)</a:t>
            </a:r>
          </a:p>
          <a:p>
            <a:pPr marL="10858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50" b="1" dirty="0" smtClean="0">
                <a:latin typeface="+mn-ea"/>
              </a:rPr>
              <a:t>구조화된 </a:t>
            </a:r>
            <a:r>
              <a:rPr lang="en-US" altLang="ko-KR" sz="1350" b="1" dirty="0" smtClean="0">
                <a:latin typeface="+mn-ea"/>
              </a:rPr>
              <a:t>DB </a:t>
            </a:r>
            <a:r>
              <a:rPr lang="en-US" altLang="ko-KR" sz="1350" b="1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350" b="1" dirty="0" smtClean="0">
                <a:latin typeface="+mn-ea"/>
                <a:sym typeface="Wingdings" panose="05000000000000000000" pitchFamily="2" charset="2"/>
              </a:rPr>
              <a:t>정형</a:t>
            </a:r>
            <a:r>
              <a:rPr lang="en-US" altLang="ko-KR" sz="1350" b="1" dirty="0" smtClean="0">
                <a:latin typeface="+mn-ea"/>
                <a:sym typeface="Wingdings" panose="05000000000000000000" pitchFamily="2" charset="2"/>
              </a:rPr>
              <a:t>/</a:t>
            </a:r>
            <a:r>
              <a:rPr lang="ko-KR" altLang="en-US" sz="1350" b="1" dirty="0" smtClean="0">
                <a:latin typeface="+mn-ea"/>
                <a:sym typeface="Wingdings" panose="05000000000000000000" pitchFamily="2" charset="2"/>
              </a:rPr>
              <a:t>비정형 데이터</a:t>
            </a:r>
            <a:endParaRPr lang="en-US" altLang="ko-KR" sz="1350" b="1" dirty="0">
              <a:latin typeface="+mn-ea"/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350" b="1" dirty="0" smtClean="0">
                <a:latin typeface="+mn-ea"/>
              </a:rPr>
              <a:t>Volume (</a:t>
            </a:r>
            <a:r>
              <a:rPr lang="ko-KR" altLang="en-US" sz="1350" b="1" dirty="0" smtClean="0">
                <a:latin typeface="+mn-ea"/>
              </a:rPr>
              <a:t>데이터의</a:t>
            </a:r>
            <a:r>
              <a:rPr lang="en-US" altLang="ko-KR" sz="1350" b="1" dirty="0" smtClean="0">
                <a:latin typeface="+mn-ea"/>
              </a:rPr>
              <a:t> </a:t>
            </a:r>
            <a:r>
              <a:rPr lang="ko-KR" altLang="en-US" sz="1350" b="1" dirty="0" smtClean="0">
                <a:latin typeface="+mn-ea"/>
              </a:rPr>
              <a:t>규모</a:t>
            </a:r>
            <a:r>
              <a:rPr lang="en-US" altLang="ko-KR" sz="1350" b="1" dirty="0" smtClean="0">
                <a:latin typeface="+mn-ea"/>
              </a:rPr>
              <a:t>)</a:t>
            </a:r>
          </a:p>
          <a:p>
            <a:pPr marL="10858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350" b="1" dirty="0" smtClean="0">
                <a:latin typeface="+mn-ea"/>
              </a:rPr>
              <a:t>Tera</a:t>
            </a:r>
            <a:r>
              <a:rPr lang="en-US" altLang="ko-KR" sz="1350" b="1" dirty="0">
                <a:latin typeface="+mn-ea"/>
                <a:sym typeface="Wingdings" panose="05000000000000000000" pitchFamily="2" charset="2"/>
              </a:rPr>
              <a:t>byte</a:t>
            </a:r>
            <a:r>
              <a:rPr lang="en-US" altLang="ko-KR" sz="1350" b="1" dirty="0" smtClean="0">
                <a:latin typeface="+mn-ea"/>
              </a:rPr>
              <a:t> </a:t>
            </a:r>
            <a:r>
              <a:rPr lang="en-US" altLang="ko-KR" sz="1350" b="1" dirty="0" smtClean="0">
                <a:latin typeface="+mn-ea"/>
                <a:sym typeface="Wingdings" panose="05000000000000000000" pitchFamily="2" charset="2"/>
              </a:rPr>
              <a:t> Peta</a:t>
            </a:r>
            <a:r>
              <a:rPr lang="en-US" altLang="ko-KR" sz="1350" b="1" dirty="0">
                <a:latin typeface="+mn-ea"/>
                <a:sym typeface="Wingdings" panose="05000000000000000000" pitchFamily="2" charset="2"/>
              </a:rPr>
              <a:t>byte</a:t>
            </a:r>
            <a:r>
              <a:rPr lang="en-US" altLang="ko-KR" sz="1350" b="1" dirty="0" smtClean="0">
                <a:latin typeface="+mn-ea"/>
                <a:sym typeface="Wingdings" panose="05000000000000000000" pitchFamily="2" charset="2"/>
              </a:rPr>
              <a:t>  Exabyte</a:t>
            </a:r>
            <a:endParaRPr lang="en-US" altLang="ko-KR" sz="1350" b="1" dirty="0">
              <a:latin typeface="+mn-ea"/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350" b="1" dirty="0" smtClean="0">
                <a:latin typeface="+mn-ea"/>
              </a:rPr>
              <a:t>Velocity (</a:t>
            </a:r>
            <a:r>
              <a:rPr lang="ko-KR" altLang="en-US" sz="1350" b="1" dirty="0" smtClean="0">
                <a:latin typeface="+mn-ea"/>
              </a:rPr>
              <a:t>빠른 속도</a:t>
            </a:r>
            <a:r>
              <a:rPr lang="en-US" altLang="ko-KR" sz="1350" b="1" dirty="0" smtClean="0">
                <a:latin typeface="+mn-ea"/>
              </a:rPr>
              <a:t>)</a:t>
            </a:r>
          </a:p>
          <a:p>
            <a:pPr marL="10858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50" b="1" dirty="0" smtClean="0">
                <a:latin typeface="+mn-ea"/>
              </a:rPr>
              <a:t>수집</a:t>
            </a:r>
            <a:r>
              <a:rPr lang="en-US" altLang="ko-KR" sz="1350" b="1" dirty="0" smtClean="0">
                <a:latin typeface="+mn-ea"/>
              </a:rPr>
              <a:t> </a:t>
            </a:r>
            <a:r>
              <a:rPr lang="en-US" altLang="ko-KR" sz="1350" b="1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350" b="1" dirty="0" smtClean="0">
                <a:latin typeface="+mn-ea"/>
                <a:sym typeface="Wingdings" panose="05000000000000000000" pitchFamily="2" charset="2"/>
              </a:rPr>
              <a:t>처리 </a:t>
            </a:r>
            <a:r>
              <a:rPr lang="en-US" altLang="ko-KR" sz="1350" b="1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350" b="1" dirty="0" smtClean="0">
                <a:latin typeface="+mn-ea"/>
                <a:sym typeface="Wingdings" panose="05000000000000000000" pitchFamily="2" charset="2"/>
              </a:rPr>
              <a:t>분석</a:t>
            </a:r>
            <a:r>
              <a:rPr lang="en-US" altLang="ko-KR" sz="1350" b="1" dirty="0" smtClean="0">
                <a:latin typeface="+mn-ea"/>
                <a:sym typeface="Wingdings" panose="05000000000000000000" pitchFamily="2" charset="2"/>
              </a:rPr>
              <a:t>/</a:t>
            </a:r>
            <a:r>
              <a:rPr lang="ko-KR" altLang="en-US" sz="1350" b="1" dirty="0" smtClean="0">
                <a:latin typeface="+mn-ea"/>
                <a:sym typeface="Wingdings" panose="05000000000000000000" pitchFamily="2" charset="2"/>
              </a:rPr>
              <a:t>예측을 </a:t>
            </a:r>
            <a:r>
              <a:rPr lang="en-US" altLang="ko-KR" sz="1350" b="1" dirty="0" smtClean="0">
                <a:latin typeface="+mn-ea"/>
                <a:sym typeface="Wingdings" panose="05000000000000000000" pitchFamily="2" charset="2"/>
              </a:rPr>
              <a:t>Just-in-Time</a:t>
            </a:r>
            <a:r>
              <a:rPr lang="ko-KR" altLang="en-US" sz="1350" b="1" dirty="0" smtClean="0">
                <a:latin typeface="+mn-ea"/>
                <a:sym typeface="Wingdings" panose="05000000000000000000" pitchFamily="2" charset="2"/>
              </a:rPr>
              <a:t>에 처리</a:t>
            </a:r>
            <a:endParaRPr lang="en-US" altLang="ko-KR" sz="1350" b="1" dirty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71026" y="1295611"/>
            <a:ext cx="3550924" cy="5132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latin typeface="+mn-ea"/>
              </a:rPr>
              <a:t>빅데이터</a:t>
            </a:r>
            <a:endParaRPr lang="ko-KR" altLang="en-US" sz="1350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15252" y="1563091"/>
            <a:ext cx="414046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350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50" b="1" dirty="0" smtClean="0">
                <a:latin typeface="+mn-ea"/>
              </a:rPr>
              <a:t>보안 빅데이터</a:t>
            </a:r>
            <a:r>
              <a:rPr lang="en-US" altLang="ko-KR" sz="1350" b="1" dirty="0" smtClean="0">
                <a:latin typeface="+mn-ea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50" b="1" dirty="0" smtClean="0">
                <a:latin typeface="+mn-ea"/>
              </a:rPr>
              <a:t>분석 대상 로그가 보안로그에서 어플리케이션 로그로 규모가 커지고 형태도 다양</a:t>
            </a:r>
            <a:endParaRPr lang="en-US" altLang="ko-KR" sz="1350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50" b="1" dirty="0" smtClean="0">
                <a:latin typeface="+mn-ea"/>
              </a:rPr>
              <a:t>기존의 방법으로 수집</a:t>
            </a:r>
            <a:r>
              <a:rPr lang="en-US" altLang="ko-KR" sz="1350" b="1" dirty="0" smtClean="0">
                <a:latin typeface="+mn-ea"/>
              </a:rPr>
              <a:t>, </a:t>
            </a:r>
            <a:r>
              <a:rPr lang="ko-KR" altLang="en-US" sz="1350" b="1" dirty="0" smtClean="0">
                <a:latin typeface="+mn-ea"/>
              </a:rPr>
              <a:t>저장</a:t>
            </a:r>
            <a:r>
              <a:rPr lang="en-US" altLang="ko-KR" sz="1350" b="1" dirty="0" smtClean="0">
                <a:latin typeface="+mn-ea"/>
              </a:rPr>
              <a:t>, </a:t>
            </a:r>
            <a:r>
              <a:rPr lang="ko-KR" altLang="en-US" sz="1350" b="1" dirty="0" smtClean="0">
                <a:latin typeface="+mn-ea"/>
              </a:rPr>
              <a:t>검색</a:t>
            </a:r>
            <a:r>
              <a:rPr lang="en-US" altLang="ko-KR" sz="1350" b="1" dirty="0" smtClean="0">
                <a:latin typeface="+mn-ea"/>
              </a:rPr>
              <a:t>, </a:t>
            </a:r>
            <a:r>
              <a:rPr lang="ko-KR" altLang="en-US" sz="1350" b="1" dirty="0" smtClean="0">
                <a:latin typeface="+mn-ea"/>
              </a:rPr>
              <a:t>분석이 어려운 보안 로그 데이터</a:t>
            </a:r>
            <a:endParaRPr lang="en-US" altLang="ko-KR" sz="135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50" b="1" dirty="0" smtClean="0">
                <a:latin typeface="+mn-ea"/>
              </a:rPr>
              <a:t>보안 빅데이터 </a:t>
            </a:r>
            <a:r>
              <a:rPr lang="en-US" altLang="ko-KR" sz="1350" b="1" dirty="0" smtClean="0">
                <a:latin typeface="+mn-ea"/>
              </a:rPr>
              <a:t>3</a:t>
            </a:r>
            <a:r>
              <a:rPr lang="ko-KR" altLang="en-US" sz="1350" b="1" dirty="0" smtClean="0">
                <a:latin typeface="+mn-ea"/>
              </a:rPr>
              <a:t>요소 </a:t>
            </a:r>
            <a:r>
              <a:rPr lang="en-US" altLang="ko-KR" sz="1350" b="1" dirty="0" smtClean="0">
                <a:latin typeface="+mn-ea"/>
              </a:rPr>
              <a:t>(3V)</a:t>
            </a:r>
            <a:endParaRPr lang="en-US" altLang="ko-KR" sz="1350" b="1" dirty="0">
              <a:latin typeface="+mn-ea"/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350" b="1" dirty="0" smtClean="0">
                <a:latin typeface="+mn-ea"/>
              </a:rPr>
              <a:t>Variety (</a:t>
            </a:r>
            <a:r>
              <a:rPr lang="ko-KR" altLang="en-US" sz="1350" b="1" dirty="0" smtClean="0">
                <a:latin typeface="+mn-ea"/>
              </a:rPr>
              <a:t>데이터의 다양성</a:t>
            </a:r>
            <a:r>
              <a:rPr lang="en-US" altLang="ko-KR" sz="1350" b="1" dirty="0" smtClean="0">
                <a:latin typeface="+mn-ea"/>
              </a:rPr>
              <a:t>)</a:t>
            </a:r>
          </a:p>
          <a:p>
            <a:pPr marL="10858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50" b="1" dirty="0" smtClean="0">
                <a:latin typeface="+mn-ea"/>
              </a:rPr>
              <a:t>보안시스템로그</a:t>
            </a:r>
            <a:r>
              <a:rPr lang="en-US" altLang="ko-KR" sz="1350" b="1" dirty="0" smtClean="0">
                <a:latin typeface="+mn-ea"/>
              </a:rPr>
              <a:t> </a:t>
            </a:r>
            <a:r>
              <a:rPr lang="en-US" altLang="ko-KR" sz="1350" b="1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350" b="1" dirty="0" smtClean="0">
                <a:latin typeface="+mn-ea"/>
                <a:sym typeface="Wingdings" panose="05000000000000000000" pitchFamily="2" charset="2"/>
              </a:rPr>
              <a:t>정형</a:t>
            </a:r>
            <a:r>
              <a:rPr lang="en-US" altLang="ko-KR" sz="1350" b="1" dirty="0" smtClean="0">
                <a:latin typeface="+mn-ea"/>
                <a:sym typeface="Wingdings" panose="05000000000000000000" pitchFamily="2" charset="2"/>
              </a:rPr>
              <a:t>/</a:t>
            </a:r>
            <a:r>
              <a:rPr lang="ko-KR" altLang="en-US" sz="1350" b="1" dirty="0" smtClean="0">
                <a:latin typeface="+mn-ea"/>
                <a:sym typeface="Wingdings" panose="05000000000000000000" pitchFamily="2" charset="2"/>
              </a:rPr>
              <a:t>비정형 어플리케이션 로그</a:t>
            </a:r>
            <a:r>
              <a:rPr lang="en-US" altLang="ko-KR" sz="1350" b="1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350" b="1" dirty="0" smtClean="0">
                <a:latin typeface="+mn-ea"/>
                <a:sym typeface="Wingdings" panose="05000000000000000000" pitchFamily="2" charset="2"/>
              </a:rPr>
              <a:t>패킷 및 트래픽 바이너리 형식의 데이터</a:t>
            </a:r>
            <a:endParaRPr lang="en-US" altLang="ko-KR" sz="1350" b="1" dirty="0">
              <a:latin typeface="+mn-ea"/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350" b="1" dirty="0" smtClean="0">
                <a:latin typeface="+mn-ea"/>
              </a:rPr>
              <a:t>Volume (</a:t>
            </a:r>
            <a:r>
              <a:rPr lang="ko-KR" altLang="en-US" sz="1350" b="1" dirty="0" smtClean="0">
                <a:latin typeface="+mn-ea"/>
              </a:rPr>
              <a:t>데이터의</a:t>
            </a:r>
            <a:r>
              <a:rPr lang="en-US" altLang="ko-KR" sz="1350" b="1" dirty="0" smtClean="0">
                <a:latin typeface="+mn-ea"/>
              </a:rPr>
              <a:t> </a:t>
            </a:r>
            <a:r>
              <a:rPr lang="ko-KR" altLang="en-US" sz="1350" b="1" dirty="0" smtClean="0">
                <a:latin typeface="+mn-ea"/>
              </a:rPr>
              <a:t>규모</a:t>
            </a:r>
            <a:r>
              <a:rPr lang="en-US" altLang="ko-KR" sz="1350" b="1" dirty="0" smtClean="0">
                <a:latin typeface="+mn-ea"/>
              </a:rPr>
              <a:t>)</a:t>
            </a:r>
          </a:p>
          <a:p>
            <a:pPr marL="10858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350" b="1" dirty="0" smtClean="0">
                <a:latin typeface="+mn-ea"/>
              </a:rPr>
              <a:t>Tera</a:t>
            </a:r>
            <a:r>
              <a:rPr lang="en-US" altLang="ko-KR" sz="1350" b="1" dirty="0">
                <a:latin typeface="+mn-ea"/>
                <a:sym typeface="Wingdings" panose="05000000000000000000" pitchFamily="2" charset="2"/>
              </a:rPr>
              <a:t>byte</a:t>
            </a:r>
            <a:r>
              <a:rPr lang="en-US" altLang="ko-KR" sz="1350" b="1" dirty="0" smtClean="0">
                <a:latin typeface="+mn-ea"/>
              </a:rPr>
              <a:t> </a:t>
            </a:r>
            <a:r>
              <a:rPr lang="en-US" altLang="ko-KR" sz="1350" b="1" dirty="0" smtClean="0">
                <a:latin typeface="+mn-ea"/>
                <a:sym typeface="Wingdings" panose="05000000000000000000" pitchFamily="2" charset="2"/>
              </a:rPr>
              <a:t> Peta</a:t>
            </a:r>
            <a:r>
              <a:rPr lang="en-US" altLang="ko-KR" sz="1350" b="1" dirty="0">
                <a:latin typeface="+mn-ea"/>
                <a:sym typeface="Wingdings" panose="05000000000000000000" pitchFamily="2" charset="2"/>
              </a:rPr>
              <a:t>byte</a:t>
            </a:r>
            <a:r>
              <a:rPr lang="en-US" altLang="ko-KR" sz="1350" b="1" dirty="0" smtClean="0">
                <a:latin typeface="+mn-ea"/>
                <a:sym typeface="Wingdings" panose="05000000000000000000" pitchFamily="2" charset="2"/>
              </a:rPr>
              <a:t>  Exabyte</a:t>
            </a:r>
            <a:endParaRPr lang="en-US" altLang="ko-KR" sz="1350" b="1" dirty="0">
              <a:latin typeface="+mn-ea"/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350" b="1" dirty="0" smtClean="0">
                <a:latin typeface="+mn-ea"/>
              </a:rPr>
              <a:t>Velocity (</a:t>
            </a:r>
            <a:r>
              <a:rPr lang="ko-KR" altLang="en-US" sz="1350" b="1" dirty="0" smtClean="0">
                <a:latin typeface="+mn-ea"/>
              </a:rPr>
              <a:t>빠른 속도</a:t>
            </a:r>
            <a:r>
              <a:rPr lang="en-US" altLang="ko-KR" sz="1350" b="1" dirty="0" smtClean="0">
                <a:latin typeface="+mn-ea"/>
              </a:rPr>
              <a:t>)</a:t>
            </a:r>
          </a:p>
          <a:p>
            <a:pPr marL="10858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50" b="1" dirty="0" smtClean="0">
                <a:latin typeface="+mn-ea"/>
              </a:rPr>
              <a:t>수집</a:t>
            </a:r>
            <a:r>
              <a:rPr lang="en-US" altLang="ko-KR" sz="1350" b="1" dirty="0" smtClean="0">
                <a:latin typeface="+mn-ea"/>
              </a:rPr>
              <a:t> </a:t>
            </a:r>
            <a:r>
              <a:rPr lang="en-US" altLang="ko-KR" sz="1350" b="1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350" b="1" dirty="0" smtClean="0">
                <a:latin typeface="+mn-ea"/>
                <a:sym typeface="Wingdings" panose="05000000000000000000" pitchFamily="2" charset="2"/>
              </a:rPr>
              <a:t>처리 </a:t>
            </a:r>
            <a:r>
              <a:rPr lang="en-US" altLang="ko-KR" sz="1350" b="1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350" b="1" dirty="0" smtClean="0">
                <a:latin typeface="+mn-ea"/>
                <a:sym typeface="Wingdings" panose="05000000000000000000" pitchFamily="2" charset="2"/>
              </a:rPr>
              <a:t>분석의 실시간 </a:t>
            </a:r>
            <a:r>
              <a:rPr lang="ko-KR" altLang="en-US" sz="1350" b="1" dirty="0" err="1" smtClean="0">
                <a:latin typeface="+mn-ea"/>
                <a:sym typeface="Wingdings" panose="05000000000000000000" pitchFamily="2" charset="2"/>
              </a:rPr>
              <a:t>연관분석</a:t>
            </a:r>
            <a:r>
              <a:rPr lang="ko-KR" altLang="en-US" sz="1350" b="1" dirty="0" smtClean="0">
                <a:latin typeface="+mn-ea"/>
                <a:sym typeface="Wingdings" panose="05000000000000000000" pitchFamily="2" charset="2"/>
              </a:rPr>
              <a:t> 및 </a:t>
            </a:r>
            <a:r>
              <a:rPr lang="en-US" altLang="ko-KR" sz="1350" b="1" dirty="0" smtClean="0">
                <a:latin typeface="+mn-ea"/>
                <a:sym typeface="Wingdings" panose="05000000000000000000" pitchFamily="2" charset="2"/>
              </a:rPr>
              <a:t>Historical </a:t>
            </a:r>
            <a:r>
              <a:rPr lang="ko-KR" altLang="en-US" sz="1350" b="1" dirty="0" smtClean="0">
                <a:latin typeface="+mn-ea"/>
                <a:sym typeface="Wingdings" panose="05000000000000000000" pitchFamily="2" charset="2"/>
              </a:rPr>
              <a:t>연관 분석</a:t>
            </a:r>
            <a:endParaRPr lang="en-US" altLang="ko-KR" sz="1350" b="1" dirty="0"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88803" y="1295611"/>
            <a:ext cx="3550924" cy="51320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latin typeface="+mn-ea"/>
              </a:rPr>
              <a:t>보안 빅데이터</a:t>
            </a:r>
            <a:endParaRPr lang="ko-KR" altLang="en-US" sz="1350" b="1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6437" y="6369022"/>
            <a:ext cx="286040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000" b="1" dirty="0" smtClean="0">
                <a:latin typeface="+mn-ea"/>
              </a:rPr>
              <a:t>출처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ko-KR" altLang="en-US" sz="1000" b="1" dirty="0" err="1" smtClean="0">
                <a:latin typeface="+mn-ea"/>
              </a:rPr>
              <a:t>팬타시스템</a:t>
            </a:r>
            <a:r>
              <a:rPr lang="ko-KR" altLang="en-US" sz="1000" b="1" dirty="0" smtClean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빅데이터 활용기술 세미나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532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Big Data Security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7475" y="998730"/>
            <a:ext cx="857272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1" dirty="0" smtClean="0">
                <a:latin typeface="+mn-ea"/>
              </a:rPr>
              <a:t>보안 패러다임의 변화 </a:t>
            </a:r>
            <a:r>
              <a:rPr lang="en-US" altLang="ko-KR" sz="1350" b="1" dirty="0" smtClean="0">
                <a:latin typeface="+mn-ea"/>
              </a:rPr>
              <a:t>(</a:t>
            </a:r>
            <a:r>
              <a:rPr lang="ko-KR" altLang="en-US" sz="1350" b="1" dirty="0" smtClean="0">
                <a:latin typeface="+mn-ea"/>
              </a:rPr>
              <a:t>과거</a:t>
            </a:r>
            <a:r>
              <a:rPr lang="en-US" altLang="ko-KR" sz="1350" b="1" dirty="0" smtClean="0">
                <a:latin typeface="+mn-ea"/>
              </a:rPr>
              <a:t>: </a:t>
            </a:r>
            <a:r>
              <a:rPr lang="ko-KR" altLang="en-US" sz="1350" b="1" dirty="0" err="1" smtClean="0">
                <a:latin typeface="+mn-ea"/>
              </a:rPr>
              <a:t>로그수집</a:t>
            </a:r>
            <a:r>
              <a:rPr lang="en-US" altLang="ko-KR" sz="1350" b="1" dirty="0" smtClean="0">
                <a:latin typeface="+mn-ea"/>
              </a:rPr>
              <a:t> </a:t>
            </a:r>
            <a:r>
              <a:rPr lang="ko-KR" altLang="en-US" sz="1350" b="1" dirty="0" smtClean="0">
                <a:latin typeface="+mn-ea"/>
              </a:rPr>
              <a:t>및</a:t>
            </a:r>
            <a:r>
              <a:rPr lang="en-US" altLang="ko-KR" sz="1350" b="1" dirty="0" smtClean="0">
                <a:latin typeface="+mn-ea"/>
              </a:rPr>
              <a:t> </a:t>
            </a:r>
            <a:r>
              <a:rPr lang="ko-KR" altLang="en-US" sz="1350" b="1" dirty="0" err="1" smtClean="0">
                <a:latin typeface="+mn-ea"/>
              </a:rPr>
              <a:t>패턴기반</a:t>
            </a:r>
            <a:r>
              <a:rPr lang="ko-KR" altLang="en-US" sz="1350" b="1" dirty="0" smtClean="0">
                <a:latin typeface="+mn-ea"/>
              </a:rPr>
              <a:t> 감지</a:t>
            </a:r>
            <a:r>
              <a:rPr lang="en-US" altLang="ko-KR" sz="1350" b="1" dirty="0" smtClean="0">
                <a:latin typeface="+mn-ea"/>
              </a:rPr>
              <a:t>, </a:t>
            </a:r>
            <a:r>
              <a:rPr lang="ko-KR" altLang="en-US" sz="1350" b="1" dirty="0" smtClean="0">
                <a:latin typeface="+mn-ea"/>
              </a:rPr>
              <a:t>현재</a:t>
            </a:r>
            <a:r>
              <a:rPr lang="en-US" altLang="ko-KR" sz="1350" b="1" dirty="0" smtClean="0">
                <a:latin typeface="+mn-ea"/>
              </a:rPr>
              <a:t>: </a:t>
            </a:r>
            <a:r>
              <a:rPr lang="ko-KR" altLang="en-US" sz="1350" b="1" dirty="0" smtClean="0">
                <a:latin typeface="+mn-ea"/>
              </a:rPr>
              <a:t>실시간모니터링 및 </a:t>
            </a:r>
            <a:r>
              <a:rPr lang="en-US" altLang="ko-KR" sz="1350" b="1" dirty="0" smtClean="0">
                <a:latin typeface="+mn-ea"/>
              </a:rPr>
              <a:t>Context </a:t>
            </a:r>
            <a:r>
              <a:rPr lang="ko-KR" altLang="en-US" sz="1350" b="1" dirty="0" smtClean="0">
                <a:latin typeface="+mn-ea"/>
              </a:rPr>
              <a:t>기반 악의적인 행위 탐지 등</a:t>
            </a:r>
            <a:r>
              <a:rPr lang="en-US" altLang="ko-KR" sz="1350" b="1" dirty="0" smtClean="0">
                <a:latin typeface="+mn-ea"/>
              </a:rPr>
              <a:t>)</a:t>
            </a:r>
            <a:endParaRPr lang="en-US" altLang="ko-KR" sz="1350" b="1" dirty="0">
              <a:latin typeface="+mn-ea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1" dirty="0" smtClean="0">
                <a:latin typeface="+mn-ea"/>
              </a:rPr>
              <a:t>지능형 보안</a:t>
            </a:r>
            <a:r>
              <a:rPr lang="en-US" altLang="ko-KR" sz="1350" b="1" dirty="0" smtClean="0">
                <a:latin typeface="+mn-ea"/>
              </a:rPr>
              <a:t>(Security Intelligence)</a:t>
            </a:r>
            <a:r>
              <a:rPr lang="ko-KR" altLang="en-US" sz="1350" b="1" dirty="0" smtClean="0">
                <a:latin typeface="+mn-ea"/>
              </a:rPr>
              <a:t>은 다양한 보안 기술의 상호작용을 가능하게 하는 개념과 방법론으로써 다양한 소스로부터 정보를 통합하고 상호연관성을 갖는 </a:t>
            </a:r>
            <a:r>
              <a:rPr lang="ko-KR" altLang="en-US" sz="1350" b="1" u="sng" dirty="0" smtClean="0">
                <a:solidFill>
                  <a:srgbClr val="FF0000"/>
                </a:solidFill>
                <a:latin typeface="+mn-ea"/>
              </a:rPr>
              <a:t>컨텍스트</a:t>
            </a:r>
            <a:r>
              <a:rPr lang="en-US" altLang="ko-KR" sz="1350" b="1" u="sng" dirty="0" smtClean="0">
                <a:solidFill>
                  <a:srgbClr val="FF0000"/>
                </a:solidFill>
                <a:latin typeface="+mn-ea"/>
              </a:rPr>
              <a:t>(Context) </a:t>
            </a:r>
            <a:r>
              <a:rPr lang="ko-KR" altLang="en-US" sz="1350" b="1" u="sng" dirty="0" smtClean="0">
                <a:solidFill>
                  <a:srgbClr val="FF0000"/>
                </a:solidFill>
                <a:latin typeface="+mn-ea"/>
              </a:rPr>
              <a:t>기반의 분석 기술</a:t>
            </a:r>
            <a:endParaRPr lang="en-US" altLang="ko-KR" sz="1350" b="1" u="sng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026" name="Picture 2" descr="http://image.slidesharecdn.com/gartnertop10technologytrends2015-150204084637-conversion-gate01/95/gartner-top-10-technology-trends-2015-16-638.jpg?cb=14230615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63" y="2337558"/>
            <a:ext cx="7858262" cy="442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55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Big Data Security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7475" y="998730"/>
            <a:ext cx="857272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+mn-ea"/>
              </a:rPr>
              <a:t>빅데이터 분석 프로세스</a:t>
            </a:r>
            <a:endParaRPr lang="en-US" altLang="ko-KR" sz="1600" b="1" dirty="0" smtClean="0">
              <a:latin typeface="+mn-ea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1" dirty="0" smtClean="0">
                <a:latin typeface="+mn-ea"/>
              </a:rPr>
              <a:t>수집</a:t>
            </a:r>
            <a:endParaRPr lang="en-US" altLang="ko-KR" sz="1350" b="1" dirty="0" smtClean="0">
              <a:latin typeface="+mn-ea"/>
            </a:endParaRPr>
          </a:p>
          <a:p>
            <a:pPr marL="6715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1" dirty="0" smtClean="0">
                <a:latin typeface="+mn-ea"/>
              </a:rPr>
              <a:t>방법</a:t>
            </a:r>
            <a:r>
              <a:rPr lang="en-US" altLang="ko-KR" sz="1350" b="1" dirty="0" smtClean="0">
                <a:latin typeface="+mn-ea"/>
              </a:rPr>
              <a:t>: </a:t>
            </a:r>
            <a:r>
              <a:rPr lang="ko-KR" altLang="en-US" sz="1350" b="1" dirty="0" smtClean="0">
                <a:latin typeface="+mn-ea"/>
              </a:rPr>
              <a:t>수동 입력</a:t>
            </a:r>
            <a:r>
              <a:rPr lang="en-US" altLang="ko-KR" sz="1350" b="1" dirty="0" smtClean="0">
                <a:latin typeface="+mn-ea"/>
              </a:rPr>
              <a:t>, Crawling </a:t>
            </a:r>
            <a:r>
              <a:rPr lang="ko-KR" altLang="en-US" sz="1350" b="1" dirty="0" smtClean="0">
                <a:latin typeface="+mn-ea"/>
              </a:rPr>
              <a:t>검색 엔진 로봇</a:t>
            </a:r>
            <a:r>
              <a:rPr lang="en-US" altLang="ko-KR" sz="1350" b="1" dirty="0" smtClean="0">
                <a:latin typeface="+mn-ea"/>
              </a:rPr>
              <a:t>, ETL (Extraction, Transformation, Loading)</a:t>
            </a:r>
            <a:r>
              <a:rPr lang="ko-KR" altLang="en-US" sz="1350" b="1" dirty="0" smtClean="0">
                <a:latin typeface="+mn-ea"/>
              </a:rPr>
              <a:t>을 통한 수집</a:t>
            </a:r>
            <a:endParaRPr lang="en-US" altLang="ko-KR" sz="1350" b="1" dirty="0" smtClean="0">
              <a:latin typeface="+mn-ea"/>
            </a:endParaRPr>
          </a:p>
          <a:p>
            <a:pPr marL="6715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1" dirty="0" smtClean="0">
                <a:latin typeface="+mn-ea"/>
              </a:rPr>
              <a:t>종류</a:t>
            </a:r>
            <a:r>
              <a:rPr lang="en-US" altLang="ko-KR" sz="1350" b="1" dirty="0" smtClean="0">
                <a:latin typeface="+mn-ea"/>
              </a:rPr>
              <a:t>: </a:t>
            </a:r>
            <a:r>
              <a:rPr lang="ko-KR" altLang="en-US" sz="1350" b="1" dirty="0" smtClean="0">
                <a:latin typeface="+mn-ea"/>
              </a:rPr>
              <a:t>정형 데이터 </a:t>
            </a:r>
            <a:r>
              <a:rPr lang="en-US" altLang="ko-KR" sz="1350" b="1" dirty="0" smtClean="0">
                <a:latin typeface="+mn-ea"/>
              </a:rPr>
              <a:t>(DB), </a:t>
            </a:r>
            <a:r>
              <a:rPr lang="ko-KR" altLang="en-US" sz="1350" b="1" dirty="0" smtClean="0">
                <a:latin typeface="+mn-ea"/>
              </a:rPr>
              <a:t>비정형</a:t>
            </a:r>
            <a:r>
              <a:rPr lang="en-US" altLang="ko-KR" sz="1350" b="1" dirty="0">
                <a:latin typeface="+mn-ea"/>
              </a:rPr>
              <a:t> </a:t>
            </a:r>
            <a:r>
              <a:rPr lang="ko-KR" altLang="en-US" sz="1350" b="1" dirty="0" smtClean="0">
                <a:latin typeface="+mn-ea"/>
              </a:rPr>
              <a:t>데이터 </a:t>
            </a:r>
            <a:r>
              <a:rPr lang="en-US" altLang="ko-KR" sz="1350" b="1" dirty="0" smtClean="0">
                <a:latin typeface="+mn-ea"/>
              </a:rPr>
              <a:t>(</a:t>
            </a:r>
            <a:r>
              <a:rPr lang="ko-KR" altLang="en-US" sz="1350" b="1" dirty="0" smtClean="0">
                <a:latin typeface="+mn-ea"/>
              </a:rPr>
              <a:t>웹</a:t>
            </a:r>
            <a:r>
              <a:rPr lang="en-US" altLang="ko-KR" sz="1350" b="1" dirty="0" smtClean="0">
                <a:latin typeface="+mn-ea"/>
              </a:rPr>
              <a:t>, SNS, </a:t>
            </a:r>
            <a:r>
              <a:rPr lang="ko-KR" altLang="en-US" sz="1350" b="1" dirty="0" smtClean="0">
                <a:latin typeface="+mn-ea"/>
              </a:rPr>
              <a:t>멀티미디어 등</a:t>
            </a:r>
            <a:r>
              <a:rPr lang="en-US" altLang="ko-KR" sz="1350" b="1" dirty="0" smtClean="0">
                <a:latin typeface="+mn-ea"/>
              </a:rPr>
              <a:t>)</a:t>
            </a:r>
          </a:p>
          <a:p>
            <a:pPr marL="6715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1" dirty="0" smtClean="0">
                <a:latin typeface="+mn-ea"/>
              </a:rPr>
              <a:t>형식</a:t>
            </a:r>
            <a:r>
              <a:rPr lang="en-US" altLang="ko-KR" sz="1350" b="1" dirty="0" smtClean="0">
                <a:latin typeface="+mn-ea"/>
              </a:rPr>
              <a:t>: JSON(JavaScript Object Notation), BSON(Binary JSON)</a:t>
            </a:r>
            <a:endParaRPr lang="en-US" altLang="ko-KR" sz="1350" b="1" dirty="0">
              <a:latin typeface="+mn-ea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1" dirty="0" smtClean="0">
                <a:latin typeface="+mn-ea"/>
              </a:rPr>
              <a:t>저장</a:t>
            </a:r>
            <a:endParaRPr lang="en-US" altLang="ko-KR" sz="1350" b="1" dirty="0" smtClean="0">
              <a:latin typeface="+mn-ea"/>
            </a:endParaRPr>
          </a:p>
          <a:p>
            <a:pPr marL="6715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1" dirty="0" smtClean="0">
                <a:latin typeface="+mn-ea"/>
              </a:rPr>
              <a:t>분산 파일 시스템 </a:t>
            </a:r>
            <a:r>
              <a:rPr lang="en-US" altLang="ko-KR" sz="1350" b="1" dirty="0" smtClean="0">
                <a:latin typeface="+mn-ea"/>
              </a:rPr>
              <a:t>(HDFS: Hadoop Distributed File System), NoSQL(Not-Only SQL) </a:t>
            </a:r>
            <a:r>
              <a:rPr lang="ko-KR" altLang="en-US" sz="1350" b="1" dirty="0" smtClean="0">
                <a:latin typeface="+mn-ea"/>
              </a:rPr>
              <a:t>데이터 베이스 및 병렬 </a:t>
            </a:r>
            <a:r>
              <a:rPr lang="en-US" altLang="ko-KR" sz="1350" b="1" dirty="0" smtClean="0">
                <a:latin typeface="+mn-ea"/>
              </a:rPr>
              <a:t>DBMS </a:t>
            </a:r>
            <a:r>
              <a:rPr lang="ko-KR" altLang="en-US" sz="1350" b="1" dirty="0" smtClean="0">
                <a:latin typeface="+mn-ea"/>
              </a:rPr>
              <a:t>등</a:t>
            </a:r>
            <a:endParaRPr lang="en-US" altLang="ko-KR" sz="1350" b="1" dirty="0" smtClean="0">
              <a:latin typeface="+mn-ea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1" dirty="0" smtClean="0">
                <a:latin typeface="+mn-ea"/>
              </a:rPr>
              <a:t>처리</a:t>
            </a:r>
            <a:endParaRPr lang="en-US" altLang="ko-KR" sz="1350" b="1" dirty="0" smtClean="0">
              <a:latin typeface="+mn-ea"/>
            </a:endParaRPr>
          </a:p>
          <a:p>
            <a:pPr marL="6715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1" dirty="0" err="1" smtClean="0">
                <a:latin typeface="+mn-ea"/>
              </a:rPr>
              <a:t>맵리듀스</a:t>
            </a:r>
            <a:r>
              <a:rPr lang="en-US" altLang="ko-KR" sz="1350" b="1" dirty="0" smtClean="0">
                <a:latin typeface="+mn-ea"/>
              </a:rPr>
              <a:t>(</a:t>
            </a:r>
            <a:r>
              <a:rPr lang="en-US" altLang="ko-KR" sz="1350" b="1" dirty="0" err="1" smtClean="0">
                <a:latin typeface="+mn-ea"/>
              </a:rPr>
              <a:t>MapReduce</a:t>
            </a:r>
            <a:r>
              <a:rPr lang="en-US" altLang="ko-KR" sz="1350" b="1" dirty="0" smtClean="0">
                <a:latin typeface="+mn-ea"/>
              </a:rPr>
              <a:t>): </a:t>
            </a:r>
            <a:r>
              <a:rPr lang="ko-KR" altLang="en-US" sz="1350" b="1" dirty="0" smtClean="0">
                <a:latin typeface="+mn-ea"/>
              </a:rPr>
              <a:t>비정형 데이터 분석을 위해 대량의 데이터를 여러 컴퓨터에 나누어 저장하고</a:t>
            </a:r>
            <a:r>
              <a:rPr lang="en-US" altLang="ko-KR" sz="1350" b="1" dirty="0" smtClean="0">
                <a:latin typeface="+mn-ea"/>
              </a:rPr>
              <a:t>, </a:t>
            </a:r>
            <a:r>
              <a:rPr lang="ko-KR" altLang="en-US" sz="1350" b="1" dirty="0" smtClean="0">
                <a:latin typeface="+mn-ea"/>
              </a:rPr>
              <a:t>나눠져서 </a:t>
            </a:r>
            <a:r>
              <a:rPr lang="ko-KR" altLang="en-US" sz="1350" b="1" dirty="0" err="1" smtClean="0">
                <a:latin typeface="+mn-ea"/>
              </a:rPr>
              <a:t>쳐리된</a:t>
            </a:r>
            <a:r>
              <a:rPr lang="ko-KR" altLang="en-US" sz="1350" b="1" dirty="0" smtClean="0">
                <a:latin typeface="+mn-ea"/>
              </a:rPr>
              <a:t> 결과들을 통합하여 제공하는 분산 처리 구조</a:t>
            </a:r>
            <a:endParaRPr lang="en-US" altLang="ko-KR" sz="1350" b="1" dirty="0" smtClean="0">
              <a:latin typeface="+mn-ea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1" dirty="0" smtClean="0">
                <a:latin typeface="+mn-ea"/>
              </a:rPr>
              <a:t>분석</a:t>
            </a:r>
            <a:endParaRPr lang="en-US" altLang="ko-KR" sz="1350" b="1" dirty="0" smtClean="0">
              <a:latin typeface="+mn-ea"/>
            </a:endParaRPr>
          </a:p>
          <a:p>
            <a:pPr marL="6715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1" dirty="0" smtClean="0">
                <a:latin typeface="+mn-ea"/>
              </a:rPr>
              <a:t>데이터 간 내재된 관계를 탐색하여 의미 있는 정보를 발견하는 데이터 </a:t>
            </a:r>
            <a:r>
              <a:rPr lang="ko-KR" altLang="en-US" sz="1350" b="1" dirty="0" err="1" smtClean="0">
                <a:latin typeface="+mn-ea"/>
              </a:rPr>
              <a:t>마이닝</a:t>
            </a:r>
            <a:r>
              <a:rPr lang="en-US" altLang="ko-KR" sz="1350" b="1" dirty="0" smtClean="0">
                <a:latin typeface="+mn-ea"/>
              </a:rPr>
              <a:t>, </a:t>
            </a:r>
            <a:r>
              <a:rPr lang="ko-KR" altLang="en-US" sz="1350" b="1" dirty="0" smtClean="0">
                <a:latin typeface="+mn-ea"/>
              </a:rPr>
              <a:t>기계학습</a:t>
            </a:r>
            <a:r>
              <a:rPr lang="en-US" altLang="ko-KR" sz="1350" b="1" dirty="0" smtClean="0">
                <a:latin typeface="+mn-ea"/>
              </a:rPr>
              <a:t>, </a:t>
            </a:r>
            <a:r>
              <a:rPr lang="ko-KR" altLang="en-US" sz="1350" b="1" dirty="0" smtClean="0">
                <a:latin typeface="+mn-ea"/>
              </a:rPr>
              <a:t>통계학 기법 등 </a:t>
            </a:r>
            <a:r>
              <a:rPr lang="en-US" altLang="ko-KR" sz="1350" b="1" dirty="0" smtClean="0">
                <a:latin typeface="+mn-ea"/>
              </a:rPr>
              <a:t>(Python, R </a:t>
            </a:r>
            <a:r>
              <a:rPr lang="ko-KR" altLang="en-US" sz="1350" b="1" dirty="0" smtClean="0">
                <a:latin typeface="+mn-ea"/>
              </a:rPr>
              <a:t>등</a:t>
            </a:r>
            <a:r>
              <a:rPr lang="en-US" altLang="ko-KR" sz="1350" b="1" dirty="0" smtClean="0">
                <a:latin typeface="+mn-ea"/>
              </a:rPr>
              <a:t>)</a:t>
            </a:r>
            <a:r>
              <a:rPr lang="ko-KR" altLang="en-US" sz="1350" b="1" dirty="0" smtClean="0">
                <a:latin typeface="+mn-ea"/>
              </a:rPr>
              <a:t>이 있고</a:t>
            </a:r>
            <a:r>
              <a:rPr lang="en-US" altLang="ko-KR" sz="1350" b="1" dirty="0" smtClean="0">
                <a:latin typeface="+mn-ea"/>
              </a:rPr>
              <a:t>, </a:t>
            </a:r>
            <a:r>
              <a:rPr lang="ko-KR" altLang="en-US" sz="1350" b="1" dirty="0" smtClean="0">
                <a:latin typeface="+mn-ea"/>
              </a:rPr>
              <a:t>대표적인 분석 프로그램으로는 </a:t>
            </a:r>
            <a:r>
              <a:rPr lang="en-US" altLang="ko-KR" sz="1350" b="1" dirty="0" smtClean="0">
                <a:latin typeface="+mn-ea"/>
              </a:rPr>
              <a:t>WEKA, Mahout </a:t>
            </a:r>
            <a:r>
              <a:rPr lang="ko-KR" altLang="en-US" sz="1350" b="1" dirty="0" smtClean="0">
                <a:latin typeface="+mn-ea"/>
              </a:rPr>
              <a:t>등이 있음</a:t>
            </a:r>
            <a:endParaRPr lang="en-US" altLang="ko-KR" sz="1350" b="1" dirty="0" smtClean="0">
              <a:latin typeface="+mn-ea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1" dirty="0" smtClean="0">
                <a:latin typeface="+mn-ea"/>
              </a:rPr>
              <a:t>표현</a:t>
            </a:r>
            <a:endParaRPr lang="en-US" altLang="ko-KR" sz="1350" b="1" dirty="0" smtClean="0">
              <a:latin typeface="+mn-ea"/>
            </a:endParaRPr>
          </a:p>
          <a:p>
            <a:pPr marL="6715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50" b="1" dirty="0" smtClean="0">
                <a:latin typeface="+mn-ea"/>
              </a:rPr>
              <a:t>Fusion Tables, Tag Cloud, Tableau </a:t>
            </a:r>
            <a:r>
              <a:rPr lang="ko-KR" altLang="en-US" sz="1350" b="1" dirty="0" smtClean="0">
                <a:latin typeface="+mn-ea"/>
              </a:rPr>
              <a:t>등을</a:t>
            </a:r>
            <a:r>
              <a:rPr lang="en-US" altLang="ko-KR" sz="1350" b="1" dirty="0" smtClean="0">
                <a:latin typeface="+mn-ea"/>
              </a:rPr>
              <a:t> </a:t>
            </a:r>
            <a:r>
              <a:rPr lang="ko-KR" altLang="en-US" sz="1350" b="1" dirty="0" smtClean="0">
                <a:latin typeface="+mn-ea"/>
              </a:rPr>
              <a:t>통해 데이터 분석 결과를 이해하기 쉽고 효과적으로 전달하기 위해 시각화 함</a:t>
            </a:r>
            <a:endParaRPr lang="en-US" altLang="ko-KR" sz="1350" b="1" u="sng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770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Big Data </a:t>
            </a:r>
            <a:r>
              <a:rPr lang="en-US" altLang="ko-KR" dirty="0" smtClean="0"/>
              <a:t>&amp; AI</a:t>
            </a:r>
            <a:endParaRPr lang="ko-KR" altLang="en-US" dirty="0"/>
          </a:p>
        </p:txBody>
      </p:sp>
      <p:pic>
        <p:nvPicPr>
          <p:cNvPr id="1026" name="Picture 2" descr="챌린지 트랙 안내 구분 운영 트랙 대회 내용 접수일정 예선일정 본선일정 AI 보안 자동차 해킹 공격/방어 AI 기반의 자율자동차 네트워크 해킹 공격 및 방어 기술경쟁&#10;   9.7~9.25 10.12~10.16 11.26~11.27 악성코드 탐지 정상/악성 데이터셋 기반 AI 모델 적용한 악성코드 탐지 기술경쟁 권역별 상이(8.10~10.16)&#10;   권역별 상이(9.17~10.27 中 1일) 11.26 취약점 자동탐지 취약점이 포함된 데이터셋 기반 취약점 패치, 자동공격 기술경쟁 9.7~9.25 11.5 11.26~11.27&#10;   게임봇 탐지 게임 로그 데이터 기반 게임봇 탐지 기술경쟁 9.7~9.25 9.15~10.30 11.26~11.27 빅데이터 비정상 이메일 분석 비정상이메일(스펨메일 악성메일)&#10;   빅데이터분석을 통한 공격패턴 및 특징도출 9.7~9.25 9.15~10.30 11.26 웹로그 이상행위 패턴분석 웹로그 빅데이터 분석을 통한 웹스크랩핑, 크리덴셜 스터핑 등&#10;   이상행위 탐지 9.7~9.25 9.15~10.30 11.26 AI 데이터셋 아이디어 공모 사이버 보안 분야에 적용 가능한 AI 데이터셋 발굴 경진대회 8.31~9.25&#10;   출품작 제출(9.28~10.30) 공모평가(11.16~11.17) 데이터활용 아이디어 공모 미개방 빅데이터 분석을 통한 민간데이터 활용가치 발굴 경진대회&#10;   9.14~9.25 데이터안심구역(10.5~11.6) 11.27 취약점발굴 핵 더 챌린지 KISA,네이버 등 개방형 취약점(대상:홈페이지) 발굴 대회 10.12~10.23 11.3~11.12&#10;   개인정보 개인정보 비식별 개인정보 데이터셋 기반 가명·익명 처리 기술 경쟁 9.7~9.25 10.26~10.29 11.25,11.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0" y="953725"/>
            <a:ext cx="5727010" cy="580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503633" y="3609020"/>
            <a:ext cx="2520280" cy="17101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1511" y="998730"/>
            <a:ext cx="3060340" cy="5123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+mn-ea"/>
              </a:rPr>
              <a:t>데이터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관리 및 분석</a:t>
            </a:r>
            <a:endParaRPr lang="en-US" altLang="ko-KR" sz="1600" b="1" dirty="0" smtClean="0">
              <a:latin typeface="+mn-ea"/>
            </a:endParaRPr>
          </a:p>
          <a:p>
            <a:pPr marL="6715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전문가의 경험에 기반한 데이터 분석 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기존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marL="6715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AI </a:t>
            </a:r>
            <a:r>
              <a:rPr lang="ko-KR" altLang="en-US" sz="1600" dirty="0" smtClean="0">
                <a:latin typeface="+mn-ea"/>
              </a:rPr>
              <a:t>등장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인간 의존도가 낮아짐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으로 쉽고 빠르게 </a:t>
            </a:r>
            <a:r>
              <a:rPr lang="en-US" altLang="ko-KR" sz="1600" dirty="0" smtClean="0">
                <a:latin typeface="+mn-ea"/>
              </a:rPr>
              <a:t>Insight</a:t>
            </a:r>
            <a:r>
              <a:rPr lang="ko-KR" altLang="en-US" sz="1600" dirty="0" smtClean="0">
                <a:latin typeface="+mn-ea"/>
              </a:rPr>
              <a:t>를 </a:t>
            </a:r>
            <a:r>
              <a:rPr lang="ko-KR" altLang="en-US" sz="1600" dirty="0" err="1" smtClean="0">
                <a:latin typeface="+mn-ea"/>
              </a:rPr>
              <a:t>만들어냄</a:t>
            </a:r>
            <a:endParaRPr lang="en-US" altLang="ko-KR" sz="1600" dirty="0" smtClean="0">
              <a:latin typeface="+mn-ea"/>
            </a:endParaRPr>
          </a:p>
          <a:p>
            <a:pPr marL="6715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Big Data is powerful on its own.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So</a:t>
            </a:r>
            <a:r>
              <a:rPr lang="en-US" altLang="ko-KR" dirty="0"/>
              <a:t> is artificial intelligence.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What</a:t>
            </a:r>
            <a:r>
              <a:rPr lang="en-US" altLang="ko-KR" dirty="0"/>
              <a:t> happens </a:t>
            </a:r>
            <a:r>
              <a:rPr lang="en-US" altLang="ko-KR" dirty="0" smtClean="0"/>
              <a:t>when the</a:t>
            </a:r>
            <a:r>
              <a:rPr lang="en-US" altLang="ko-KR" dirty="0"/>
              <a:t> two are merged</a:t>
            </a:r>
            <a:r>
              <a:rPr lang="en-US" altLang="ko-KR" dirty="0" smtClean="0"/>
              <a:t>?</a:t>
            </a:r>
            <a:endParaRPr lang="en-US" altLang="ko-KR" sz="1600" dirty="0" smtClean="0">
              <a:latin typeface="+mn-ea"/>
            </a:endParaRPr>
          </a:p>
          <a:p>
            <a:pPr marL="6715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3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Weekly Schedules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61510" y="1268760"/>
            <a:ext cx="8820979" cy="4322415"/>
          </a:xfrm>
          <a:prstGeom prst="roundRect">
            <a:avLst>
              <a:gd name="adj" fmla="val 185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118382"/>
              </p:ext>
            </p:extLst>
          </p:nvPr>
        </p:nvGraphicFramePr>
        <p:xfrm>
          <a:off x="297476" y="1448777"/>
          <a:ext cx="4137902" cy="39949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0676">
                  <a:extLst>
                    <a:ext uri="{9D8B030D-6E8A-4147-A177-3AD203B41FA5}">
                      <a16:colId xmlns:a16="http://schemas.microsoft.com/office/drawing/2014/main" val="1816246350"/>
                    </a:ext>
                  </a:extLst>
                </a:gridCol>
                <a:gridCol w="3517226">
                  <a:extLst>
                    <a:ext uri="{9D8B030D-6E8A-4147-A177-3AD203B41FA5}">
                      <a16:colId xmlns:a16="http://schemas.microsoft.com/office/drawing/2014/main" val="1192945367"/>
                    </a:ext>
                  </a:extLst>
                </a:gridCol>
              </a:tblGrid>
              <a:tr h="317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Week</a:t>
                      </a:r>
                      <a:endParaRPr lang="ko-KR" altLang="en-US" sz="12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Course</a:t>
                      </a:r>
                      <a:r>
                        <a:rPr lang="en-US" altLang="ko-KR" sz="1200" b="1" baseline="0" dirty="0" smtClean="0"/>
                        <a:t> Contents</a:t>
                      </a:r>
                      <a:endParaRPr lang="ko-KR" altLang="en-US" sz="1200" b="1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817435446"/>
                  </a:ext>
                </a:extLst>
              </a:tr>
              <a:tr h="459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1</a:t>
                      </a:r>
                      <a:endParaRPr lang="ko-KR" altLang="en-US" sz="11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교과목 오리엔테이션</a:t>
                      </a:r>
                      <a:endParaRPr lang="ko-KR" altLang="en-US" sz="1100" b="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41856223"/>
                  </a:ext>
                </a:extLst>
              </a:tr>
              <a:tr h="459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2</a:t>
                      </a:r>
                      <a:endParaRPr lang="ko-KR" altLang="en-US" sz="11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/>
                        <a:t>크롤링</a:t>
                      </a:r>
                      <a:r>
                        <a:rPr lang="ko-KR" altLang="en-US" sz="1100" b="0" dirty="0" smtClean="0"/>
                        <a:t> 기초 및 데이터 정제</a:t>
                      </a:r>
                      <a:endParaRPr lang="ko-KR" altLang="en-US" sz="1100" b="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33395241"/>
                  </a:ext>
                </a:extLst>
              </a:tr>
              <a:tr h="459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3</a:t>
                      </a:r>
                      <a:endParaRPr lang="ko-KR" altLang="en-US" sz="11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/>
                        <a:t>크롤링</a:t>
                      </a:r>
                      <a:r>
                        <a:rPr lang="ko-KR" altLang="en-US" sz="1100" b="0" dirty="0" smtClean="0"/>
                        <a:t> 심화</a:t>
                      </a:r>
                      <a:endParaRPr lang="ko-KR" altLang="en-US" sz="1100" b="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991972033"/>
                  </a:ext>
                </a:extLst>
              </a:tr>
              <a:tr h="459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4</a:t>
                      </a:r>
                      <a:endParaRPr lang="ko-KR" altLang="en-US" sz="11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분석</a:t>
                      </a:r>
                      <a:r>
                        <a:rPr lang="en-US" altLang="ko-KR" sz="1100" b="0" dirty="0" smtClean="0"/>
                        <a:t>/</a:t>
                      </a:r>
                      <a:r>
                        <a:rPr lang="ko-KR" altLang="en-US" sz="1100" b="0" dirty="0" smtClean="0"/>
                        <a:t>예측 </a:t>
                      </a:r>
                      <a:r>
                        <a:rPr lang="en-US" altLang="ko-KR" sz="1100" b="0" dirty="0" smtClean="0"/>
                        <a:t>(Linear regression)</a:t>
                      </a:r>
                      <a:endParaRPr lang="ko-KR" altLang="en-US" sz="1100" b="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85359617"/>
                  </a:ext>
                </a:extLst>
              </a:tr>
              <a:tr h="459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5</a:t>
                      </a:r>
                      <a:endParaRPr lang="ko-KR" altLang="en-US" sz="11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분석</a:t>
                      </a:r>
                      <a:r>
                        <a:rPr lang="en-US" altLang="ko-KR" sz="1100" b="0" dirty="0" smtClean="0"/>
                        <a:t>/</a:t>
                      </a:r>
                      <a:r>
                        <a:rPr lang="ko-KR" altLang="en-US" sz="1100" b="0" dirty="0" smtClean="0"/>
                        <a:t>예측 </a:t>
                      </a:r>
                      <a:r>
                        <a:rPr lang="en-US" altLang="ko-KR" sz="1100" b="0" dirty="0" smtClean="0"/>
                        <a:t>(Logistic</a:t>
                      </a:r>
                      <a:r>
                        <a:rPr lang="en-US" altLang="ko-KR" sz="1100" b="0" baseline="0" dirty="0" smtClean="0"/>
                        <a:t> regression)</a:t>
                      </a:r>
                      <a:endParaRPr lang="ko-KR" altLang="en-US" sz="1100" b="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820405197"/>
                  </a:ext>
                </a:extLst>
              </a:tr>
              <a:tr h="459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6</a:t>
                      </a:r>
                      <a:endParaRPr lang="ko-KR" altLang="en-US" sz="11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분석</a:t>
                      </a:r>
                      <a:r>
                        <a:rPr lang="en-US" altLang="ko-KR" sz="1100" b="0" dirty="0" smtClean="0"/>
                        <a:t>/</a:t>
                      </a:r>
                      <a:r>
                        <a:rPr lang="ko-KR" altLang="en-US" sz="1100" b="0" dirty="0" smtClean="0"/>
                        <a:t>예측 </a:t>
                      </a:r>
                      <a:r>
                        <a:rPr lang="en-US" altLang="ko-KR" sz="1100" b="0" dirty="0" smtClean="0"/>
                        <a:t>(Decision Tree)</a:t>
                      </a:r>
                      <a:endParaRPr lang="ko-KR" altLang="en-US" sz="1100" b="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71363892"/>
                  </a:ext>
                </a:extLst>
              </a:tr>
              <a:tr h="459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7</a:t>
                      </a:r>
                      <a:endParaRPr lang="ko-KR" altLang="en-US" sz="11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분석</a:t>
                      </a:r>
                      <a:r>
                        <a:rPr lang="en-US" altLang="ko-KR" sz="1100" b="0" dirty="0" smtClean="0"/>
                        <a:t>/</a:t>
                      </a:r>
                      <a:r>
                        <a:rPr lang="ko-KR" altLang="en-US" sz="1100" b="0" dirty="0" smtClean="0"/>
                        <a:t>예측 </a:t>
                      </a:r>
                      <a:r>
                        <a:rPr lang="en-US" altLang="ko-KR" sz="1100" b="0" smtClean="0"/>
                        <a:t>(SVM)</a:t>
                      </a:r>
                      <a:endParaRPr lang="ko-KR" altLang="en-US" sz="1100" b="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571542240"/>
                  </a:ext>
                </a:extLst>
              </a:tr>
              <a:tr h="459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8</a:t>
                      </a:r>
                      <a:endParaRPr lang="ko-KR" altLang="en-US" sz="11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중간고사</a:t>
                      </a:r>
                      <a:endParaRPr lang="ko-KR" altLang="en-US" sz="1100" b="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03966037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034696"/>
              </p:ext>
            </p:extLst>
          </p:nvPr>
        </p:nvGraphicFramePr>
        <p:xfrm>
          <a:off x="4529533" y="1448776"/>
          <a:ext cx="4362947" cy="39949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4432">
                  <a:extLst>
                    <a:ext uri="{9D8B030D-6E8A-4147-A177-3AD203B41FA5}">
                      <a16:colId xmlns:a16="http://schemas.microsoft.com/office/drawing/2014/main" val="1816246350"/>
                    </a:ext>
                  </a:extLst>
                </a:gridCol>
                <a:gridCol w="3708515">
                  <a:extLst>
                    <a:ext uri="{9D8B030D-6E8A-4147-A177-3AD203B41FA5}">
                      <a16:colId xmlns:a16="http://schemas.microsoft.com/office/drawing/2014/main" val="1192945367"/>
                    </a:ext>
                  </a:extLst>
                </a:gridCol>
              </a:tblGrid>
              <a:tr h="317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Week</a:t>
                      </a:r>
                      <a:endParaRPr lang="ko-KR" altLang="en-US" sz="12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Course</a:t>
                      </a:r>
                      <a:r>
                        <a:rPr lang="en-US" altLang="ko-KR" sz="1200" b="1" baseline="0" dirty="0" smtClean="0"/>
                        <a:t> Contents</a:t>
                      </a:r>
                      <a:endParaRPr lang="ko-KR" altLang="en-US" sz="1200" b="1" dirty="0" smtClean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817435446"/>
                  </a:ext>
                </a:extLst>
              </a:tr>
              <a:tr h="459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9</a:t>
                      </a:r>
                      <a:endParaRPr lang="ko-KR" altLang="en-US" sz="11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latin typeface="+mn-ea"/>
                        </a:rPr>
                        <a:t>Hardware Status, Network </a:t>
                      </a:r>
                      <a:r>
                        <a:rPr lang="ko-KR" altLang="en-US" sz="1100" b="0" dirty="0" smtClean="0">
                          <a:latin typeface="+mn-ea"/>
                        </a:rPr>
                        <a:t>등 자체 데이터 수집</a:t>
                      </a:r>
                      <a:endParaRPr lang="ko-KR" altLang="en-US" sz="1100" b="0" dirty="0" smtClean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41856223"/>
                  </a:ext>
                </a:extLst>
              </a:tr>
              <a:tr h="459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10</a:t>
                      </a:r>
                      <a:endParaRPr lang="ko-KR" altLang="en-US" sz="1100" b="0" dirty="0"/>
                    </a:p>
                  </a:txBody>
                  <a:tcPr marL="68580" marR="68580" marT="34290" marB="34290" anchor="ctr"/>
                </a:tc>
                <a:tc row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/>
                        <a:t>Project</a:t>
                      </a:r>
                      <a:endParaRPr lang="ko-KR" altLang="en-US" sz="1100" b="0" dirty="0" smtClean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33395241"/>
                  </a:ext>
                </a:extLst>
              </a:tr>
              <a:tr h="459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11</a:t>
                      </a:r>
                      <a:endParaRPr lang="ko-KR" altLang="en-US" sz="1100" b="0" dirty="0"/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972033"/>
                  </a:ext>
                </a:extLst>
              </a:tr>
              <a:tr h="459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12</a:t>
                      </a:r>
                      <a:endParaRPr lang="ko-KR" altLang="en-US" sz="1100" b="0" dirty="0"/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5359617"/>
                  </a:ext>
                </a:extLst>
              </a:tr>
              <a:tr h="459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13</a:t>
                      </a:r>
                      <a:endParaRPr lang="ko-KR" altLang="en-US" sz="1100" b="0" dirty="0"/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0405197"/>
                  </a:ext>
                </a:extLst>
              </a:tr>
              <a:tr h="459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14</a:t>
                      </a:r>
                      <a:endParaRPr lang="ko-KR" altLang="en-US" sz="1100" b="0" dirty="0"/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363892"/>
                  </a:ext>
                </a:extLst>
              </a:tr>
              <a:tr h="459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15</a:t>
                      </a:r>
                      <a:endParaRPr lang="ko-KR" altLang="en-US" sz="1100" b="0" dirty="0"/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542240"/>
                  </a:ext>
                </a:extLst>
              </a:tr>
              <a:tr h="459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16</a:t>
                      </a:r>
                      <a:endParaRPr lang="ko-KR" altLang="en-US" sz="11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기말고사</a:t>
                      </a:r>
                      <a:endParaRPr lang="ko-KR" altLang="en-US" sz="1100" b="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03966037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549563" y="5761373"/>
            <a:ext cx="2432926" cy="2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b="1" dirty="0">
                <a:latin typeface="+mn-ea"/>
              </a:rPr>
              <a:t>* </a:t>
            </a:r>
            <a:r>
              <a:rPr lang="ko-KR" altLang="en-US" sz="1000" b="1" dirty="0" err="1">
                <a:latin typeface="+mn-ea"/>
              </a:rPr>
              <a:t>주차별</a:t>
            </a:r>
            <a:r>
              <a:rPr lang="ko-KR" altLang="en-US" sz="1000" b="1" dirty="0">
                <a:latin typeface="+mn-ea"/>
              </a:rPr>
              <a:t> 수업내용은 변동될 수 있음</a:t>
            </a:r>
            <a:endParaRPr lang="en-US" altLang="ko-KR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871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816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heme/theme1.xml><?xml version="1.0" encoding="utf-8"?>
<a:theme xmlns:a="http://schemas.openxmlformats.org/drawingml/2006/main" name="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8291</TotalTime>
  <Words>589</Words>
  <Application>Microsoft Office PowerPoint</Application>
  <PresentationFormat>화면 슬라이드 쇼(4:3)</PresentationFormat>
  <Paragraphs>100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HY견고딕</vt:lpstr>
      <vt:lpstr>HY견명조</vt:lpstr>
      <vt:lpstr>HY헤드라인M</vt:lpstr>
      <vt:lpstr>맑은 고딕</vt:lpstr>
      <vt:lpstr>Arial</vt:lpstr>
      <vt:lpstr>Times New Roman</vt:lpstr>
      <vt:lpstr>Verdana</vt:lpstr>
      <vt:lpstr>Wingdings</vt:lpstr>
      <vt:lpstr>유닉스</vt:lpstr>
      <vt:lpstr>PowerPoint 프레젠테이션</vt:lpstr>
      <vt:lpstr>Introduction</vt:lpstr>
      <vt:lpstr>Big Data Security</vt:lpstr>
      <vt:lpstr>Big Data Security</vt:lpstr>
      <vt:lpstr>Big Data Security</vt:lpstr>
      <vt:lpstr>Big Data &amp; AI</vt:lpstr>
      <vt:lpstr>Weekly Schedules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노승민</cp:lastModifiedBy>
  <cp:revision>487</cp:revision>
  <dcterms:created xsi:type="dcterms:W3CDTF">2012-07-23T02:34:37Z</dcterms:created>
  <dcterms:modified xsi:type="dcterms:W3CDTF">2021-03-02T05:39:17Z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