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4" r:id="rId4"/>
    <p:sldId id="306" r:id="rId5"/>
    <p:sldId id="307" r:id="rId6"/>
    <p:sldId id="308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5F5"/>
    <a:srgbClr val="E7E7E7"/>
    <a:srgbClr val="CBCBCB"/>
    <a:srgbClr val="41A4F5"/>
    <a:srgbClr val="40A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39715-A200-44C2-9B2F-215C1DAAB95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D6CCE-9DE6-4A0C-A8F5-6B2D705F5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3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https://jaaamj.tistory.com/101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3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https://jaaamj.tistory.com/101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94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https://jaaamj.tistory.com/101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5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https://jaaamj.tistory.com/101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4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https://jaaamj.tistory.com/101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97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https://jaaamj.tistory.com/101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3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https://jaaamj.tistory.com/101</a:t>
            </a:r>
          </a:p>
          <a:p>
            <a:r>
              <a:rPr lang="en-US" altLang="ko-KR" dirty="0"/>
              <a:t>https://namu.wiki/w/robots.txt</a:t>
            </a:r>
          </a:p>
          <a:p>
            <a:r>
              <a:rPr lang="en-US" altLang="ko-KR" dirty="0"/>
              <a:t>https://limelightkr.co.kr/robots-txt-%EA%B7%B8%EA%B2%8C-%EB%AD%90%EC%A3%A0/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3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6CCE-9DE6-4A0C-A8F5-6B2D705F5C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9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3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8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robots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41628" y="4351283"/>
            <a:ext cx="4668891" cy="157195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1600" dirty="0"/>
              <a:t>웹 </a:t>
            </a:r>
            <a:r>
              <a:rPr lang="ko-KR" altLang="en-US" sz="1600" dirty="0" err="1"/>
              <a:t>크롤러</a:t>
            </a:r>
            <a:r>
              <a:rPr lang="en-US" altLang="ko-KR" sz="1600" dirty="0"/>
              <a:t>(Web Crawler)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342900" indent="-342900" algn="l">
              <a:buFontTx/>
              <a:buChar char="-"/>
            </a:pPr>
            <a:r>
              <a:rPr lang="ko-KR" altLang="en-US" sz="1600" dirty="0"/>
              <a:t>웹 </a:t>
            </a:r>
            <a:r>
              <a:rPr lang="ko-KR" altLang="en-US" sz="1600" dirty="0" err="1"/>
              <a:t>크롤러</a:t>
            </a:r>
            <a:r>
              <a:rPr lang="en-US" altLang="ko-KR" sz="1600" dirty="0"/>
              <a:t>(Web Crawler) – robots.txt</a:t>
            </a:r>
          </a:p>
          <a:p>
            <a:pPr marL="342900" indent="-342900" algn="l">
              <a:buFontTx/>
              <a:buChar char="-"/>
            </a:pPr>
            <a:r>
              <a:rPr lang="ko-KR" altLang="en-US" sz="1600" dirty="0"/>
              <a:t>정적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실습</a:t>
            </a:r>
            <a:endParaRPr lang="en-US" altLang="ko-KR" sz="1600" dirty="0"/>
          </a:p>
          <a:p>
            <a:pPr marL="342900" indent="-342900" algn="l">
              <a:buFontTx/>
              <a:buChar char="-"/>
            </a:pPr>
            <a:r>
              <a:rPr lang="ko-KR" altLang="en-US" sz="1600" dirty="0"/>
              <a:t>정적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데이터 저장</a:t>
            </a:r>
            <a:r>
              <a:rPr lang="en-US" altLang="ko-KR" sz="1600" dirty="0"/>
              <a:t>(csv, pandas)</a:t>
            </a:r>
          </a:p>
          <a:p>
            <a:pPr marL="342900" indent="-342900" algn="l">
              <a:buFontTx/>
              <a:buChar char="-"/>
            </a:pPr>
            <a:r>
              <a:rPr lang="en-US" altLang="ko-KR" sz="1600" dirty="0"/>
              <a:t>Assignments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24000" y="1195753"/>
            <a:ext cx="9144000" cy="2314209"/>
          </a:xfrm>
        </p:spPr>
        <p:txBody>
          <a:bodyPr anchor="ctr">
            <a:normAutofit/>
          </a:bodyPr>
          <a:lstStyle/>
          <a:p>
            <a:r>
              <a:rPr lang="en-US" altLang="ko-KR" sz="4000" b="1" dirty="0">
                <a:latin typeface="+mn-ea"/>
                <a:ea typeface="+mn-ea"/>
              </a:rPr>
              <a:t>Big Data Analysis (Python)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00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1-1. </a:t>
            </a:r>
            <a:r>
              <a:rPr lang="ko-KR" altLang="en-US" sz="2000" b="1" dirty="0">
                <a:latin typeface="+mj-ea"/>
                <a:ea typeface="+mj-ea"/>
              </a:rPr>
              <a:t>정적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- Python </a:t>
            </a:r>
            <a:r>
              <a:rPr lang="ko-KR" altLang="en-US" sz="2000" b="1" dirty="0">
                <a:latin typeface="+mj-ea"/>
                <a:ea typeface="+mj-ea"/>
              </a:rPr>
              <a:t>라이브러리 설치</a:t>
            </a:r>
            <a:r>
              <a:rPr lang="en-US" altLang="ko-KR" sz="2000" b="1" dirty="0">
                <a:latin typeface="+mj-ea"/>
                <a:ea typeface="+mj-ea"/>
              </a:rPr>
              <a:t>(requests, BeautifulSoup4)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0753" y="975353"/>
            <a:ext cx="10675758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Jupyter</a:t>
            </a:r>
            <a:r>
              <a:rPr lang="en-US" altLang="ko-KR" dirty="0">
                <a:latin typeface="+mn-ea"/>
              </a:rPr>
              <a:t> Notebook</a:t>
            </a:r>
            <a:r>
              <a:rPr lang="ko-KR" altLang="en-US" dirty="0">
                <a:latin typeface="+mn-ea"/>
              </a:rPr>
              <a:t>을 사용하여 </a:t>
            </a:r>
            <a:r>
              <a:rPr lang="ko-KR" altLang="en-US" dirty="0" err="1">
                <a:latin typeface="+mn-ea"/>
              </a:rPr>
              <a:t>웹크롤링에</a:t>
            </a:r>
            <a:r>
              <a:rPr lang="ko-KR" altLang="en-US" dirty="0">
                <a:latin typeface="+mn-ea"/>
              </a:rPr>
              <a:t> 필요한 </a:t>
            </a:r>
            <a:r>
              <a:rPr lang="en-US" altLang="ko-KR" dirty="0">
                <a:latin typeface="+mn-ea"/>
              </a:rPr>
              <a:t>Python </a:t>
            </a:r>
            <a:r>
              <a:rPr lang="ko-KR" altLang="en-US" dirty="0">
                <a:latin typeface="+mn-ea"/>
              </a:rPr>
              <a:t>라이브러리를 설치 </a:t>
            </a:r>
            <a:r>
              <a:rPr lang="en-US" altLang="ko-KR" b="1" dirty="0">
                <a:latin typeface="+mn-ea"/>
              </a:rPr>
              <a:t>(*</a:t>
            </a:r>
            <a:r>
              <a:rPr lang="ko-KR" altLang="en-US" b="1" dirty="0">
                <a:latin typeface="+mn-ea"/>
              </a:rPr>
              <a:t>별도 </a:t>
            </a:r>
            <a:r>
              <a:rPr lang="en-US" altLang="ko-KR" b="1" dirty="0">
                <a:latin typeface="+mn-ea"/>
              </a:rPr>
              <a:t>PPT </a:t>
            </a:r>
            <a:r>
              <a:rPr lang="ko-KR" altLang="en-US" b="1" dirty="0">
                <a:latin typeface="+mn-ea"/>
              </a:rPr>
              <a:t>참고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라이브러리 설치는 </a:t>
            </a:r>
            <a:r>
              <a:rPr lang="en-US" altLang="ko-KR" b="1" dirty="0">
                <a:latin typeface="+mn-ea"/>
              </a:rPr>
              <a:t>“activate (</a:t>
            </a:r>
            <a:r>
              <a:rPr lang="ko-KR" altLang="en-US" b="1" dirty="0" err="1">
                <a:latin typeface="+mn-ea"/>
              </a:rPr>
              <a:t>가상머신명</a:t>
            </a:r>
            <a:r>
              <a:rPr lang="en-US" altLang="ko-KR" b="1" dirty="0">
                <a:latin typeface="+mn-ea"/>
              </a:rPr>
              <a:t>)”</a:t>
            </a:r>
            <a:r>
              <a:rPr lang="ko-KR" altLang="en-US" b="1" dirty="0">
                <a:latin typeface="+mn-ea"/>
              </a:rPr>
              <a:t>으로 활성화된 상태에서 진행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273"/>
          <a:stretch/>
        </p:blipFill>
        <p:spPr>
          <a:xfrm>
            <a:off x="920778" y="1980417"/>
            <a:ext cx="10011159" cy="462040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44950" y="2065953"/>
            <a:ext cx="3789486" cy="96396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&gt; pip install requests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&gt; pip install 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BeautifulSoup4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84465" y="2409825"/>
            <a:ext cx="2979652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84465" y="5343525"/>
            <a:ext cx="146366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0" idx="3"/>
            <a:endCxn id="9" idx="1"/>
          </p:cNvCxnSpPr>
          <p:nvPr/>
        </p:nvCxnSpPr>
        <p:spPr>
          <a:xfrm flipV="1">
            <a:off x="5564117" y="2547937"/>
            <a:ext cx="68083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016746" y="5219700"/>
            <a:ext cx="2993779" cy="5486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Jupyter Notebook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1"/>
          </p:cNvCxnSpPr>
          <p:nvPr/>
        </p:nvCxnSpPr>
        <p:spPr>
          <a:xfrm>
            <a:off x="4048125" y="5481638"/>
            <a:ext cx="968621" cy="123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flipV="1">
            <a:off x="920779" y="2419350"/>
            <a:ext cx="982854" cy="26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1-2. </a:t>
            </a:r>
            <a:r>
              <a:rPr lang="ko-KR" altLang="en-US" sz="2000" b="1" dirty="0">
                <a:latin typeface="+mj-ea"/>
                <a:ea typeface="+mj-ea"/>
              </a:rPr>
              <a:t>정적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대상 데이터 선정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5774" y="1011147"/>
            <a:ext cx="10675758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robots.txt </a:t>
            </a:r>
            <a:r>
              <a:rPr lang="ko-KR" altLang="en-US" b="1" dirty="0">
                <a:latin typeface="+mn-ea"/>
              </a:rPr>
              <a:t>를 참고하여 수집 가능한 </a:t>
            </a:r>
            <a:r>
              <a:rPr lang="ko-KR" altLang="en-US" b="1" dirty="0" err="1">
                <a:latin typeface="+mn-ea"/>
              </a:rPr>
              <a:t>크롤링</a:t>
            </a:r>
            <a:r>
              <a:rPr lang="ko-KR" altLang="en-US" b="1" dirty="0">
                <a:latin typeface="+mn-ea"/>
              </a:rPr>
              <a:t> 대상 데이터 선정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https://namu.wiki/w/(</a:t>
            </a:r>
            <a:r>
              <a:rPr lang="ko-KR" altLang="en-US" b="1" dirty="0" err="1">
                <a:latin typeface="+mn-ea"/>
              </a:rPr>
              <a:t>검색어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를 통해 데이터 </a:t>
            </a:r>
            <a:r>
              <a:rPr lang="ko-KR" altLang="en-US" b="1" dirty="0" err="1">
                <a:latin typeface="+mn-ea"/>
              </a:rPr>
              <a:t>크롤링</a:t>
            </a:r>
            <a:r>
              <a:rPr lang="ko-KR" altLang="en-US" b="1" dirty="0">
                <a:latin typeface="+mn-ea"/>
              </a:rPr>
              <a:t> 수행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8965"/>
          <a:stretch/>
        </p:blipFill>
        <p:spPr>
          <a:xfrm>
            <a:off x="369277" y="2012751"/>
            <a:ext cx="4679242" cy="4555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" r="29630" b="34488"/>
          <a:stretch/>
        </p:blipFill>
        <p:spPr>
          <a:xfrm>
            <a:off x="5150611" y="2025632"/>
            <a:ext cx="6507989" cy="4542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39615" y="3773510"/>
            <a:ext cx="1433765" cy="244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61893" y="2366256"/>
            <a:ext cx="2180494" cy="327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7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1-3.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en-US" altLang="ko-KR" sz="2000" b="1" dirty="0" err="1">
                <a:latin typeface="+mj-ea"/>
                <a:ea typeface="+mj-ea"/>
              </a:rPr>
              <a:t>BeaufifulSoup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사용법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10525" y="951988"/>
            <a:ext cx="10277164" cy="12659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import requests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from bs4 import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BeautifulSoup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page =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requests.get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('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https://namu.wiki/w/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크롤링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')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soup =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BeautifulSoup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page.content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 "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html.parser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")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99988" y="2374174"/>
          <a:ext cx="10898238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037">
                  <a:extLst>
                    <a:ext uri="{9D8B030D-6E8A-4147-A177-3AD203B41FA5}">
                      <a16:colId xmlns:a16="http://schemas.microsoft.com/office/drawing/2014/main" val="2465176265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4259810646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655895948"/>
                    </a:ext>
                  </a:extLst>
                </a:gridCol>
                <a:gridCol w="3821076">
                  <a:extLst>
                    <a:ext uri="{9D8B030D-6E8A-4147-A177-3AD203B41FA5}">
                      <a16:colId xmlns:a16="http://schemas.microsoft.com/office/drawing/2014/main" val="2467237604"/>
                    </a:ext>
                  </a:extLst>
                </a:gridCol>
              </a:tblGrid>
              <a:tr h="263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 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prettify()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코드를 보기 쉽게 표현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 </a:t>
                      </a:r>
                      <a:r>
                        <a:rPr lang="en-US" altLang="ko-KR" sz="1200" dirty="0" err="1"/>
                        <a:t>soup.prettify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정돈된 </a:t>
                      </a:r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646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객체</a:t>
                      </a:r>
                      <a:r>
                        <a:rPr lang="en-US" altLang="ko-KR" sz="1200" dirty="0"/>
                        <a:t>).(</a:t>
                      </a:r>
                      <a:r>
                        <a:rPr lang="ko-KR" altLang="en-US" sz="1200" dirty="0" err="1"/>
                        <a:t>태그이름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 err="1"/>
                        <a:t>태그이름을</a:t>
                      </a:r>
                      <a:r>
                        <a:rPr lang="ko-KR" altLang="en-US" sz="1200" dirty="0"/>
                        <a:t> 통해 하위 태그로의 접근이 가능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 </a:t>
                      </a:r>
                      <a:r>
                        <a:rPr lang="en-US" altLang="ko-KR" sz="1200" dirty="0" err="1"/>
                        <a:t>soup.title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effectLst/>
                        </a:rPr>
                        <a:t>&lt;title&gt;</a:t>
                      </a:r>
                      <a:r>
                        <a:rPr lang="ko-KR" altLang="en-US" sz="1200" kern="1200" dirty="0" err="1">
                          <a:effectLst/>
                        </a:rPr>
                        <a:t>크롤링</a:t>
                      </a:r>
                      <a:r>
                        <a:rPr lang="ko-KR" altLang="en-US" sz="1200" kern="1200" dirty="0">
                          <a:effectLst/>
                        </a:rPr>
                        <a:t> </a:t>
                      </a:r>
                      <a:r>
                        <a:rPr lang="en-US" altLang="ko-KR" sz="1200" kern="1200" dirty="0">
                          <a:effectLst/>
                        </a:rPr>
                        <a:t>- </a:t>
                      </a:r>
                      <a:r>
                        <a:rPr lang="ko-KR" altLang="en-US" sz="1200" kern="1200" dirty="0" err="1">
                          <a:effectLst/>
                        </a:rPr>
                        <a:t>나무위키</a:t>
                      </a:r>
                      <a:r>
                        <a:rPr lang="en-US" altLang="ko-KR" sz="1200" kern="1200" dirty="0">
                          <a:effectLst/>
                        </a:rPr>
                        <a:t>&lt;/title&gt; 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0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 soup.body.div.h1.a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effectLst/>
                        </a:rPr>
                        <a:t>&lt;a data-v-1db3f7fd="" </a:t>
                      </a:r>
                      <a:r>
                        <a:rPr lang="en-US" altLang="ko-KR" sz="1200" kern="1200" dirty="0" err="1">
                          <a:effectLst/>
                        </a:rPr>
                        <a:t>href</a:t>
                      </a:r>
                      <a:r>
                        <a:rPr lang="en-US" altLang="ko-KR" sz="1200" kern="1200" dirty="0">
                          <a:effectLst/>
                        </a:rPr>
                        <a:t>=“…"&gt;&lt;!-- --&gt;</a:t>
                      </a:r>
                      <a:r>
                        <a:rPr lang="ko-KR" altLang="en-US" sz="1200" kern="1200" dirty="0" err="1">
                          <a:effectLst/>
                        </a:rPr>
                        <a:t>크롤링</a:t>
                      </a:r>
                      <a:r>
                        <a:rPr lang="en-US" altLang="ko-KR" sz="1200" kern="1200" dirty="0">
                          <a:effectLst/>
                        </a:rPr>
                        <a:t>&lt;/a&gt;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4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객체</a:t>
                      </a:r>
                      <a:r>
                        <a:rPr lang="en-US" altLang="ko-KR" sz="1200" dirty="0"/>
                        <a:t>).(</a:t>
                      </a:r>
                      <a:r>
                        <a:rPr lang="ko-KR" altLang="en-US" sz="1200" dirty="0"/>
                        <a:t>태그</a:t>
                      </a:r>
                      <a:r>
                        <a:rPr lang="en-US" altLang="ko-KR" sz="1200" dirty="0"/>
                        <a:t>)[‘</a:t>
                      </a:r>
                      <a:r>
                        <a:rPr lang="ko-KR" altLang="en-US" sz="1200" dirty="0" err="1"/>
                        <a:t>속성이름</a:t>
                      </a:r>
                      <a:r>
                        <a:rPr lang="en-US" altLang="ko-KR" sz="1200" dirty="0"/>
                        <a:t>‘]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객체의 태그 속성은 태그</a:t>
                      </a:r>
                      <a:r>
                        <a:rPr lang="en-US" altLang="ko-KR" sz="1200" dirty="0"/>
                        <a:t>[‘</a:t>
                      </a:r>
                      <a:r>
                        <a:rPr lang="ko-KR" altLang="en-US" sz="1200" dirty="0" err="1"/>
                        <a:t>속성이름</a:t>
                      </a:r>
                      <a:r>
                        <a:rPr lang="en-US" altLang="ko-KR" sz="1200" dirty="0"/>
                        <a:t>’]</a:t>
                      </a:r>
                      <a:r>
                        <a:rPr lang="ko-KR" altLang="en-US" sz="1200" dirty="0"/>
                        <a:t>으로 접근이 가능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 err="1"/>
                        <a:t>soup.head.meta</a:t>
                      </a:r>
                      <a:r>
                        <a:rPr lang="en-US" altLang="ko-KR" sz="1200" dirty="0"/>
                        <a:t>['charset']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effectLst/>
                        </a:rPr>
                        <a:t>utf-8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객체</a:t>
                      </a:r>
                      <a:r>
                        <a:rPr lang="en-US" altLang="ko-KR" sz="1200" dirty="0"/>
                        <a:t>).(</a:t>
                      </a:r>
                      <a:r>
                        <a:rPr lang="ko-KR" altLang="en-US" sz="1200" dirty="0"/>
                        <a:t>태그</a:t>
                      </a:r>
                      <a:r>
                        <a:rPr lang="en-US" altLang="ko-KR" sz="1200" dirty="0"/>
                        <a:t>).name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변수에 대한 </a:t>
                      </a:r>
                      <a:r>
                        <a:rPr lang="en-US" altLang="ko-KR" sz="1200" dirty="0"/>
                        <a:t>name </a:t>
                      </a:r>
                      <a:r>
                        <a:rPr lang="ko-KR" altLang="en-US" sz="1200" dirty="0"/>
                        <a:t>변수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 soup.title.name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title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732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객체</a:t>
                      </a:r>
                      <a:r>
                        <a:rPr lang="en-US" altLang="ko-KR" sz="1200" dirty="0"/>
                        <a:t>).find()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태그에 대한 정보를 하나만 가져오는 함수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900" dirty="0"/>
                        <a:t> </a:t>
                      </a:r>
                    </a:p>
                    <a:p>
                      <a:pPr latinLnBrk="1"/>
                      <a:r>
                        <a:rPr lang="en-US" altLang="ko-KR" sz="800" b="1" dirty="0"/>
                        <a:t>* class</a:t>
                      </a:r>
                      <a:r>
                        <a:rPr lang="ko-KR" altLang="en-US" sz="800" b="1" dirty="0"/>
                        <a:t>는 </a:t>
                      </a:r>
                      <a:r>
                        <a:rPr lang="ko-KR" altLang="en-US" sz="800" b="1" dirty="0" err="1"/>
                        <a:t>파이썬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예약어</a:t>
                      </a:r>
                      <a:r>
                        <a:rPr lang="ko-KR" altLang="en-US" sz="800" b="1" baseline="0" dirty="0" err="1"/>
                        <a:t>이므로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en-US" altLang="ko-KR" sz="800" b="1" baseline="0" dirty="0"/>
                        <a:t>class_</a:t>
                      </a:r>
                      <a:r>
                        <a:rPr lang="ko-KR" altLang="en-US" sz="800" b="1" baseline="0" dirty="0"/>
                        <a:t>를 사용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 </a:t>
                      </a:r>
                      <a:r>
                        <a:rPr lang="en-US" altLang="ko-KR" sz="1200" dirty="0" err="1"/>
                        <a:t>soup.find</a:t>
                      </a:r>
                      <a:r>
                        <a:rPr lang="en-US" altLang="ko-KR" sz="1200" dirty="0"/>
                        <a:t>('h1')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&lt;h1 data-v-1db3f7fd=""&gt;&lt;a</a:t>
                      </a:r>
                      <a:r>
                        <a:rPr lang="en-US" altLang="ko-KR" sz="1200" baseline="0" dirty="0"/>
                        <a:t> ...</a:t>
                      </a:r>
                      <a:r>
                        <a:rPr lang="en-US" altLang="ko-KR" sz="1200" dirty="0"/>
                        <a:t>&gt;&lt;!-- --&gt;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en-US" altLang="ko-KR" sz="1200" dirty="0"/>
                        <a:t>&lt;/a&gt; &lt;!-- --&gt;&lt;/h1&gt;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18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&gt; </a:t>
                      </a:r>
                      <a:r>
                        <a:rPr lang="en-US" altLang="ko-KR" sz="1200" dirty="0" err="1"/>
                        <a:t>soup.find</a:t>
                      </a:r>
                      <a:r>
                        <a:rPr lang="en-US" altLang="ko-KR" sz="1200" dirty="0"/>
                        <a:t>('div', </a:t>
                      </a:r>
                      <a:r>
                        <a:rPr lang="en-US" altLang="ko-KR" sz="1200" dirty="0" err="1"/>
                        <a:t>attrs</a:t>
                      </a:r>
                      <a:r>
                        <a:rPr lang="en-US" altLang="ko-KR" sz="1200" dirty="0"/>
                        <a:t>={'</a:t>
                      </a:r>
                      <a:r>
                        <a:rPr lang="en-US" altLang="ko-KR" sz="1200" dirty="0" err="1"/>
                        <a:t>id':'toc</a:t>
                      </a:r>
                      <a:r>
                        <a:rPr lang="en-US" altLang="ko-KR" sz="1200" dirty="0"/>
                        <a:t>'}))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&lt;div class="wiki-macro-toc" id="toc"&gt;….(</a:t>
                      </a:r>
                      <a:r>
                        <a:rPr lang="ko-KR" altLang="en-US" sz="1200" dirty="0"/>
                        <a:t>생략</a:t>
                      </a:r>
                      <a:r>
                        <a:rPr lang="en-US" altLang="ko-KR" sz="1200" dirty="0"/>
                        <a:t>)…&lt;/div&gt;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651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 </a:t>
                      </a:r>
                      <a:r>
                        <a:rPr lang="en-US" altLang="ko-KR" sz="1200" dirty="0" err="1"/>
                        <a:t>soup.find</a:t>
                      </a:r>
                      <a:r>
                        <a:rPr lang="en-US" altLang="ko-KR" sz="1200" dirty="0"/>
                        <a:t>(class_='wiki-macro-toc'))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4423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&gt; </a:t>
                      </a:r>
                      <a:r>
                        <a:rPr lang="en-US" altLang="ko-KR" sz="1200" dirty="0" err="1"/>
                        <a:t>soup.find</a:t>
                      </a:r>
                      <a:r>
                        <a:rPr lang="en-US" altLang="ko-KR" sz="1200" dirty="0"/>
                        <a:t>(id='toc')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1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객체</a:t>
                      </a:r>
                      <a:r>
                        <a:rPr lang="en-US" altLang="ko-KR" sz="1200" dirty="0"/>
                        <a:t>).</a:t>
                      </a:r>
                      <a:r>
                        <a:rPr lang="en-US" altLang="ko-KR" sz="1200" dirty="0" err="1"/>
                        <a:t>find_all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태그가 여러 개일 경우 모두 가져오는 함수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 for t in </a:t>
                      </a:r>
                      <a:r>
                        <a:rPr lang="en-US" altLang="ko-KR" sz="1200" dirty="0" err="1"/>
                        <a:t>soup.find_all</a:t>
                      </a:r>
                      <a:r>
                        <a:rPr lang="en-US" altLang="ko-KR" sz="1200" dirty="0"/>
                        <a:t>('a', limit=5)[1:]: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print(</a:t>
                      </a:r>
                      <a:r>
                        <a:rPr lang="en-US" altLang="ko-KR" sz="1200" dirty="0" err="1"/>
                        <a:t>t.text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최근 변경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최근 토론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특수 기능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998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19700" y="6581001"/>
            <a:ext cx="697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en-US" altLang="ko-KR" sz="1200" b="1" dirty="0" err="1"/>
              <a:t>BeautifulSoup</a:t>
            </a:r>
            <a:r>
              <a:rPr lang="en-US" altLang="ko-KR" sz="1200" b="1" dirty="0"/>
              <a:t> Documentation: https://www.crummy.com/software/BeautifulSoup/bs4/doc/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2659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1815" y="1003389"/>
            <a:ext cx="1067575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브라우저 개발자 도구</a:t>
            </a:r>
            <a:r>
              <a:rPr lang="en-US" altLang="ko-KR" b="1" dirty="0">
                <a:latin typeface="+mn-ea"/>
              </a:rPr>
              <a:t>(F12)</a:t>
            </a:r>
            <a:r>
              <a:rPr lang="ko-KR" altLang="en-US" b="1" dirty="0">
                <a:latin typeface="+mn-ea"/>
              </a:rPr>
              <a:t>를 이용하여 </a:t>
            </a:r>
            <a:r>
              <a:rPr lang="ko-KR" altLang="en-US" b="1" dirty="0" err="1">
                <a:latin typeface="+mn-ea"/>
              </a:rPr>
              <a:t>크롤링을</a:t>
            </a:r>
            <a:r>
              <a:rPr lang="ko-KR" altLang="en-US" b="1" dirty="0">
                <a:latin typeface="+mn-ea"/>
              </a:rPr>
              <a:t> 원하는 데이터를 선택</a:t>
            </a:r>
            <a:endParaRPr lang="en-US" altLang="ko-KR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1-4.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브라우저 개발자 도구</a:t>
            </a:r>
            <a:r>
              <a:rPr lang="en-US" altLang="ko-KR" sz="2000" b="1" dirty="0">
                <a:latin typeface="+mj-ea"/>
                <a:ea typeface="+mj-ea"/>
              </a:rPr>
              <a:t>(F12)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9548" y="1681497"/>
            <a:ext cx="11028210" cy="4765184"/>
            <a:chOff x="771525" y="1738647"/>
            <a:chExt cx="11028210" cy="4765184"/>
          </a:xfrm>
        </p:grpSpPr>
        <p:sp>
          <p:nvSpPr>
            <p:cNvPr id="10" name="직사각형 9"/>
            <p:cNvSpPr/>
            <p:nvPr/>
          </p:nvSpPr>
          <p:spPr>
            <a:xfrm>
              <a:off x="2687721" y="1994773"/>
              <a:ext cx="1433765" cy="2446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319" t="1015" r="285" b="40858"/>
            <a:stretch/>
          </p:blipFill>
          <p:spPr>
            <a:xfrm>
              <a:off x="771525" y="1738647"/>
              <a:ext cx="10868025" cy="4765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865774" y="3129566"/>
              <a:ext cx="2997888" cy="15712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41700" y="4441066"/>
              <a:ext cx="3747009" cy="1695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35757" y="2483479"/>
              <a:ext cx="374891" cy="311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3" idx="1"/>
              <a:endCxn id="11" idx="3"/>
            </p:cNvCxnSpPr>
            <p:nvPr/>
          </p:nvCxnSpPr>
          <p:spPr>
            <a:xfrm flipH="1">
              <a:off x="3863662" y="2639097"/>
              <a:ext cx="2072095" cy="1276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12" idx="1"/>
            </p:cNvCxnSpPr>
            <p:nvPr/>
          </p:nvCxnSpPr>
          <p:spPr>
            <a:xfrm>
              <a:off x="3863662" y="3915178"/>
              <a:ext cx="3478038" cy="6106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5817329" y="2175702"/>
              <a:ext cx="1195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1. Inspector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1004" y="2833215"/>
              <a:ext cx="2380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2.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찾고자 하는 데이터 선택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85291" y="4127754"/>
              <a:ext cx="2414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3.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데이터에 대한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html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8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07" y="1562774"/>
            <a:ext cx="7912860" cy="49599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5774" y="972903"/>
            <a:ext cx="10675758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Selector</a:t>
            </a:r>
            <a:r>
              <a:rPr lang="ko-KR" altLang="en-US" b="1" dirty="0">
                <a:latin typeface="+mn-ea"/>
              </a:rPr>
              <a:t>를 통해 대상 데이터 </a:t>
            </a:r>
            <a:r>
              <a:rPr lang="ko-KR" altLang="en-US" b="1" dirty="0" err="1">
                <a:latin typeface="+mn-ea"/>
              </a:rPr>
              <a:t>크롤링</a:t>
            </a:r>
            <a:endParaRPr lang="en-US" altLang="ko-KR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1-5.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대상 데이터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21909" r="3443" b="5312"/>
          <a:stretch/>
        </p:blipFill>
        <p:spPr>
          <a:xfrm>
            <a:off x="369277" y="1730199"/>
            <a:ext cx="3310790" cy="4593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3556712" y="3515932"/>
            <a:ext cx="569961" cy="746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10676" y="4333875"/>
            <a:ext cx="1446035" cy="25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9615" y="3068490"/>
            <a:ext cx="1389185" cy="25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10" idx="3"/>
            <a:endCxn id="9" idx="1"/>
          </p:cNvCxnSpPr>
          <p:nvPr/>
        </p:nvCxnSpPr>
        <p:spPr>
          <a:xfrm>
            <a:off x="1828800" y="3196723"/>
            <a:ext cx="281876" cy="12653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227" y="2760713"/>
            <a:ext cx="220124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대상 </a:t>
            </a:r>
            <a:r>
              <a:rPr lang="en-US" altLang="ko-KR" sz="1400" b="1" dirty="0">
                <a:solidFill>
                  <a:srgbClr val="FF0000"/>
                </a:solidFill>
              </a:rPr>
              <a:t>html</a:t>
            </a:r>
            <a:r>
              <a:rPr lang="ko-KR" altLang="en-US" sz="1400" b="1" dirty="0">
                <a:solidFill>
                  <a:srgbClr val="FF0000"/>
                </a:solidFill>
              </a:rPr>
              <a:t> 데이터 </a:t>
            </a:r>
            <a:r>
              <a:rPr lang="ko-KR" altLang="en-US" sz="1400" b="1" dirty="0" err="1">
                <a:solidFill>
                  <a:srgbClr val="FF0000"/>
                </a:solidFill>
              </a:rPr>
              <a:t>우클릭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57800" y="3674225"/>
            <a:ext cx="6400800" cy="485025"/>
          </a:xfrm>
          <a:prstGeom prst="rect">
            <a:avLst/>
          </a:prstGeom>
          <a:noFill/>
          <a:ln w="38100">
            <a:solidFill>
              <a:srgbClr val="41A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91331" y="3515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41A5F5"/>
                </a:solidFill>
              </a:rPr>
              <a:t>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1331" y="42774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41A5F5"/>
                </a:solidFill>
              </a:rPr>
              <a:t>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57800" y="4525405"/>
            <a:ext cx="6400800" cy="510366"/>
          </a:xfrm>
          <a:prstGeom prst="rect">
            <a:avLst/>
          </a:prstGeom>
          <a:noFill/>
          <a:ln w="38100">
            <a:solidFill>
              <a:srgbClr val="41A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3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1-6.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 err="1">
                <a:latin typeface="+mj-ea"/>
                <a:ea typeface="+mj-ea"/>
              </a:rPr>
              <a:t>나무위키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결과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69277" y="893095"/>
            <a:ext cx="9083982" cy="5964905"/>
            <a:chOff x="2574618" y="893095"/>
            <a:chExt cx="9083982" cy="596490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194" y="893095"/>
              <a:ext cx="9055406" cy="230208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t="37654" b="796"/>
            <a:stretch/>
          </p:blipFill>
          <p:spPr>
            <a:xfrm>
              <a:off x="2574618" y="3171825"/>
              <a:ext cx="9083982" cy="3686175"/>
            </a:xfrm>
            <a:prstGeom prst="rect">
              <a:avLst/>
            </a:prstGeom>
          </p:spPr>
        </p:pic>
      </p:grpSp>
      <p:sp>
        <p:nvSpPr>
          <p:cNvPr id="16" name="오른쪽 화살표 15"/>
          <p:cNvSpPr/>
          <p:nvPr/>
        </p:nvSpPr>
        <p:spPr>
          <a:xfrm>
            <a:off x="9238946" y="1850744"/>
            <a:ext cx="428625" cy="386788"/>
          </a:xfrm>
          <a:prstGeom prst="rightArrow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9238946" y="4833196"/>
            <a:ext cx="428625" cy="386788"/>
          </a:xfrm>
          <a:prstGeom prst="rightArrow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30128" y="1664072"/>
            <a:ext cx="1661795" cy="760131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대상 웹사이트</a:t>
            </a:r>
            <a:endParaRPr lang="en-US" altLang="ko-KR" sz="1600" b="1" dirty="0"/>
          </a:p>
          <a:p>
            <a:pPr algn="ctr"/>
            <a:r>
              <a:rPr lang="ko-KR" altLang="en-US" sz="1600" b="1" dirty="0" err="1"/>
              <a:t>크롤링</a:t>
            </a:r>
            <a:r>
              <a:rPr lang="ko-KR" altLang="en-US" sz="1600" b="1" dirty="0"/>
              <a:t> 및 정제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930128" y="4646524"/>
            <a:ext cx="1661795" cy="760131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데이터 출력</a:t>
            </a:r>
          </a:p>
        </p:txBody>
      </p:sp>
    </p:spTree>
    <p:extLst>
      <p:ext uri="{BB962C8B-B14F-4D97-AF65-F5344CB8AC3E}">
        <p14:creationId xmlns:p14="http://schemas.microsoft.com/office/powerpoint/2010/main" val="10611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459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Data Science</a:t>
            </a:r>
            <a:endParaRPr lang="ko-KR" altLang="en-US" sz="2000" b="1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227" y="1007299"/>
            <a:ext cx="334538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데이터사이언스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기계학습</a:t>
            </a:r>
            <a:r>
              <a:rPr lang="en-US" altLang="ko-KR" dirty="0"/>
              <a:t>, </a:t>
            </a:r>
            <a:r>
              <a:rPr lang="ko-KR" altLang="en-US" dirty="0" err="1"/>
              <a:t>딥러닝은</a:t>
            </a:r>
            <a:r>
              <a:rPr lang="ko-KR" altLang="en-US" dirty="0"/>
              <a:t> 물론 다음과 같은 </a:t>
            </a:r>
            <a:r>
              <a:rPr lang="ko-KR" altLang="en-US" b="1" u="sng" dirty="0"/>
              <a:t>데이터의 전 주기에 관련된 주제</a:t>
            </a:r>
            <a:r>
              <a:rPr lang="ko-KR" altLang="en-US" dirty="0"/>
              <a:t>를 모두 포괄하는 학문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 descr="http://gsds.snu.ac.kr/sites/gsds.snu.ac.kr/files/gsds_cro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97" y="1446414"/>
            <a:ext cx="7565434" cy="47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509760" y="6200424"/>
            <a:ext cx="2682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그림 출처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서울대 데이터사이언스대학원 </a:t>
            </a:r>
          </a:p>
        </p:txBody>
      </p:sp>
      <p:pic>
        <p:nvPicPr>
          <p:cNvPr id="2" name="Picture 2" descr="Python 3 Data Science - Time Series with Pandas - Python Best Cour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7" y="3981361"/>
            <a:ext cx="4225786" cy="23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459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Pandas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227" y="1007299"/>
            <a:ext cx="1070214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판다스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라이브러리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오픈 소스 기반이며</a:t>
            </a:r>
            <a:r>
              <a:rPr lang="en-US" altLang="ko-KR" dirty="0"/>
              <a:t>, </a:t>
            </a:r>
            <a:r>
              <a:rPr lang="ko-KR" altLang="en-US" dirty="0"/>
              <a:t>데이터 수집 및 정리 등 데이터 과학의 </a:t>
            </a:r>
            <a:r>
              <a:rPr lang="en-US" altLang="ko-KR" dirty="0"/>
              <a:t>80~90%</a:t>
            </a:r>
            <a:r>
              <a:rPr lang="ko-KR" altLang="en-US" dirty="0"/>
              <a:t> 업무를 처리할 수 있음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자료구조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분석을 위해 다양한 소스</a:t>
            </a:r>
            <a:r>
              <a:rPr lang="en-US" altLang="ko-KR" dirty="0">
                <a:latin typeface="+mn-ea"/>
              </a:rPr>
              <a:t>(source)</a:t>
            </a:r>
            <a:r>
              <a:rPr lang="ko-KR" altLang="en-US" dirty="0">
                <a:latin typeface="+mn-ea"/>
              </a:rPr>
              <a:t>로부터 수집하는 데이터의 형태나 속성이 다양함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서로 다른 형식을 갖는 여러 종류의 데이터를 컴퓨터가 이해할 수 있는 동일한 형식으로 변환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구조화된 데이터 형식 제공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Series (</a:t>
            </a:r>
            <a:r>
              <a:rPr lang="ko-KR" altLang="en-US" dirty="0">
                <a:latin typeface="+mn-ea"/>
              </a:rPr>
              <a:t>시리즈</a:t>
            </a:r>
            <a:r>
              <a:rPr lang="en-US" altLang="ko-KR" dirty="0">
                <a:latin typeface="+mn-ea"/>
              </a:rPr>
              <a:t>, 1</a:t>
            </a:r>
            <a:r>
              <a:rPr lang="ko-KR" altLang="en-US" dirty="0">
                <a:latin typeface="+mn-ea"/>
              </a:rPr>
              <a:t>차원 배열</a:t>
            </a:r>
            <a:r>
              <a:rPr lang="en-US" altLang="ko-KR" dirty="0">
                <a:latin typeface="+mn-ea"/>
              </a:rPr>
              <a:t>),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58" y="3980421"/>
            <a:ext cx="3129667" cy="2752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165" y="3562533"/>
            <a:ext cx="3574694" cy="31704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44447" y="3505935"/>
            <a:ext cx="4269117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Data Frame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데이터 프레임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차원 배열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96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459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Pandas - </a:t>
            </a:r>
            <a:r>
              <a:rPr lang="ko-KR" altLang="en-US" sz="2000" b="1" dirty="0">
                <a:latin typeface="+mj-ea"/>
                <a:ea typeface="+mj-ea"/>
              </a:rPr>
              <a:t>자료구조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227" y="1007299"/>
            <a:ext cx="1070214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Series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순차적으로 나열된 </a:t>
            </a:r>
            <a:r>
              <a:rPr lang="en-US" altLang="ko-KR" dirty="0"/>
              <a:t>1</a:t>
            </a:r>
            <a:r>
              <a:rPr lang="ko-KR" altLang="en-US" dirty="0"/>
              <a:t>차원 배열로 인덱스</a:t>
            </a:r>
            <a:r>
              <a:rPr lang="en-US" altLang="ko-KR" dirty="0"/>
              <a:t>(index)</a:t>
            </a:r>
            <a:r>
              <a:rPr lang="ko-KR" altLang="en-US" dirty="0"/>
              <a:t>와 데이터 값</a:t>
            </a:r>
            <a:r>
              <a:rPr lang="en-US" altLang="ko-KR" dirty="0"/>
              <a:t>(value)</a:t>
            </a:r>
            <a:r>
              <a:rPr lang="ko-KR" altLang="en-US" dirty="0"/>
              <a:t>이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err="1"/>
              <a:t>매핑됨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{key : value} </a:t>
            </a:r>
            <a:r>
              <a:rPr lang="ko-KR" altLang="en-US" dirty="0">
                <a:latin typeface="+mn-ea"/>
              </a:rPr>
              <a:t>형태로 짝을 이루는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딕셔너리</a:t>
            </a:r>
            <a:r>
              <a:rPr lang="en-US" altLang="ko-KR" dirty="0">
                <a:latin typeface="+mn-ea"/>
              </a:rPr>
              <a:t>(dictionary)</a:t>
            </a:r>
            <a:r>
              <a:rPr lang="ko-KR" altLang="en-US" dirty="0">
                <a:latin typeface="+mn-ea"/>
              </a:rPr>
              <a:t>와 비슷한 구조</a:t>
            </a:r>
            <a:endParaRPr lang="en-US" altLang="ko-KR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0" y="2614987"/>
            <a:ext cx="5581650" cy="3705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4987"/>
            <a:ext cx="59436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459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Pandas - </a:t>
            </a:r>
            <a:r>
              <a:rPr lang="ko-KR" altLang="en-US" sz="2000" b="1" dirty="0">
                <a:latin typeface="+mj-ea"/>
                <a:ea typeface="+mj-ea"/>
              </a:rPr>
              <a:t>자료구조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227" y="1007299"/>
            <a:ext cx="1070214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DataFrame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행과 열로 만들어지는 </a:t>
            </a:r>
            <a:r>
              <a:rPr lang="en-US" altLang="ko-KR" dirty="0"/>
              <a:t>2</a:t>
            </a:r>
            <a:r>
              <a:rPr lang="ko-KR" altLang="en-US" dirty="0"/>
              <a:t>차원 배열 구조 </a:t>
            </a:r>
            <a:r>
              <a:rPr lang="en-US" altLang="ko-KR" dirty="0"/>
              <a:t>(e.g., MS-Excel </a:t>
            </a:r>
            <a:r>
              <a:rPr lang="ko-KR" altLang="en-US" dirty="0"/>
              <a:t>또는 </a:t>
            </a:r>
            <a:r>
              <a:rPr lang="en-US" altLang="ko-KR" dirty="0"/>
              <a:t>RDBMS</a:t>
            </a:r>
            <a:r>
              <a:rPr lang="ko-KR" altLang="en-US" dirty="0"/>
              <a:t>의 </a:t>
            </a:r>
            <a:r>
              <a:rPr lang="en-US" altLang="ko-KR" dirty="0"/>
              <a:t>Table </a:t>
            </a:r>
            <a:r>
              <a:rPr lang="ko-KR" altLang="en-US" dirty="0"/>
              <a:t>구조 등과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개의 시리즈 </a:t>
            </a:r>
            <a:r>
              <a:rPr lang="en-US" altLang="ko-KR" dirty="0"/>
              <a:t>(</a:t>
            </a:r>
            <a:r>
              <a:rPr lang="ko-KR" altLang="en-US" dirty="0" err="1"/>
              <a:t>열벡터</a:t>
            </a:r>
            <a:r>
              <a:rPr lang="en-US" altLang="ko-KR" dirty="0"/>
              <a:t>)</a:t>
            </a:r>
            <a:r>
              <a:rPr lang="ko-KR" altLang="en-US" dirty="0"/>
              <a:t>들이 같은 행 인덱스를 기준으로 결합된 </a:t>
            </a:r>
            <a:r>
              <a:rPr lang="en-US" altLang="ko-KR" dirty="0"/>
              <a:t>2</a:t>
            </a:r>
            <a:r>
              <a:rPr lang="ko-KR" altLang="en-US" dirty="0"/>
              <a:t>차원 벡터 또는 행렬</a:t>
            </a:r>
            <a:r>
              <a:rPr lang="en-US" altLang="ko-KR" dirty="0"/>
              <a:t>(matrix)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285913"/>
            <a:ext cx="9620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5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459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Pandas - </a:t>
            </a:r>
            <a:r>
              <a:rPr lang="ko-KR" altLang="en-US" sz="2000" b="1" dirty="0">
                <a:latin typeface="+mj-ea"/>
                <a:ea typeface="+mj-ea"/>
              </a:rPr>
              <a:t>자료구조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227" y="1007299"/>
            <a:ext cx="1070214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DataFrame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: </a:t>
            </a:r>
            <a:r>
              <a:rPr lang="ko-KR" altLang="en-US" dirty="0"/>
              <a:t>여러 개의 </a:t>
            </a:r>
            <a:r>
              <a:rPr lang="en-US" altLang="ko-KR" dirty="0"/>
              <a:t>Tuple(List)</a:t>
            </a:r>
            <a:r>
              <a:rPr lang="ko-KR" altLang="en-US" dirty="0"/>
              <a:t>를 원소로 갖을 수 있음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데이터프레임으로 변환 시</a:t>
            </a:r>
            <a:r>
              <a:rPr lang="en-US" altLang="ko-KR" dirty="0"/>
              <a:t>, </a:t>
            </a:r>
            <a:r>
              <a:rPr lang="ko-KR" altLang="en-US" dirty="0"/>
              <a:t>행 인덱스와 열 이름 속성을 직접 지정할 수 있음</a:t>
            </a:r>
            <a:endParaRPr lang="en-US" altLang="ko-KR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182" y="2631466"/>
            <a:ext cx="8705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2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97428" y="2795108"/>
            <a:ext cx="10833100" cy="3300891"/>
          </a:xfrm>
          <a:prstGeom prst="roundRect">
            <a:avLst>
              <a:gd name="adj" fmla="val 73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9277" y="272562"/>
            <a:ext cx="459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웹 </a:t>
            </a:r>
            <a:r>
              <a:rPr lang="ko-KR" altLang="en-US" sz="2000" b="1" dirty="0" err="1">
                <a:latin typeface="+mj-ea"/>
                <a:ea typeface="+mj-ea"/>
              </a:rPr>
              <a:t>크롤러</a:t>
            </a:r>
            <a:r>
              <a:rPr lang="en-US" altLang="ko-KR" sz="2000" b="1" dirty="0">
                <a:latin typeface="+mj-ea"/>
                <a:ea typeface="+mj-ea"/>
              </a:rPr>
              <a:t>(Web Crawler) </a:t>
            </a:r>
            <a:r>
              <a:rPr lang="ko-KR" altLang="en-US" sz="2000" b="1" dirty="0">
                <a:latin typeface="+mj-ea"/>
                <a:ea typeface="+mj-ea"/>
              </a:rPr>
              <a:t>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12893" y="3212091"/>
          <a:ext cx="10044828" cy="2691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672">
                  <a:extLst>
                    <a:ext uri="{9D8B030D-6E8A-4147-A177-3AD203B41FA5}">
                      <a16:colId xmlns:a16="http://schemas.microsoft.com/office/drawing/2014/main" val="1816246350"/>
                    </a:ext>
                  </a:extLst>
                </a:gridCol>
                <a:gridCol w="4284078">
                  <a:extLst>
                    <a:ext uri="{9D8B030D-6E8A-4147-A177-3AD203B41FA5}">
                      <a16:colId xmlns:a16="http://schemas.microsoft.com/office/drawing/2014/main" val="1192945367"/>
                    </a:ext>
                  </a:extLst>
                </a:gridCol>
                <a:gridCol w="4284078">
                  <a:extLst>
                    <a:ext uri="{9D8B030D-6E8A-4147-A177-3AD203B41FA5}">
                      <a16:colId xmlns:a16="http://schemas.microsoft.com/office/drawing/2014/main" val="410727148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정적 </a:t>
                      </a:r>
                      <a:r>
                        <a:rPr lang="ko-KR" altLang="en-US" dirty="0" err="1"/>
                        <a:t>크롤링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동적 </a:t>
                      </a:r>
                      <a:r>
                        <a:rPr lang="ko-KR" altLang="en-US" dirty="0" err="1"/>
                        <a:t>크롤링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435446"/>
                  </a:ext>
                </a:extLst>
              </a:tr>
              <a:tr h="573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연속성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주소를 통한 단발적 접근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브라우저를 사용한 연속적 접근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856223"/>
                  </a:ext>
                </a:extLst>
              </a:tr>
              <a:tr h="573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수집 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 데이터의 한계가 존재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 데이터의 한계가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95241"/>
                  </a:ext>
                </a:extLst>
              </a:tr>
              <a:tr h="573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72033"/>
                  </a:ext>
                </a:extLst>
              </a:tr>
              <a:tr h="573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requests,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BeautifulSoup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selenium, </a:t>
                      </a:r>
                      <a:r>
                        <a:rPr lang="en-US" altLang="ko-KR" dirty="0" err="1"/>
                        <a:t>chromedriver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3596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1228" y="1007299"/>
            <a:ext cx="1067575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웹 </a:t>
            </a:r>
            <a:r>
              <a:rPr lang="ko-KR" altLang="en-US" dirty="0" err="1">
                <a:latin typeface="+mn-ea"/>
              </a:rPr>
              <a:t>크롤러란</a:t>
            </a:r>
            <a:r>
              <a:rPr lang="ko-KR" altLang="en-US" dirty="0">
                <a:latin typeface="+mn-ea"/>
              </a:rPr>
              <a:t> 조직적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자동화된 방법으로 웹</a:t>
            </a:r>
            <a:r>
              <a:rPr lang="en-US" altLang="ko-KR" dirty="0">
                <a:latin typeface="+mn-ea"/>
              </a:rPr>
              <a:t>(Web)</a:t>
            </a:r>
            <a:r>
              <a:rPr lang="ko-KR" altLang="en-US" dirty="0">
                <a:latin typeface="+mn-ea"/>
              </a:rPr>
              <a:t>에서 다양한 정보를 수집하는 프로그램으로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웹 </a:t>
            </a:r>
            <a:r>
              <a:rPr lang="ko-KR" altLang="en-US" dirty="0" err="1">
                <a:latin typeface="+mn-ea"/>
              </a:rPr>
              <a:t>크롤러가</a:t>
            </a:r>
            <a:r>
              <a:rPr lang="ko-KR" altLang="en-US" dirty="0">
                <a:latin typeface="+mn-ea"/>
              </a:rPr>
              <a:t> 하는 작업을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웹 </a:t>
            </a:r>
            <a:r>
              <a:rPr lang="ko-KR" altLang="en-US" dirty="0" err="1">
                <a:latin typeface="+mn-ea"/>
              </a:rPr>
              <a:t>크롤링</a:t>
            </a:r>
            <a:r>
              <a:rPr lang="en-US" altLang="ko-KR" dirty="0">
                <a:latin typeface="+mn-ea"/>
              </a:rPr>
              <a:t>(Web crawling)‘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스파이더링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spidering</a:t>
            </a:r>
            <a:r>
              <a:rPr lang="en-US" altLang="ko-KR" dirty="0">
                <a:latin typeface="+mn-ea"/>
              </a:rPr>
              <a:t>)‘</a:t>
            </a:r>
            <a:r>
              <a:rPr lang="ko-KR" altLang="en-US" dirty="0">
                <a:latin typeface="+mn-ea"/>
              </a:rPr>
              <a:t>이라 부른다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주로 </a:t>
            </a:r>
            <a:r>
              <a:rPr lang="en-US" altLang="ko-KR" dirty="0">
                <a:latin typeface="+mn-ea"/>
              </a:rPr>
              <a:t>Python </a:t>
            </a:r>
            <a:r>
              <a:rPr lang="ko-KR" altLang="en-US" dirty="0">
                <a:latin typeface="+mn-ea"/>
              </a:rPr>
              <a:t>언어를 이용하며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대표적인 라이브러리는 </a:t>
            </a:r>
            <a:r>
              <a:rPr lang="en-US" altLang="ko-KR" dirty="0">
                <a:latin typeface="+mn-ea"/>
              </a:rPr>
              <a:t>requests, beautifulsoup4, selenium</a:t>
            </a:r>
            <a:r>
              <a:rPr lang="ko-KR" altLang="en-US" dirty="0">
                <a:latin typeface="+mn-ea"/>
              </a:rPr>
              <a:t>가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99" y="2585752"/>
            <a:ext cx="4420730" cy="4895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+mn-ea"/>
              </a:rPr>
              <a:t>정적 </a:t>
            </a:r>
            <a:r>
              <a:rPr lang="ko-KR" altLang="en-US" sz="2000" b="1" dirty="0" err="1">
                <a:latin typeface="+mn-ea"/>
              </a:rPr>
              <a:t>크롤링과</a:t>
            </a:r>
            <a:r>
              <a:rPr lang="ko-KR" altLang="en-US" sz="2000" b="1" dirty="0">
                <a:latin typeface="+mn-ea"/>
              </a:rPr>
              <a:t> 동적 </a:t>
            </a:r>
            <a:r>
              <a:rPr lang="ko-KR" altLang="en-US" sz="2000" b="1" dirty="0" err="1">
                <a:latin typeface="+mn-ea"/>
              </a:rPr>
              <a:t>크롤링</a:t>
            </a:r>
            <a:r>
              <a:rPr lang="ko-KR" altLang="en-US" sz="2000" b="1" dirty="0">
                <a:latin typeface="+mn-ea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5904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11375" y="3539179"/>
            <a:ext cx="7009028" cy="2628259"/>
          </a:xfrm>
          <a:prstGeom prst="roundRect">
            <a:avLst>
              <a:gd name="adj" fmla="val 73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9277" y="272562"/>
            <a:ext cx="571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웹 </a:t>
            </a:r>
            <a:r>
              <a:rPr lang="ko-KR" altLang="en-US" sz="2000" b="1" dirty="0" err="1">
                <a:latin typeface="+mj-ea"/>
                <a:ea typeface="+mj-ea"/>
              </a:rPr>
              <a:t>크롤러</a:t>
            </a:r>
            <a:r>
              <a:rPr lang="en-US" altLang="ko-KR" sz="2000" b="1" dirty="0">
                <a:latin typeface="+mj-ea"/>
                <a:ea typeface="+mj-ea"/>
              </a:rPr>
              <a:t>(Web Crawler) - robots.txt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1228" y="1062662"/>
            <a:ext cx="1057907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robots.txt</a:t>
            </a:r>
            <a:r>
              <a:rPr lang="ko-KR" altLang="en-US" dirty="0">
                <a:latin typeface="+mn-ea"/>
              </a:rPr>
              <a:t>는 웹사이트에 웹 </a:t>
            </a:r>
            <a:r>
              <a:rPr lang="ko-KR" altLang="en-US" dirty="0" err="1">
                <a:latin typeface="+mn-ea"/>
              </a:rPr>
              <a:t>크롤러와</a:t>
            </a:r>
            <a:r>
              <a:rPr lang="ko-KR" altLang="en-US" dirty="0">
                <a:latin typeface="+mn-ea"/>
              </a:rPr>
              <a:t> 같은 </a:t>
            </a:r>
            <a:r>
              <a:rPr lang="en-US" altLang="ko-KR" dirty="0">
                <a:latin typeface="+mn-ea"/>
              </a:rPr>
              <a:t>bots</a:t>
            </a:r>
            <a:r>
              <a:rPr lang="ko-KR" altLang="en-US" dirty="0">
                <a:latin typeface="+mn-ea"/>
              </a:rPr>
              <a:t>의 접근을 제어하기 위한 규약이다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크롤링을</a:t>
            </a:r>
            <a:r>
              <a:rPr lang="ko-KR" altLang="en-US" dirty="0">
                <a:latin typeface="+mn-ea"/>
              </a:rPr>
              <a:t> 원하지 않은 경우 웹사이트에서는 </a:t>
            </a:r>
            <a:r>
              <a:rPr lang="en-US" altLang="ko-KR" dirty="0">
                <a:latin typeface="+mn-ea"/>
              </a:rPr>
              <a:t>robots.txt</a:t>
            </a:r>
            <a:r>
              <a:rPr lang="ko-KR" altLang="en-US" dirty="0">
                <a:latin typeface="+mn-ea"/>
              </a:rPr>
              <a:t>에 안내형식으로 특정 경로에 대한 </a:t>
            </a:r>
            <a:r>
              <a:rPr lang="ko-KR" altLang="en-US" dirty="0" err="1">
                <a:latin typeface="+mn-ea"/>
              </a:rPr>
              <a:t>크롤링을</a:t>
            </a:r>
            <a:r>
              <a:rPr lang="ko-KR" altLang="en-US" dirty="0">
                <a:latin typeface="+mn-ea"/>
              </a:rPr>
              <a:t> 자제해 줄 것을 권고하는 것이다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robots.txt</a:t>
            </a:r>
            <a:r>
              <a:rPr lang="ko-KR" altLang="en-US" dirty="0">
                <a:latin typeface="+mn-ea"/>
              </a:rPr>
              <a:t>는 반드시 웹사이트 최상위 경로</a:t>
            </a:r>
            <a:r>
              <a:rPr lang="en-US" altLang="ko-KR" dirty="0">
                <a:latin typeface="+mn-ea"/>
              </a:rPr>
              <a:t>(=</a:t>
            </a:r>
            <a:r>
              <a:rPr lang="ko-KR" altLang="en-US" dirty="0">
                <a:latin typeface="+mn-ea"/>
              </a:rPr>
              <a:t>루트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있어야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ex) </a:t>
            </a:r>
            <a:r>
              <a:rPr lang="ko-KR" altLang="en-US" dirty="0" err="1">
                <a:latin typeface="+mn-ea"/>
              </a:rPr>
              <a:t>나무위키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robots.txt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  <a:hlinkClick r:id="rId3"/>
              </a:rPr>
              <a:t>https://namu.wiki/robots.txt</a:t>
            </a:r>
            <a:r>
              <a:rPr lang="en-US" altLang="ko-KR" dirty="0">
                <a:latin typeface="+mn-ea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13903" y="3894473"/>
          <a:ext cx="6603972" cy="2099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6514">
                  <a:extLst>
                    <a:ext uri="{9D8B030D-6E8A-4147-A177-3AD203B41FA5}">
                      <a16:colId xmlns:a16="http://schemas.microsoft.com/office/drawing/2014/main" val="1931407196"/>
                    </a:ext>
                  </a:extLst>
                </a:gridCol>
                <a:gridCol w="4937458">
                  <a:extLst>
                    <a:ext uri="{9D8B030D-6E8A-4147-A177-3AD203B41FA5}">
                      <a16:colId xmlns:a16="http://schemas.microsoft.com/office/drawing/2014/main" val="97961576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092038"/>
                  </a:ext>
                </a:extLst>
              </a:tr>
              <a:tr h="56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User-Agent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 규칙이 적용될 로봇의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751039"/>
                  </a:ext>
                </a:extLst>
              </a:tr>
              <a:tr h="56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Disallow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접속을 허용하지 않는 </a:t>
                      </a:r>
                      <a:r>
                        <a:rPr lang="en-US" altLang="ko-KR" sz="1800" dirty="0"/>
                        <a:t>URL </a:t>
                      </a:r>
                      <a:r>
                        <a:rPr lang="ko-KR" altLang="en-US" sz="1800" dirty="0"/>
                        <a:t>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451428"/>
                  </a:ext>
                </a:extLst>
              </a:tr>
              <a:tr h="56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Allow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접속을 허용하는 </a:t>
                      </a:r>
                      <a:r>
                        <a:rPr lang="en-US" altLang="ko-KR" sz="1800" dirty="0"/>
                        <a:t>URL </a:t>
                      </a:r>
                      <a:r>
                        <a:rPr lang="ko-KR" altLang="en-US" sz="1800" dirty="0"/>
                        <a:t>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2947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20237" y="6362031"/>
            <a:ext cx="1991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 err="1"/>
              <a:t>나무위키</a:t>
            </a:r>
            <a:r>
              <a:rPr lang="ko-KR" altLang="en-US" sz="1400" dirty="0"/>
              <a:t> </a:t>
            </a:r>
            <a:r>
              <a:rPr lang="en-US" altLang="ko-KR" sz="1400" dirty="0"/>
              <a:t>robots.txt&gt;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" r="22980" b="23714"/>
          <a:stretch/>
        </p:blipFill>
        <p:spPr>
          <a:xfrm>
            <a:off x="7925605" y="2245778"/>
            <a:ext cx="3980645" cy="4116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048750" y="2962275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&lt;= </a:t>
            </a:r>
            <a:r>
              <a:rPr lang="ko-KR" altLang="en-US" sz="1100" b="1" dirty="0" err="1">
                <a:solidFill>
                  <a:srgbClr val="0070C0"/>
                </a:solidFill>
              </a:rPr>
              <a:t>검색봇</a:t>
            </a:r>
            <a:r>
              <a:rPr lang="ko-KR" altLang="en-US" sz="1100" b="1" dirty="0">
                <a:solidFill>
                  <a:srgbClr val="0070C0"/>
                </a:solidFill>
              </a:rPr>
              <a:t>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750" y="3148665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&lt;= </a:t>
            </a:r>
            <a:r>
              <a:rPr lang="ko-KR" altLang="en-US" sz="1100" b="1" dirty="0">
                <a:solidFill>
                  <a:srgbClr val="0070C0"/>
                </a:solidFill>
              </a:rPr>
              <a:t>접근 설정</a:t>
            </a:r>
          </a:p>
        </p:txBody>
      </p:sp>
      <p:cxnSp>
        <p:nvCxnSpPr>
          <p:cNvPr id="14" name="꺾인 연결선 13"/>
          <p:cNvCxnSpPr/>
          <p:nvPr/>
        </p:nvCxnSpPr>
        <p:spPr>
          <a:xfrm>
            <a:off x="8914361" y="3473334"/>
            <a:ext cx="279566" cy="2694104"/>
          </a:xfrm>
          <a:prstGeom prst="bentConnector3">
            <a:avLst>
              <a:gd name="adj1" fmla="val 488406"/>
            </a:avLst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40102" y="4455266"/>
            <a:ext cx="1192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70C0"/>
                </a:solidFill>
              </a:rPr>
              <a:t>접속 허용</a:t>
            </a:r>
            <a:r>
              <a:rPr lang="en-US" altLang="ko-KR" sz="1100" b="1" dirty="0">
                <a:solidFill>
                  <a:srgbClr val="0070C0"/>
                </a:solidFill>
              </a:rPr>
              <a:t>/</a:t>
            </a:r>
            <a:r>
              <a:rPr lang="ko-KR" altLang="en-US" sz="1100" b="1" dirty="0">
                <a:solidFill>
                  <a:srgbClr val="0070C0"/>
                </a:solidFill>
              </a:rPr>
              <a:t>거부 </a:t>
            </a:r>
            <a:endParaRPr lang="en-US" altLang="ko-KR" sz="1100" b="1" dirty="0">
              <a:solidFill>
                <a:srgbClr val="0070C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70C0"/>
                </a:solidFill>
              </a:rPr>
              <a:t>URL </a:t>
            </a:r>
            <a:r>
              <a:rPr lang="ko-KR" altLang="en-US" sz="1100" b="1" dirty="0">
                <a:solidFill>
                  <a:srgbClr val="0070C0"/>
                </a:solidFill>
              </a:rPr>
              <a:t>경로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0094" y="3327601"/>
            <a:ext cx="1654600" cy="4895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+mn-ea"/>
              </a:rPr>
              <a:t>robots.txt 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25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  <a:ea typeface="+mj-ea"/>
              </a:rPr>
              <a:t>정적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대표 라이브러리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32557" y="2278783"/>
            <a:ext cx="10833100" cy="1734067"/>
          </a:xfrm>
          <a:prstGeom prst="roundRect">
            <a:avLst>
              <a:gd name="adj" fmla="val 122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11228" y="2069427"/>
            <a:ext cx="2103258" cy="4895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+mn-ea"/>
              </a:rPr>
              <a:t>requests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403" y="2627063"/>
            <a:ext cx="1016140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HTTP Request</a:t>
            </a:r>
            <a:r>
              <a:rPr lang="ko-KR" altLang="en-US" b="1" dirty="0">
                <a:latin typeface="+mn-ea"/>
              </a:rPr>
              <a:t>를 웹 브라우저가 아닌 </a:t>
            </a:r>
            <a:r>
              <a:rPr lang="ko-KR" altLang="en-US" b="1" dirty="0" err="1">
                <a:latin typeface="+mn-ea"/>
              </a:rPr>
              <a:t>파이썬으로</a:t>
            </a:r>
            <a:r>
              <a:rPr lang="ko-KR" altLang="en-US" b="1" dirty="0">
                <a:latin typeface="+mn-ea"/>
              </a:rPr>
              <a:t> 가능하게 하며</a:t>
            </a:r>
            <a:r>
              <a:rPr lang="en-US" altLang="ko-KR" b="1" dirty="0">
                <a:latin typeface="+mn-ea"/>
              </a:rPr>
              <a:t>, HTTP </a:t>
            </a:r>
            <a:r>
              <a:rPr lang="ko-KR" altLang="en-US" b="1" dirty="0">
                <a:latin typeface="+mn-ea"/>
              </a:rPr>
              <a:t>관련된 작업을 편리하게 할 수 있도록 하는 대표적인 라이브러리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ex) GET</a:t>
            </a:r>
            <a:r>
              <a:rPr lang="ko-KR" altLang="en-US" b="1" dirty="0">
                <a:latin typeface="+mn-ea"/>
              </a:rPr>
              <a:t>방식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requests.get</a:t>
            </a:r>
            <a:r>
              <a:rPr lang="en-US" altLang="ko-KR" b="1" dirty="0">
                <a:latin typeface="+mn-ea"/>
              </a:rPr>
              <a:t>()), POST </a:t>
            </a:r>
            <a:r>
              <a:rPr lang="ko-KR" altLang="en-US" b="1" dirty="0">
                <a:latin typeface="+mn-ea"/>
              </a:rPr>
              <a:t>방식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requests.post</a:t>
            </a:r>
            <a:r>
              <a:rPr lang="en-US" altLang="ko-KR" b="1" dirty="0">
                <a:latin typeface="+mn-ea"/>
              </a:rPr>
              <a:t>()) </a:t>
            </a:r>
            <a:r>
              <a:rPr lang="ko-KR" altLang="en-US" b="1" dirty="0">
                <a:latin typeface="+mn-ea"/>
              </a:rPr>
              <a:t>등 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2557" y="4619559"/>
            <a:ext cx="10833100" cy="1734067"/>
          </a:xfrm>
          <a:prstGeom prst="roundRect">
            <a:avLst>
              <a:gd name="adj" fmla="val 122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1228" y="4410203"/>
            <a:ext cx="2103258" cy="4895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BeautifulSoup4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8403" y="4910689"/>
            <a:ext cx="1016140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HTML</a:t>
            </a:r>
            <a:r>
              <a:rPr lang="ko-KR" altLang="en-US" b="1" dirty="0">
                <a:latin typeface="+mn-ea"/>
              </a:rPr>
              <a:t>과 </a:t>
            </a:r>
            <a:r>
              <a:rPr lang="en-US" altLang="ko-KR" b="1" dirty="0">
                <a:latin typeface="+mn-ea"/>
              </a:rPr>
              <a:t>XML </a:t>
            </a:r>
            <a:r>
              <a:rPr lang="ko-KR" altLang="en-US" b="1" dirty="0">
                <a:latin typeface="+mn-ea"/>
              </a:rPr>
              <a:t>파일로부터 필요한 데이터를 쉽게 </a:t>
            </a:r>
            <a:r>
              <a:rPr lang="ko-KR" altLang="en-US" b="1" dirty="0" err="1">
                <a:latin typeface="+mn-ea"/>
              </a:rPr>
              <a:t>파싱할</a:t>
            </a:r>
            <a:r>
              <a:rPr lang="ko-KR" altLang="en-US" b="1" dirty="0">
                <a:latin typeface="+mn-ea"/>
              </a:rPr>
              <a:t> 수 있는 대표적인 </a:t>
            </a:r>
            <a:r>
              <a:rPr lang="ko-KR" altLang="en-US" b="1" dirty="0" err="1">
                <a:latin typeface="+mn-ea"/>
              </a:rPr>
              <a:t>파이썬</a:t>
            </a:r>
            <a:r>
              <a:rPr lang="ko-KR" altLang="en-US" b="1" dirty="0">
                <a:latin typeface="+mn-ea"/>
              </a:rPr>
              <a:t> 라이브러리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HTML</a:t>
            </a:r>
            <a:r>
              <a:rPr lang="ko-KR" altLang="en-US" b="1" dirty="0">
                <a:latin typeface="+mn-ea"/>
              </a:rPr>
              <a:t>의 특정 </a:t>
            </a:r>
            <a:r>
              <a:rPr lang="en-US" altLang="ko-KR" b="1" dirty="0">
                <a:latin typeface="+mn-ea"/>
              </a:rPr>
              <a:t>TAG, CLASS </a:t>
            </a:r>
            <a:r>
              <a:rPr lang="ko-KR" altLang="en-US" b="1" dirty="0">
                <a:latin typeface="+mn-ea"/>
              </a:rPr>
              <a:t>정보 등을 이용하여 간단한 코드로도 원하는 정보만을 가져올 수 있다는 점이 특징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228" y="1062662"/>
            <a:ext cx="1067575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정적 </a:t>
            </a:r>
            <a:r>
              <a:rPr lang="ko-KR" altLang="en-US" dirty="0" err="1">
                <a:latin typeface="+mn-ea"/>
              </a:rPr>
              <a:t>크롤링에</a:t>
            </a:r>
            <a:r>
              <a:rPr lang="ko-KR" altLang="en-US" dirty="0">
                <a:latin typeface="+mn-ea"/>
              </a:rPr>
              <a:t> 필요한 </a:t>
            </a:r>
            <a:r>
              <a:rPr lang="en-US" altLang="ko-KR" dirty="0">
                <a:latin typeface="+mn-ea"/>
              </a:rPr>
              <a:t>Python </a:t>
            </a:r>
            <a:r>
              <a:rPr lang="ko-KR" altLang="en-US" dirty="0">
                <a:latin typeface="+mn-ea"/>
              </a:rPr>
              <a:t>라이브러리는 대표적으로 </a:t>
            </a:r>
            <a:r>
              <a:rPr lang="en-US" altLang="ko-KR" dirty="0">
                <a:latin typeface="+mn-ea"/>
              </a:rPr>
              <a:t>requests, BeautifulSoup4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Jupyter</a:t>
            </a:r>
            <a:r>
              <a:rPr lang="en-US" altLang="ko-KR" dirty="0">
                <a:latin typeface="+mn-ea"/>
              </a:rPr>
              <a:t> Notebook</a:t>
            </a:r>
            <a:r>
              <a:rPr lang="ko-KR" altLang="en-US" dirty="0">
                <a:latin typeface="+mn-ea"/>
              </a:rPr>
              <a:t>을 활용하여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 err="1">
                <a:latin typeface="+mn-ea"/>
              </a:rPr>
              <a:t>나무위키</a:t>
            </a:r>
            <a:r>
              <a:rPr lang="en-US" altLang="ko-KR" dirty="0">
                <a:latin typeface="+mn-ea"/>
              </a:rPr>
              <a:t>“ </a:t>
            </a:r>
            <a:r>
              <a:rPr lang="ko-KR" altLang="en-US" dirty="0">
                <a:latin typeface="+mn-ea"/>
              </a:rPr>
              <a:t>사이트를 정적 </a:t>
            </a:r>
            <a:r>
              <a:rPr lang="ko-KR" altLang="en-US" dirty="0" err="1">
                <a:latin typeface="+mn-ea"/>
              </a:rPr>
              <a:t>크롤링</a:t>
            </a:r>
            <a:r>
              <a:rPr lang="ko-KR" altLang="en-US" dirty="0">
                <a:latin typeface="+mn-ea"/>
              </a:rPr>
              <a:t> 수행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102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1139</Words>
  <Application>Microsoft Office PowerPoint</Application>
  <PresentationFormat>와이드스크린</PresentationFormat>
  <Paragraphs>164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Big Data Analysis (Python)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</dc:title>
  <dc:creator>user04</dc:creator>
  <cp:lastModifiedBy>노승민</cp:lastModifiedBy>
  <cp:revision>149</cp:revision>
  <dcterms:created xsi:type="dcterms:W3CDTF">2021-02-08T04:53:50Z</dcterms:created>
  <dcterms:modified xsi:type="dcterms:W3CDTF">2021-03-09T06:02:47Z</dcterms:modified>
</cp:coreProperties>
</file>