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5F5"/>
    <a:srgbClr val="E7E7E7"/>
    <a:srgbClr val="CBCBCB"/>
    <a:srgbClr val="41A4F5"/>
    <a:srgbClr val="40A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400" autoAdjust="0"/>
  </p:normalViewPr>
  <p:slideViewPr>
    <p:cSldViewPr snapToGrid="0">
      <p:cViewPr varScale="1">
        <p:scale>
          <a:sx n="85" d="100"/>
          <a:sy n="85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39715-A200-44C2-9B2F-215C1DAAB95B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D6CCE-9DE6-4A0C-A8F5-6B2D705F5C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23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1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5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3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9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3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7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A89E-8C12-4A63-A8CC-C12403F47195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DA45-A39A-44F9-951C-01714D0847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8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1628" y="4351283"/>
            <a:ext cx="4668891" cy="157195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웹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</a:rPr>
              <a:t>크롤러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(Web Crawler)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란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?</a:t>
            </a:r>
          </a:p>
          <a:p>
            <a:pPr marL="342900" indent="-342900" algn="l">
              <a:buFontTx/>
              <a:buChar char="-"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웹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</a:rPr>
              <a:t>크롤러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</a:rPr>
              <a:t>(Web Crawler) – robots.txt</a:t>
            </a:r>
          </a:p>
          <a:p>
            <a:pPr marL="342900" indent="-342900" algn="l">
              <a:buFontTx/>
              <a:buChar char="-"/>
            </a:pP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정적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</a:rPr>
              <a:t>크롤링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</a:rPr>
              <a:t> 실습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600" dirty="0"/>
              <a:t>정적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데이터 저장</a:t>
            </a:r>
            <a:r>
              <a:rPr lang="en-US" altLang="ko-KR" sz="1600" dirty="0"/>
              <a:t>(csv, pandas)</a:t>
            </a:r>
          </a:p>
          <a:p>
            <a:pPr marL="342900" indent="-342900" algn="l">
              <a:buFontTx/>
              <a:buChar char="-"/>
            </a:pPr>
            <a:r>
              <a:rPr lang="en-US" altLang="ko-KR" sz="1600" dirty="0"/>
              <a:t>Assignments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1524000" y="1195753"/>
            <a:ext cx="9144000" cy="2314209"/>
          </a:xfrm>
        </p:spPr>
        <p:txBody>
          <a:bodyPr anchor="ctr">
            <a:normAutofit/>
          </a:bodyPr>
          <a:lstStyle/>
          <a:p>
            <a:r>
              <a:rPr lang="en-US" altLang="ko-KR" sz="4000" b="1" dirty="0">
                <a:latin typeface="+mn-ea"/>
                <a:ea typeface="+mn-ea"/>
              </a:rPr>
              <a:t>Big Data Analysis (Python)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00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4-3.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소스코드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918875"/>
            <a:ext cx="7487610" cy="39534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87" y="956975"/>
            <a:ext cx="3947112" cy="318049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439615" y="4995434"/>
            <a:ext cx="5904035" cy="66683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json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라이브러리는 </a:t>
            </a:r>
            <a:r>
              <a:rPr lang="ko-KR" altLang="en-US" sz="1400" dirty="0" err="1">
                <a:solidFill>
                  <a:schemeClr val="tx1"/>
                </a:solidFill>
              </a:rPr>
              <a:t>파이썬에서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다루기 위해 활용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크롤링한 데이터를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파이썬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1400" b="1" dirty="0">
                <a:solidFill>
                  <a:schemeClr val="tx1"/>
                </a:solidFill>
              </a:rPr>
              <a:t> 형태로 변환</a:t>
            </a:r>
            <a:r>
              <a:rPr lang="ko-KR" altLang="en-US" sz="1400" dirty="0">
                <a:solidFill>
                  <a:schemeClr val="tx1"/>
                </a:solidFill>
              </a:rPr>
              <a:t>하기 위해 이용함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9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5351859" y="5406673"/>
            <a:ext cx="3124200" cy="686560"/>
          </a:xfrm>
          <a:prstGeom prst="roundRect">
            <a:avLst>
              <a:gd name="adj" fmla="val 81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9277" y="272562"/>
            <a:ext cx="887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5. Assignments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136" y="1635190"/>
            <a:ext cx="8118223" cy="2789156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09600" y="1830398"/>
            <a:ext cx="2862262" cy="2192718"/>
            <a:chOff x="8520113" y="860211"/>
            <a:chExt cx="2862262" cy="21927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0113" y="918875"/>
              <a:ext cx="2862262" cy="21340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9951244" y="860211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입력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89545" y="1896316"/>
              <a:ext cx="6575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&lt;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입력</a:t>
              </a: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609600" y="1074380"/>
            <a:ext cx="11155759" cy="3650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검색 키워드를 </a:t>
            </a:r>
            <a:r>
              <a:rPr lang="en-US" altLang="ko-KR" sz="1200" b="1" dirty="0">
                <a:solidFill>
                  <a:schemeClr val="tx1"/>
                </a:solidFill>
              </a:rPr>
              <a:t>N</a:t>
            </a:r>
            <a:r>
              <a:rPr lang="ko-KR" altLang="en-US" sz="1200" b="1" dirty="0">
                <a:solidFill>
                  <a:schemeClr val="tx1"/>
                </a:solidFill>
              </a:rPr>
              <a:t>회 </a:t>
            </a:r>
            <a:r>
              <a:rPr lang="ko-KR" altLang="en-US" sz="12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1200" b="1" dirty="0">
                <a:solidFill>
                  <a:schemeClr val="tx1"/>
                </a:solidFill>
              </a:rPr>
              <a:t> 데이터를 아래와 같이 저장하는 코드를 작성하시오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423299" y="2750735"/>
            <a:ext cx="352425" cy="413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9600" y="4702157"/>
            <a:ext cx="11155759" cy="4267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다음 지정한 사이트에서 검색된 데이터를 원하는 방식대로 크롤링하여 저장하는 코드를 작성하시오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2097" y="5580651"/>
            <a:ext cx="302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1) ‘</a:t>
            </a:r>
            <a:r>
              <a:rPr lang="ko-KR" altLang="en-US" sz="1200" b="1" dirty="0"/>
              <a:t>위키백과</a:t>
            </a:r>
            <a:r>
              <a:rPr lang="en-US" altLang="ko-KR" sz="1200" b="1" dirty="0"/>
              <a:t>’ https://ko.wikipedia.org/</a:t>
            </a:r>
          </a:p>
          <a:p>
            <a:r>
              <a:rPr lang="en-US" altLang="ko-KR" sz="1200" b="1" dirty="0"/>
              <a:t>2) ‘</a:t>
            </a:r>
            <a:r>
              <a:rPr lang="ko-KR" altLang="en-US" sz="1200" b="1" dirty="0" err="1"/>
              <a:t>네이버사전</a:t>
            </a:r>
            <a:r>
              <a:rPr lang="en-US" altLang="ko-KR" sz="1200" b="1" dirty="0"/>
              <a:t>‘ https://dict.naver.com/</a:t>
            </a:r>
            <a:r>
              <a:rPr lang="ko-KR" altLang="en-US" sz="12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92097" y="5291873"/>
            <a:ext cx="1316300" cy="27234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지정 사이트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641159" y="5406673"/>
            <a:ext cx="3124200" cy="686560"/>
          </a:xfrm>
          <a:prstGeom prst="roundRect">
            <a:avLst>
              <a:gd name="adj" fmla="val 81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81397" y="5580651"/>
            <a:ext cx="30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3</a:t>
            </a:r>
            <a:r>
              <a:rPr lang="ko-KR" altLang="en-US" sz="1200" b="1" dirty="0"/>
              <a:t>개 이상의 키워드를 이용하여 </a:t>
            </a:r>
            <a:r>
              <a:rPr lang="ko-KR" altLang="en-US" sz="1200" b="1" dirty="0" err="1"/>
              <a:t>크롤링</a:t>
            </a:r>
            <a:r>
              <a:rPr lang="ko-KR" altLang="en-US" sz="1200" b="1" dirty="0"/>
              <a:t> 코드가 동작되도록 할 것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681397" y="5291873"/>
            <a:ext cx="1316300" cy="27234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latin typeface="+mn-ea"/>
              </a:rPr>
              <a:t>크롤링</a:t>
            </a:r>
            <a:r>
              <a:rPr lang="ko-KR" altLang="en-US" sz="1200" b="1" dirty="0">
                <a:latin typeface="+mn-ea"/>
              </a:rPr>
              <a:t> 조건</a:t>
            </a:r>
          </a:p>
        </p:txBody>
      </p:sp>
    </p:spTree>
    <p:extLst>
      <p:ext uri="{BB962C8B-B14F-4D97-AF65-F5344CB8AC3E}">
        <p14:creationId xmlns:p14="http://schemas.microsoft.com/office/powerpoint/2010/main" val="226764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277" y="272562"/>
            <a:ext cx="887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5. Assignments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09602" y="1085850"/>
            <a:ext cx="11048998" cy="39381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서울 </a:t>
            </a:r>
            <a:r>
              <a:rPr lang="ko-KR" altLang="en-US" sz="1200" b="1" dirty="0" err="1">
                <a:solidFill>
                  <a:schemeClr val="tx1"/>
                </a:solidFill>
              </a:rPr>
              <a:t>열린데이터</a:t>
            </a:r>
            <a:r>
              <a:rPr lang="ko-KR" altLang="en-US" sz="1200" b="1" dirty="0">
                <a:solidFill>
                  <a:schemeClr val="tx1"/>
                </a:solidFill>
              </a:rPr>
              <a:t> 광장 </a:t>
            </a:r>
            <a:r>
              <a:rPr lang="ko-KR" altLang="en-US" sz="1200" b="1" dirty="0" err="1">
                <a:solidFill>
                  <a:schemeClr val="tx1"/>
                </a:solidFill>
              </a:rPr>
              <a:t>데이터셋</a:t>
            </a:r>
            <a:r>
              <a:rPr lang="ko-KR" altLang="en-US" sz="1200" b="1" dirty="0">
                <a:solidFill>
                  <a:schemeClr val="tx1"/>
                </a:solidFill>
              </a:rPr>
              <a:t> 목록을 크롤링하여 저장하는 코드를 작성하시오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1709301"/>
            <a:ext cx="7562848" cy="445869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09900" y="4221480"/>
            <a:ext cx="3949065" cy="1950720"/>
          </a:xfrm>
          <a:prstGeom prst="rect">
            <a:avLst/>
          </a:prstGeom>
          <a:noFill/>
          <a:ln w="28575">
            <a:solidFill>
              <a:srgbClr val="41A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8658" y="1824100"/>
            <a:ext cx="3389942" cy="1090549"/>
          </a:xfrm>
          <a:prstGeom prst="roundRect">
            <a:avLst>
              <a:gd name="adj" fmla="val 81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08895" y="1998079"/>
            <a:ext cx="33497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start_page</a:t>
            </a:r>
            <a:r>
              <a:rPr lang="en-US" altLang="ko-KR" sz="1200" b="1" dirty="0"/>
              <a:t>, </a:t>
            </a:r>
            <a:r>
              <a:rPr lang="en-US" altLang="ko-KR" sz="1200" b="1" dirty="0" err="1"/>
              <a:t>end_page</a:t>
            </a:r>
            <a:r>
              <a:rPr lang="ko-KR" altLang="en-US" sz="1200" b="1" dirty="0"/>
              <a:t>를 이용하여 반드시 다수의 페이지를 크롤링할 것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/>
              <a:t>데이터셋</a:t>
            </a:r>
            <a:r>
              <a:rPr lang="ko-KR" altLang="en-US" sz="1200" b="1" dirty="0"/>
              <a:t> 목록은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데이터 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데이터 설명</a:t>
            </a:r>
            <a:r>
              <a:rPr lang="en-US" altLang="ko-KR" sz="1200" b="1" dirty="0"/>
              <a:t>“ </a:t>
            </a:r>
            <a:r>
              <a:rPr lang="ko-KR" altLang="en-US" sz="1200" b="1" dirty="0"/>
              <a:t>등 다수의 컬럼을 포함하여 저장할 것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08896" y="1709301"/>
            <a:ext cx="1316300" cy="27234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latin typeface="+mn-ea"/>
              </a:rPr>
              <a:t>크롤링</a:t>
            </a:r>
            <a:r>
              <a:rPr lang="ko-KR" altLang="en-US" sz="1200" b="1" dirty="0">
                <a:latin typeface="+mn-ea"/>
              </a:rPr>
              <a:t> 조건</a:t>
            </a:r>
          </a:p>
        </p:txBody>
      </p:sp>
    </p:spTree>
    <p:extLst>
      <p:ext uri="{BB962C8B-B14F-4D97-AF65-F5344CB8AC3E}">
        <p14:creationId xmlns:p14="http://schemas.microsoft.com/office/powerpoint/2010/main" val="8119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42925" y="2410250"/>
            <a:ext cx="11115675" cy="3733376"/>
          </a:xfrm>
          <a:prstGeom prst="roundRect">
            <a:avLst>
              <a:gd name="adj" fmla="val 47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2-1.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데이터 저장</a:t>
            </a:r>
            <a:r>
              <a:rPr lang="en-US" altLang="ko-KR" sz="2000" b="1" dirty="0">
                <a:latin typeface="+mj-ea"/>
                <a:ea typeface="+mj-ea"/>
              </a:rPr>
              <a:t>(csv)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08" y="2533352"/>
            <a:ext cx="4986024" cy="34561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8877" t="3437" r="15160" b="2500"/>
          <a:stretch/>
        </p:blipFill>
        <p:spPr>
          <a:xfrm>
            <a:off x="644932" y="2832428"/>
            <a:ext cx="5448300" cy="28670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865774" y="1045818"/>
            <a:ext cx="10675758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크롤링한 데이터 저장 및 분석을 위해 </a:t>
            </a:r>
            <a:r>
              <a:rPr lang="en-US" altLang="ko-KR" dirty="0">
                <a:latin typeface="+mn-ea"/>
              </a:rPr>
              <a:t>csv, pandas</a:t>
            </a:r>
            <a:r>
              <a:rPr lang="ko-KR" altLang="en-US" dirty="0">
                <a:latin typeface="+mn-ea"/>
              </a:rPr>
              <a:t>와 같은 데이터 분석 및 처리 라이브러리 활용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본 강의에서는 </a:t>
            </a:r>
            <a:r>
              <a:rPr lang="en-US" altLang="ko-KR" dirty="0">
                <a:latin typeface="+mn-ea"/>
              </a:rPr>
              <a:t>csv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pandas </a:t>
            </a:r>
            <a:r>
              <a:rPr lang="ko-KR" altLang="en-US" dirty="0">
                <a:latin typeface="+mn-ea"/>
              </a:rPr>
              <a:t>라이브러리를 활용한 저장을 수행</a:t>
            </a:r>
            <a:endParaRPr lang="en-US" altLang="ko-KR" dirty="0">
              <a:latin typeface="+mn-ea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093232" y="4005443"/>
            <a:ext cx="546956" cy="52099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931" y="2165473"/>
            <a:ext cx="2031593" cy="4895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Python - CSV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90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2-2.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데이터 저장</a:t>
            </a:r>
            <a:r>
              <a:rPr lang="en-US" altLang="ko-KR" sz="2000" b="1" dirty="0">
                <a:latin typeface="+mj-ea"/>
                <a:ea typeface="+mj-ea"/>
              </a:rPr>
              <a:t>(pandas)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774" y="1045818"/>
            <a:ext cx="1067575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데이터 분석</a:t>
            </a:r>
            <a:r>
              <a:rPr lang="en-US" altLang="ko-KR" dirty="0">
                <a:latin typeface="+mn-ea"/>
              </a:rPr>
              <a:t>(Data Analysis)</a:t>
            </a:r>
            <a:r>
              <a:rPr lang="ko-KR" altLang="en-US" dirty="0">
                <a:latin typeface="+mn-ea"/>
              </a:rPr>
              <a:t>을 위해 주로 사용되는 </a:t>
            </a: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라이브러리로 </a:t>
            </a:r>
            <a:r>
              <a:rPr lang="en-US" altLang="ko-KR" dirty="0">
                <a:latin typeface="+mn-ea"/>
              </a:rPr>
              <a:t>pip install pandas </a:t>
            </a:r>
            <a:r>
              <a:rPr lang="ko-KR" altLang="en-US" dirty="0">
                <a:latin typeface="+mn-ea"/>
              </a:rPr>
              <a:t>명령어로 별도 설치가 필요함</a:t>
            </a:r>
            <a:endParaRPr lang="en-US" altLang="ko-KR" dirty="0">
              <a:latin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90651" y="2068702"/>
            <a:ext cx="9410700" cy="4385470"/>
            <a:chOff x="1906994" y="2559824"/>
            <a:chExt cx="8043863" cy="38209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994" y="2559824"/>
              <a:ext cx="8043863" cy="3820994"/>
            </a:xfrm>
            <a:prstGeom prst="rect">
              <a:avLst/>
            </a:prstGeom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6119122" y="2672476"/>
              <a:ext cx="2130148" cy="508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en-US" altLang="ko-KR" b="1" dirty="0">
                  <a:solidFill>
                    <a:schemeClr val="tx1"/>
                  </a:solidFill>
                  <a:latin typeface="+mn-ea"/>
                </a:rPr>
                <a:t>&gt; pip install pandas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40989" y="2817369"/>
              <a:ext cx="1992936" cy="2762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3" idx="3"/>
              <a:endCxn id="12" idx="1"/>
            </p:cNvCxnSpPr>
            <p:nvPr/>
          </p:nvCxnSpPr>
          <p:spPr>
            <a:xfrm flipV="1">
              <a:off x="4733925" y="2926906"/>
              <a:ext cx="1385196" cy="285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5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542925" y="2524549"/>
            <a:ext cx="11115675" cy="4066751"/>
          </a:xfrm>
          <a:prstGeom prst="roundRect">
            <a:avLst>
              <a:gd name="adj" fmla="val 31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2-2.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데이터 저장</a:t>
            </a:r>
            <a:r>
              <a:rPr lang="en-US" altLang="ko-KR" sz="2000" b="1" dirty="0">
                <a:latin typeface="+mj-ea"/>
                <a:ea typeface="+mj-ea"/>
              </a:rPr>
              <a:t>(pandas)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442" y="944058"/>
            <a:ext cx="10675758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라이브러리를 활용하여 데이터를 </a:t>
            </a:r>
            <a:r>
              <a:rPr lang="ko-KR" altLang="en-US" dirty="0" err="1">
                <a:latin typeface="+mn-ea"/>
              </a:rPr>
              <a:t>딕셔너리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data_dic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저장한 뒤 </a:t>
            </a:r>
            <a:r>
              <a:rPr lang="en-US" altLang="ko-KR" dirty="0" err="1">
                <a:latin typeface="+mn-ea"/>
              </a:rPr>
              <a:t>DataFrame</a:t>
            </a:r>
            <a:r>
              <a:rPr lang="ko-KR" altLang="en-US" dirty="0">
                <a:latin typeface="+mn-ea"/>
              </a:rPr>
              <a:t>으로 변환하여 </a:t>
            </a:r>
            <a:r>
              <a:rPr lang="en-US" altLang="ko-KR" dirty="0">
                <a:latin typeface="+mn-ea"/>
              </a:rPr>
              <a:t>CSV</a:t>
            </a:r>
            <a:r>
              <a:rPr lang="ko-KR" altLang="en-US" dirty="0">
                <a:latin typeface="+mn-ea"/>
              </a:rPr>
              <a:t>형태로 저장하는 방법도 있음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 외에 다양한 </a:t>
            </a:r>
            <a:r>
              <a:rPr lang="en-US" altLang="ko-KR" dirty="0">
                <a:latin typeface="+mn-ea"/>
              </a:rPr>
              <a:t>pandas </a:t>
            </a:r>
            <a:r>
              <a:rPr lang="ko-KR" altLang="en-US" dirty="0">
                <a:latin typeface="+mn-ea"/>
              </a:rPr>
              <a:t>라이브러리를 통해 데이터를 정제할 수 있음</a:t>
            </a:r>
            <a:endParaRPr lang="en-US" altLang="ko-KR" dirty="0"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4931" y="2279773"/>
            <a:ext cx="2317344" cy="48955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+mn-ea"/>
              </a:rPr>
              <a:t>Python - pandas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00" y="2851772"/>
            <a:ext cx="6743700" cy="35689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57" y="2857802"/>
            <a:ext cx="4059444" cy="35568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오른쪽 화살표 19"/>
          <p:cNvSpPr/>
          <p:nvPr/>
        </p:nvSpPr>
        <p:spPr>
          <a:xfrm>
            <a:off x="4524355" y="4321238"/>
            <a:ext cx="546956" cy="520996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8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3-1.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DAUM</a:t>
            </a:r>
            <a:r>
              <a:rPr lang="ko-KR" altLang="en-US" sz="2000" b="1" dirty="0">
                <a:latin typeface="+mj-ea"/>
                <a:ea typeface="+mj-ea"/>
              </a:rPr>
              <a:t> 사전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442" y="944058"/>
            <a:ext cx="1067575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다음 사전에 검색하고자 하는 키워드를 데이터 형태로 저장하는 코드를 작성하시오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= https://dic.daum.net/search.do?q=</a:t>
            </a:r>
            <a:r>
              <a:rPr lang="ko-KR" altLang="en-US" dirty="0">
                <a:latin typeface="+mn-ea"/>
              </a:rPr>
              <a:t>키워드</a:t>
            </a:r>
            <a:endParaRPr lang="en-US" altLang="ko-KR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95239" y="1865049"/>
            <a:ext cx="10836164" cy="4882591"/>
            <a:chOff x="966953" y="1686374"/>
            <a:chExt cx="10836164" cy="488259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66953" y="1686374"/>
              <a:ext cx="10836164" cy="4882591"/>
            </a:xfrm>
            <a:prstGeom prst="roundRect">
              <a:avLst>
                <a:gd name="adj" fmla="val 31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704" y="1897566"/>
              <a:ext cx="4488833" cy="203158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025191" y="5495647"/>
              <a:ext cx="683200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4400" b="1" dirty="0"/>
                <a:t>…</a:t>
              </a:r>
              <a:endParaRPr lang="ko-KR" altLang="en-US" sz="4400" b="1" dirty="0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726" y="1809477"/>
              <a:ext cx="5552874" cy="46366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703" y="3973607"/>
              <a:ext cx="4488833" cy="1906761"/>
            </a:xfrm>
            <a:prstGeom prst="rect">
              <a:avLst/>
            </a:prstGeom>
          </p:spPr>
        </p:pic>
        <p:sp>
          <p:nvSpPr>
            <p:cNvPr id="20" name="오른쪽 화살표 19"/>
            <p:cNvSpPr/>
            <p:nvPr/>
          </p:nvSpPr>
          <p:spPr>
            <a:xfrm>
              <a:off x="5610537" y="3803958"/>
              <a:ext cx="546956" cy="520996"/>
            </a:xfrm>
            <a:prstGeom prst="rightArrow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34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3-2.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DAUM</a:t>
            </a:r>
            <a:r>
              <a:rPr lang="ko-KR" altLang="en-US" sz="2000" b="1" dirty="0">
                <a:latin typeface="+mj-ea"/>
                <a:ea typeface="+mj-ea"/>
              </a:rPr>
              <a:t> 사전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소스코드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5442" y="944058"/>
            <a:ext cx="10675758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다음 사전에 검색하고자 하는 키워드를 데이터 형태로 저장하는 코드를 작성하시오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87669" y="1591781"/>
            <a:ext cx="10068910" cy="4882591"/>
          </a:xfrm>
          <a:prstGeom prst="roundRect">
            <a:avLst>
              <a:gd name="adj" fmla="val 31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23" y="1675864"/>
            <a:ext cx="9883593" cy="47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4-1.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경기데이터드림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442" y="944058"/>
            <a:ext cx="1067575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브라우저 개발자 도구를 활용하여 </a:t>
            </a:r>
            <a:r>
              <a:rPr lang="ko-KR" altLang="en-US" dirty="0" err="1">
                <a:latin typeface="+mn-ea"/>
              </a:rPr>
              <a:t>데이터셋</a:t>
            </a:r>
            <a:r>
              <a:rPr lang="ko-KR" altLang="en-US" dirty="0">
                <a:latin typeface="+mn-ea"/>
              </a:rPr>
              <a:t> 목록을 크롤링하는 코드를 작성하시오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페이지 설정</a:t>
            </a:r>
            <a:r>
              <a:rPr lang="en-US" altLang="ko-KR" dirty="0">
                <a:latin typeface="+mn-ea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url</a:t>
            </a:r>
            <a:r>
              <a:rPr lang="en-US" altLang="ko-KR" dirty="0">
                <a:latin typeface="+mn-ea"/>
              </a:rPr>
              <a:t> = https://data.gg.go.kr/portal/data/dataset/searchDatasetPage.do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95239" y="1865049"/>
            <a:ext cx="10836164" cy="4882591"/>
          </a:xfrm>
          <a:prstGeom prst="roundRect">
            <a:avLst>
              <a:gd name="adj" fmla="val 31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72" y="2050014"/>
            <a:ext cx="7425398" cy="42985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3493" t="19369" r="8581" b="58444"/>
          <a:stretch/>
        </p:blipFill>
        <p:spPr>
          <a:xfrm>
            <a:off x="1014112" y="6404748"/>
            <a:ext cx="7427758" cy="2307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40536" y="4912821"/>
            <a:ext cx="5830381" cy="1379773"/>
          </a:xfrm>
          <a:prstGeom prst="rect">
            <a:avLst/>
          </a:prstGeom>
          <a:noFill/>
          <a:ln w="28575">
            <a:solidFill>
              <a:srgbClr val="41A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703091" y="3856935"/>
            <a:ext cx="2525685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페이지 </a:t>
            </a:r>
            <a:r>
              <a:rPr lang="en-US" altLang="ko-KR" sz="1200" b="1" dirty="0"/>
              <a:t>URL </a:t>
            </a:r>
            <a:r>
              <a:rPr lang="ko-KR" altLang="en-US" sz="1200" b="1" dirty="0"/>
              <a:t>매개변수 또는 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데이터 목록 </a:t>
            </a:r>
            <a:r>
              <a:rPr lang="en-US" altLang="ko-KR" sz="1200" b="1" dirty="0"/>
              <a:t>URL</a:t>
            </a:r>
            <a:r>
              <a:rPr lang="ko-KR" altLang="en-US" sz="1200" b="1" dirty="0"/>
              <a:t> 탐색</a:t>
            </a:r>
            <a:r>
              <a:rPr lang="en-US" altLang="ko-KR" sz="1200" b="1" dirty="0"/>
              <a:t> </a:t>
            </a:r>
          </a:p>
          <a:p>
            <a:pPr algn="ctr"/>
            <a:r>
              <a:rPr lang="en-US" altLang="ko-KR" sz="1200" b="1" dirty="0"/>
              <a:t>xxx.com/</a:t>
            </a:r>
            <a:r>
              <a:rPr lang="en-US" altLang="ko-KR" sz="1200" b="1" dirty="0" err="1"/>
              <a:t>m.do?</a:t>
            </a:r>
            <a:r>
              <a:rPr lang="en-US" altLang="ko-KR" sz="1200" b="1" dirty="0" err="1">
                <a:solidFill>
                  <a:srgbClr val="FF0000"/>
                </a:solidFill>
              </a:rPr>
              <a:t>aa</a:t>
            </a:r>
            <a:r>
              <a:rPr lang="en-US" altLang="ko-KR" sz="1200" b="1" dirty="0">
                <a:solidFill>
                  <a:srgbClr val="FF0000"/>
                </a:solidFill>
              </a:rPr>
              <a:t>=3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703091" y="3111618"/>
            <a:ext cx="2525685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브라우저 개발자 도구</a:t>
            </a:r>
            <a:r>
              <a:rPr lang="en-US" altLang="ko-KR" sz="1400" b="1" dirty="0"/>
              <a:t>(F12)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9809002" y="3636904"/>
            <a:ext cx="313861" cy="315884"/>
          </a:xfrm>
          <a:prstGeom prst="downArrow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3091" y="4602252"/>
            <a:ext cx="2525685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데이터셋</a:t>
            </a:r>
            <a:r>
              <a:rPr lang="ko-KR" altLang="en-US" sz="1400" b="1" dirty="0"/>
              <a:t> 목록 </a:t>
            </a:r>
            <a:r>
              <a:rPr lang="ko-KR" altLang="en-US" sz="1400" b="1" dirty="0" err="1"/>
              <a:t>크롤링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9809002" y="4444310"/>
            <a:ext cx="313861" cy="315884"/>
          </a:xfrm>
          <a:prstGeom prst="downArrow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5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4-2.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브라우저 개발자 도구</a:t>
            </a:r>
            <a:r>
              <a:rPr lang="en-US" altLang="ko-KR" sz="2000" b="1" dirty="0">
                <a:latin typeface="+mj-ea"/>
                <a:ea typeface="+mj-ea"/>
              </a:rPr>
              <a:t>(F12)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4956" y="1958064"/>
            <a:ext cx="10836164" cy="4421451"/>
          </a:xfrm>
          <a:prstGeom prst="roundRect">
            <a:avLst>
              <a:gd name="adj" fmla="val 31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4956" y="990499"/>
            <a:ext cx="10675758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개발자 도구</a:t>
            </a:r>
            <a:r>
              <a:rPr lang="en-US" altLang="ko-KR" dirty="0">
                <a:latin typeface="+mn-ea"/>
              </a:rPr>
              <a:t>(F12)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Network</a:t>
            </a:r>
            <a:r>
              <a:rPr lang="ko-KR" altLang="en-US" dirty="0">
                <a:latin typeface="+mn-ea"/>
              </a:rPr>
              <a:t>를 통해 브라우저와 서버 사이에 주고 받는 동적 데이터를 탐색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Network</a:t>
            </a:r>
            <a:r>
              <a:rPr lang="ko-KR" altLang="en-US" dirty="0">
                <a:latin typeface="+mn-ea"/>
              </a:rPr>
              <a:t>는 서버와의 통신 내용을 보여주는 도구로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보이지 않는 리소스를 탐색하는데 유용</a:t>
            </a:r>
            <a:endParaRPr lang="en-US" altLang="ko-KR" dirty="0"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1" y="2709797"/>
            <a:ext cx="4275059" cy="2474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05" y="2088070"/>
            <a:ext cx="5949226" cy="3718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오른쪽 화살표 21"/>
          <p:cNvSpPr/>
          <p:nvPr/>
        </p:nvSpPr>
        <p:spPr>
          <a:xfrm>
            <a:off x="5024956" y="3787148"/>
            <a:ext cx="346903" cy="32011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40551" y="5286319"/>
            <a:ext cx="4275059" cy="358402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해당 페이지에서 </a:t>
            </a:r>
            <a:r>
              <a:rPr lang="en-US" altLang="ko-KR" sz="1400" b="1" dirty="0"/>
              <a:t>F12 </a:t>
            </a:r>
            <a:r>
              <a:rPr lang="ko-KR" altLang="en-US" sz="1400" b="1" dirty="0"/>
              <a:t>클릭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281205" y="5893378"/>
            <a:ext cx="5949226" cy="342742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Network</a:t>
            </a:r>
            <a:r>
              <a:rPr lang="ko-KR" altLang="en-US" sz="1400" b="1" dirty="0">
                <a:solidFill>
                  <a:schemeClr val="bg1"/>
                </a:solidFill>
              </a:rPr>
              <a:t>에서 </a:t>
            </a:r>
            <a:r>
              <a:rPr lang="en-US" altLang="ko-KR" sz="1400" b="1" dirty="0">
                <a:solidFill>
                  <a:schemeClr val="bg1"/>
                </a:solidFill>
              </a:rPr>
              <a:t>page</a:t>
            </a:r>
            <a:r>
              <a:rPr lang="ko-KR" altLang="en-US" sz="1400" b="1" dirty="0">
                <a:solidFill>
                  <a:schemeClr val="bg1"/>
                </a:solidFill>
              </a:rPr>
              <a:t>를 의미하는 </a:t>
            </a:r>
            <a:r>
              <a:rPr lang="en-US" altLang="ko-KR" sz="1400" b="1" dirty="0">
                <a:solidFill>
                  <a:schemeClr val="bg1"/>
                </a:solidFill>
              </a:rPr>
              <a:t>URL </a:t>
            </a:r>
            <a:r>
              <a:rPr lang="ko-KR" altLang="en-US" sz="1400" b="1" dirty="0">
                <a:solidFill>
                  <a:schemeClr val="bg1"/>
                </a:solidFill>
              </a:rPr>
              <a:t>매개변수 탐색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04000" y="6435740"/>
            <a:ext cx="53721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https://developers.google.com/web/tools/chrome-devtools?hl=ko</a:t>
            </a:r>
          </a:p>
        </p:txBody>
      </p:sp>
    </p:spTree>
    <p:extLst>
      <p:ext uri="{BB962C8B-B14F-4D97-AF65-F5344CB8AC3E}">
        <p14:creationId xmlns:p14="http://schemas.microsoft.com/office/powerpoint/2010/main" val="30617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783021" y="4739039"/>
            <a:ext cx="7259794" cy="1805146"/>
          </a:xfrm>
          <a:prstGeom prst="roundRect">
            <a:avLst>
              <a:gd name="adj" fmla="val 31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39615" y="795773"/>
            <a:ext cx="112189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9277" y="272562"/>
            <a:ext cx="1029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4-3. </a:t>
            </a:r>
            <a:r>
              <a:rPr lang="ko-KR" altLang="en-US" sz="2000" b="1" dirty="0">
                <a:latin typeface="+mj-ea"/>
              </a:rPr>
              <a:t>정</a:t>
            </a:r>
            <a:r>
              <a:rPr lang="ko-KR" altLang="en-US" sz="2000" b="1" dirty="0">
                <a:latin typeface="+mj-ea"/>
                <a:ea typeface="+mj-ea"/>
              </a:rPr>
              <a:t>적 </a:t>
            </a:r>
            <a:r>
              <a:rPr lang="ko-KR" altLang="en-US" sz="2000" b="1" dirty="0" err="1">
                <a:latin typeface="+mj-ea"/>
                <a:ea typeface="+mj-ea"/>
              </a:rPr>
              <a:t>크롤링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>
                <a:latin typeface="+mj-ea"/>
                <a:ea typeface="+mj-ea"/>
              </a:rPr>
              <a:t>브라우저 개발자 도구</a:t>
            </a:r>
            <a:r>
              <a:rPr lang="en-US" altLang="ko-KR" sz="2000" b="1" dirty="0">
                <a:latin typeface="+mj-ea"/>
                <a:ea typeface="+mj-ea"/>
              </a:rPr>
              <a:t>(F12)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3021" y="1997754"/>
            <a:ext cx="7259794" cy="2576945"/>
          </a:xfrm>
          <a:prstGeom prst="roundRect">
            <a:avLst>
              <a:gd name="adj" fmla="val 31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4956" y="990499"/>
            <a:ext cx="1067575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Elements(HTML </a:t>
            </a:r>
            <a:r>
              <a:rPr lang="ko-KR" altLang="en-US" dirty="0">
                <a:latin typeface="+mn-ea"/>
              </a:rPr>
              <a:t>코드 분석 및 수정 가능한 패널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에서는 탐색이 어려운 페이지인 </a:t>
            </a:r>
            <a:r>
              <a:rPr lang="en-US" altLang="ko-KR" dirty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탐색하기 위해 </a:t>
            </a:r>
            <a:r>
              <a:rPr lang="en-US" altLang="ko-KR" dirty="0">
                <a:latin typeface="+mn-ea"/>
              </a:rPr>
              <a:t>Network</a:t>
            </a:r>
            <a:r>
              <a:rPr lang="ko-KR" altLang="en-US" dirty="0">
                <a:latin typeface="+mn-ea"/>
              </a:rPr>
              <a:t>에서 분석을 수행함</a:t>
            </a:r>
            <a:endParaRPr lang="en-US" altLang="ko-KR" dirty="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71256" y="3928949"/>
            <a:ext cx="3228876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searchDataset.do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페이지 내용이 응답되는 페이지 탐색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371256" y="3118859"/>
            <a:ext cx="3228876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Network </a:t>
            </a:r>
            <a:r>
              <a:rPr lang="ko-KR" altLang="en-US" sz="1400" b="1" dirty="0">
                <a:solidFill>
                  <a:schemeClr val="bg1"/>
                </a:solidFill>
              </a:rPr>
              <a:t>선택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보이지 않는 페이지 매개변수 탐색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371256" y="2308769"/>
            <a:ext cx="3228876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브라우저 개발자 도구</a:t>
            </a:r>
            <a:r>
              <a:rPr lang="en-US" altLang="ko-KR" sz="1400" b="1" dirty="0">
                <a:solidFill>
                  <a:schemeClr val="bg1"/>
                </a:solidFill>
              </a:rPr>
              <a:t>(F12)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크롬</a:t>
            </a:r>
            <a:r>
              <a:rPr lang="en-US" altLang="ko-KR" sz="1200" b="1" dirty="0">
                <a:solidFill>
                  <a:schemeClr val="bg1"/>
                </a:solidFill>
              </a:rPr>
              <a:t>, Edge </a:t>
            </a:r>
            <a:r>
              <a:rPr lang="ko-KR" altLang="en-US" sz="1200" b="1" dirty="0">
                <a:solidFill>
                  <a:schemeClr val="bg1"/>
                </a:solidFill>
              </a:rPr>
              <a:t>등 다양한 브라우저 지원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348083" y="4739039"/>
            <a:ext cx="3228876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Preview </a:t>
            </a:r>
            <a:r>
              <a:rPr lang="ko-KR" altLang="en-US" sz="1400" b="1" dirty="0">
                <a:solidFill>
                  <a:schemeClr val="bg1"/>
                </a:solidFill>
              </a:rPr>
              <a:t>선택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ko-KR" altLang="en-US" sz="1200" b="1" dirty="0">
                <a:solidFill>
                  <a:schemeClr val="bg1"/>
                </a:solidFill>
              </a:rPr>
              <a:t>해당 페이지에 대해 응답된 부분 탐색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348083" y="5549129"/>
            <a:ext cx="3228876" cy="621138"/>
          </a:xfrm>
          <a:prstGeom prst="roundRect">
            <a:avLst/>
          </a:prstGeom>
          <a:solidFill>
            <a:srgbClr val="41A4F5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데이터셋</a:t>
            </a:r>
            <a:r>
              <a:rPr lang="ko-KR" altLang="en-US" sz="1400" b="1" dirty="0">
                <a:solidFill>
                  <a:schemeClr val="bg1"/>
                </a:solidFill>
              </a:rPr>
              <a:t> 목록 응답 </a:t>
            </a:r>
            <a:r>
              <a:rPr lang="en-US" altLang="ko-KR" sz="1400" b="1" dirty="0">
                <a:solidFill>
                  <a:schemeClr val="bg1"/>
                </a:solidFill>
              </a:rPr>
              <a:t>URL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9828763" y="2898605"/>
            <a:ext cx="313861" cy="3158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아래쪽 화살표 32"/>
          <p:cNvSpPr/>
          <p:nvPr/>
        </p:nvSpPr>
        <p:spPr>
          <a:xfrm>
            <a:off x="9817177" y="3710063"/>
            <a:ext cx="313861" cy="3158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아래쪽 화살표 33"/>
          <p:cNvSpPr/>
          <p:nvPr/>
        </p:nvSpPr>
        <p:spPr>
          <a:xfrm>
            <a:off x="9828763" y="4521521"/>
            <a:ext cx="313861" cy="3158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9828763" y="5332979"/>
            <a:ext cx="313861" cy="3158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15" y="2106142"/>
            <a:ext cx="7111500" cy="238423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78370" y="3546923"/>
            <a:ext cx="1208087" cy="147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44489" y="3330210"/>
            <a:ext cx="509587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365858" y="3694599"/>
            <a:ext cx="5464174" cy="7349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3" idx="3"/>
            <a:endCxn id="14" idx="1"/>
          </p:cNvCxnSpPr>
          <p:nvPr/>
        </p:nvCxnSpPr>
        <p:spPr>
          <a:xfrm flipV="1">
            <a:off x="2086457" y="3434985"/>
            <a:ext cx="758032" cy="1857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4" idx="2"/>
          </p:cNvCxnSpPr>
          <p:nvPr/>
        </p:nvCxnSpPr>
        <p:spPr>
          <a:xfrm flipH="1">
            <a:off x="3093443" y="3539760"/>
            <a:ext cx="5840" cy="154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1383" r="359"/>
          <a:stretch/>
        </p:blipFill>
        <p:spPr>
          <a:xfrm>
            <a:off x="833789" y="4843814"/>
            <a:ext cx="7158258" cy="161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573</Words>
  <Application>Microsoft Office PowerPoint</Application>
  <PresentationFormat>와이드스크린</PresentationFormat>
  <Paragraphs>66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Big Data Analysis (Python)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</dc:title>
  <dc:creator>user04</dc:creator>
  <cp:lastModifiedBy>노승민</cp:lastModifiedBy>
  <cp:revision>149</cp:revision>
  <dcterms:created xsi:type="dcterms:W3CDTF">2021-02-08T04:53:50Z</dcterms:created>
  <dcterms:modified xsi:type="dcterms:W3CDTF">2021-03-09T06:11:51Z</dcterms:modified>
</cp:coreProperties>
</file>