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9" r:id="rId8"/>
    <p:sldId id="270" r:id="rId9"/>
    <p:sldId id="264" r:id="rId10"/>
    <p:sldId id="271" r:id="rId11"/>
    <p:sldId id="272" r:id="rId12"/>
    <p:sldId id="273" r:id="rId13"/>
    <p:sldId id="265" r:id="rId14"/>
    <p:sldId id="261" r:id="rId15"/>
    <p:sldId id="274" r:id="rId16"/>
    <p:sldId id="275" r:id="rId17"/>
    <p:sldId id="276" r:id="rId18"/>
    <p:sldId id="262" r:id="rId19"/>
    <p:sldId id="277" r:id="rId20"/>
    <p:sldId id="267"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p:cViewPr>
        <p:scale>
          <a:sx n="101" d="100"/>
          <a:sy n="101" d="100"/>
        </p:scale>
        <p:origin x="10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BE9EF-20A8-2793-3FF6-5EADC54379BF}"/>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4C00CEBC-27E6-E195-707A-2D2684BFC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AAED67E-63EB-F872-D7EF-55EFCC2E7572}"/>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5" name="頁尾版面配置區 4">
            <a:extLst>
              <a:ext uri="{FF2B5EF4-FFF2-40B4-BE49-F238E27FC236}">
                <a16:creationId xmlns:a16="http://schemas.microsoft.com/office/drawing/2014/main" id="{E2A7AF94-75CA-80BB-0649-14216DDEDF6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1B35F7F-56E7-5ED1-D005-02870F8FCF01}"/>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08083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99390B-2EDA-4E82-CEB5-569DCFE8A56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8C5C6F7-1C43-E816-5640-FEAC6AA37265}"/>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93C0299-99F5-C031-B2F0-A03DAD017F65}"/>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5" name="頁尾版面配置區 4">
            <a:extLst>
              <a:ext uri="{FF2B5EF4-FFF2-40B4-BE49-F238E27FC236}">
                <a16:creationId xmlns:a16="http://schemas.microsoft.com/office/drawing/2014/main" id="{39F55718-684B-389E-2532-8479C97F4F0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121D8B6-B169-BB1C-D8B0-213EF00A454D}"/>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70362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E91FF7F-9173-5B02-DF18-C5EF8CC4EE3B}"/>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33C27A1-9FB6-1FC5-FCE8-12461AED05B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1CDC925-361C-58AE-8B2C-74E84E3299C4}"/>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5" name="頁尾版面配置區 4">
            <a:extLst>
              <a:ext uri="{FF2B5EF4-FFF2-40B4-BE49-F238E27FC236}">
                <a16:creationId xmlns:a16="http://schemas.microsoft.com/office/drawing/2014/main" id="{BD7536D6-D039-51D6-4F93-1C6F25BC1BB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6AEEF77-D04E-ED33-30BD-53ED4597D259}"/>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4824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17F853-255A-2036-933E-9A93268A8C3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D41344D-DA85-027F-44FE-C23C55845724}"/>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AC71A53-9C74-B338-641C-60AEDD4D020C}"/>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5" name="頁尾版面配置區 4">
            <a:extLst>
              <a:ext uri="{FF2B5EF4-FFF2-40B4-BE49-F238E27FC236}">
                <a16:creationId xmlns:a16="http://schemas.microsoft.com/office/drawing/2014/main" id="{6BDDFAC6-C725-EB67-8B91-7DAC54C8207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391BAA0-5D46-C7BB-B114-696C442A7A37}"/>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95598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CC479-1246-1681-C02E-F5DE70720207}"/>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F20A298-657C-33BE-DD45-C61915C7B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3F29D95-4090-7B11-AF84-0ED908F4D663}"/>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5" name="頁尾版面配置區 4">
            <a:extLst>
              <a:ext uri="{FF2B5EF4-FFF2-40B4-BE49-F238E27FC236}">
                <a16:creationId xmlns:a16="http://schemas.microsoft.com/office/drawing/2014/main" id="{4D199710-A2E7-F3FC-CC6A-0C20AAF8EE7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AEA2AF7-2E46-B187-172D-3806C6E83E0A}"/>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98650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5573E-F8D7-99E9-4C60-EAB2672006E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80A81FC-9CA1-CE8C-94AF-323EEBC90A61}"/>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B97DE90B-0591-E8D5-4814-53D8CFB68825}"/>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2171D393-0C41-8366-EE47-A91B0F1A45D1}"/>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6" name="頁尾版面配置區 5">
            <a:extLst>
              <a:ext uri="{FF2B5EF4-FFF2-40B4-BE49-F238E27FC236}">
                <a16:creationId xmlns:a16="http://schemas.microsoft.com/office/drawing/2014/main" id="{6041C54B-56DF-096D-4285-2BCDB249ED8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2B65E96-851D-1BA3-1611-9BDBC289B8AA}"/>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305103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77364-1743-FE34-3978-5A2FE7417251}"/>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F6A4D5B-3BE9-3125-B8B0-1CC7E3CC2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8CEC3B83-4432-D9F3-0EC5-9126AB62FCD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DBF38475-1828-CC7B-30C3-F8594B8A3A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13D4E2F-5B2F-6CBF-6D63-94F2CE3D0F78}"/>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DAD5BBC-61CA-C7EA-7CDB-A627F86E48EA}"/>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8" name="頁尾版面配置區 7">
            <a:extLst>
              <a:ext uri="{FF2B5EF4-FFF2-40B4-BE49-F238E27FC236}">
                <a16:creationId xmlns:a16="http://schemas.microsoft.com/office/drawing/2014/main" id="{7AF69569-EE6B-927B-72FD-9637A69C880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B1C062F0-5B6D-9BFF-6204-BB5A0AF029C8}"/>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05659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976392-281B-DB36-68ED-7269208BE6F4}"/>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A54ACED0-06A5-9DE1-A4BB-73D3B120DF9A}"/>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4" name="頁尾版面配置區 3">
            <a:extLst>
              <a:ext uri="{FF2B5EF4-FFF2-40B4-BE49-F238E27FC236}">
                <a16:creationId xmlns:a16="http://schemas.microsoft.com/office/drawing/2014/main" id="{5B82B556-D863-3596-F877-F410391D89DC}"/>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B6EC1452-318A-5691-B3FA-AE445CFFE67C}"/>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13262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7EE1C0A-2781-7A04-529B-7EE0E08E02A5}"/>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3" name="頁尾版面配置區 2">
            <a:extLst>
              <a:ext uri="{FF2B5EF4-FFF2-40B4-BE49-F238E27FC236}">
                <a16:creationId xmlns:a16="http://schemas.microsoft.com/office/drawing/2014/main" id="{A3ACB024-4CF6-E9AD-B78D-7CC599262717}"/>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F1FF3E15-93C3-D33B-29A9-0ABC70245492}"/>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66689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1229A-8A8E-3BB6-44DF-F5A4294D0B6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49CE17-AE79-F3D3-676B-63E1211AB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E61ABC20-DD33-A834-B383-FC683FEA3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34D9C9C-66A2-6287-CE53-3DA08A2BAF0F}"/>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6" name="頁尾版面配置區 5">
            <a:extLst>
              <a:ext uri="{FF2B5EF4-FFF2-40B4-BE49-F238E27FC236}">
                <a16:creationId xmlns:a16="http://schemas.microsoft.com/office/drawing/2014/main" id="{D156E0A0-351C-FD99-ECA6-EB243894A5B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652193B-AF0E-DFC9-A2FC-61CF70EDDADC}"/>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08707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4D0F83-D413-8D77-F0B0-96AC8AD7ECD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C0B2A31-8C48-0612-8238-FF9157641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4BD4860-1BED-2DEA-77B7-1B2619D78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3C0A967-0E07-ED54-B7EA-A9E4DC61EEE6}"/>
              </a:ext>
            </a:extLst>
          </p:cNvPr>
          <p:cNvSpPr>
            <a:spLocks noGrp="1"/>
          </p:cNvSpPr>
          <p:nvPr>
            <p:ph type="dt" sz="half" idx="10"/>
          </p:nvPr>
        </p:nvSpPr>
        <p:spPr/>
        <p:txBody>
          <a:bodyPr/>
          <a:lstStyle/>
          <a:p>
            <a:fld id="{A5B87481-28C5-0646-AAC2-EE8F2B8E46FE}" type="datetimeFigureOut">
              <a:rPr kumimoji="1" lang="zh-TW" altLang="en-US" smtClean="0"/>
              <a:t>2024/6/11</a:t>
            </a:fld>
            <a:endParaRPr kumimoji="1" lang="zh-TW" altLang="en-US"/>
          </a:p>
        </p:txBody>
      </p:sp>
      <p:sp>
        <p:nvSpPr>
          <p:cNvPr id="6" name="頁尾版面配置區 5">
            <a:extLst>
              <a:ext uri="{FF2B5EF4-FFF2-40B4-BE49-F238E27FC236}">
                <a16:creationId xmlns:a16="http://schemas.microsoft.com/office/drawing/2014/main" id="{D4836FC4-7C26-D3A6-1B62-99CDDF1E400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9E092B3-5BF4-E957-115D-45AD899E2F2F}"/>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30412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03739DA-89EB-812B-FB0B-999C3CCC6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B9E045B-7E88-DA66-0655-1355D9440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BE383A2-D7DD-E93E-6790-18C4225B8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87481-28C5-0646-AAC2-EE8F2B8E46FE}" type="datetimeFigureOut">
              <a:rPr kumimoji="1" lang="zh-TW" altLang="en-US" smtClean="0"/>
              <a:t>2024/6/11</a:t>
            </a:fld>
            <a:endParaRPr kumimoji="1" lang="zh-TW" altLang="en-US"/>
          </a:p>
        </p:txBody>
      </p:sp>
      <p:sp>
        <p:nvSpPr>
          <p:cNvPr id="5" name="頁尾版面配置區 4">
            <a:extLst>
              <a:ext uri="{FF2B5EF4-FFF2-40B4-BE49-F238E27FC236}">
                <a16:creationId xmlns:a16="http://schemas.microsoft.com/office/drawing/2014/main" id="{92A1DFF2-2D19-2ECD-8452-5AAD23CF8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E1E4D58F-9DEE-A88E-F70E-C839E2C5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335201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D873A6-5CA6-15F5-EBA8-404ED18515E7}"/>
              </a:ext>
            </a:extLst>
          </p:cNvPr>
          <p:cNvSpPr>
            <a:spLocks noGrp="1"/>
          </p:cNvSpPr>
          <p:nvPr>
            <p:ph type="ctrTitle"/>
          </p:nvPr>
        </p:nvSpPr>
        <p:spPr/>
        <p:txBody>
          <a:bodyPr/>
          <a:lstStyle/>
          <a:p>
            <a:r>
              <a:rPr kumimoji="1" lang="en-US" altLang="zh-TW" b="1" dirty="0">
                <a:latin typeface="BiauKai" panose="02010601000101010101" pitchFamily="2" charset="-120"/>
                <a:ea typeface="BiauKai" panose="02010601000101010101" pitchFamily="2" charset="-120"/>
              </a:rPr>
              <a:t>Game of War</a:t>
            </a:r>
            <a:endParaRPr kumimoji="1" lang="zh-TW" altLang="en-US" b="1" dirty="0">
              <a:latin typeface="BiauKai" panose="02010601000101010101" pitchFamily="2" charset="-120"/>
              <a:ea typeface="BiauKai" panose="02010601000101010101" pitchFamily="2" charset="-120"/>
            </a:endParaRPr>
          </a:p>
        </p:txBody>
      </p:sp>
      <p:sp>
        <p:nvSpPr>
          <p:cNvPr id="3" name="副標題 2">
            <a:extLst>
              <a:ext uri="{FF2B5EF4-FFF2-40B4-BE49-F238E27FC236}">
                <a16:creationId xmlns:a16="http://schemas.microsoft.com/office/drawing/2014/main" id="{8F63D412-DE2F-2922-4BD9-527F078701C7}"/>
              </a:ext>
            </a:extLst>
          </p:cNvPr>
          <p:cNvSpPr>
            <a:spLocks noGrp="1"/>
          </p:cNvSpPr>
          <p:nvPr>
            <p:ph type="subTitle" idx="1"/>
          </p:nvPr>
        </p:nvSpPr>
        <p:spPr>
          <a:xfrm>
            <a:off x="4222750" y="3957638"/>
            <a:ext cx="3746500" cy="1655762"/>
          </a:xfrm>
        </p:spPr>
        <p:txBody>
          <a:bodyPr>
            <a:noAutofit/>
          </a:bodyPr>
          <a:lstStyle/>
          <a:p>
            <a:pPr algn="l"/>
            <a:r>
              <a:rPr kumimoji="1" lang="zh-TW" altLang="en-US" sz="2200" dirty="0">
                <a:latin typeface="BiauKai" panose="02010601000101010101" pitchFamily="2" charset="-120"/>
                <a:ea typeface="BiauKai" panose="02010601000101010101" pitchFamily="2" charset="-120"/>
              </a:rPr>
              <a:t>組員：</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軟創三 </a:t>
            </a:r>
            <a:r>
              <a:rPr kumimoji="1" lang="en-US" altLang="zh-TW" sz="2200" dirty="0">
                <a:latin typeface="BiauKai" panose="02010601000101010101" pitchFamily="2" charset="-120"/>
                <a:ea typeface="BiauKai" panose="02010601000101010101" pitchFamily="2" charset="-120"/>
              </a:rPr>
              <a:t>508062334</a:t>
            </a:r>
            <a:r>
              <a:rPr kumimoji="1" lang="zh-TW" altLang="en-US" sz="2200" dirty="0">
                <a:latin typeface="BiauKai" panose="02010601000101010101" pitchFamily="2" charset="-120"/>
                <a:ea typeface="BiauKai" panose="02010601000101010101" pitchFamily="2" charset="-120"/>
              </a:rPr>
              <a:t> 陳彥志</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軟創二 </a:t>
            </a:r>
            <a:r>
              <a:rPr kumimoji="1" lang="en-US" altLang="zh-TW" sz="2200" dirty="0">
                <a:latin typeface="BiauKai" panose="02010601000101010101" pitchFamily="2" charset="-120"/>
                <a:ea typeface="BiauKai" panose="02010601000101010101" pitchFamily="2" charset="-120"/>
              </a:rPr>
              <a:t>511172176 </a:t>
            </a:r>
            <a:r>
              <a:rPr kumimoji="1" lang="zh-TW" altLang="en-US" sz="2200" dirty="0">
                <a:latin typeface="BiauKai" panose="02010601000101010101" pitchFamily="2" charset="-120"/>
                <a:ea typeface="BiauKai" panose="02010601000101010101" pitchFamily="2" charset="-120"/>
              </a:rPr>
              <a:t>李則霖</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軟創二 </a:t>
            </a:r>
            <a:r>
              <a:rPr kumimoji="1" lang="en-US" altLang="zh-TW" sz="2200" dirty="0">
                <a:latin typeface="BiauKai" panose="02010601000101010101" pitchFamily="2" charset="-120"/>
                <a:ea typeface="BiauKai" panose="02010601000101010101" pitchFamily="2" charset="-120"/>
              </a:rPr>
              <a:t>511172047 </a:t>
            </a:r>
            <a:r>
              <a:rPr kumimoji="1" lang="zh-TW" altLang="en-US" sz="2200" dirty="0">
                <a:latin typeface="BiauKai" panose="02010601000101010101" pitchFamily="2" charset="-120"/>
                <a:ea typeface="BiauKai" panose="02010601000101010101" pitchFamily="2" charset="-120"/>
              </a:rPr>
              <a:t>李霽</a:t>
            </a:r>
            <a:endParaRPr kumimoji="1" lang="en-US" altLang="zh-TW" sz="2200" dirty="0">
              <a:latin typeface="BiauKai" panose="02010601000101010101" pitchFamily="2" charset="-120"/>
              <a:ea typeface="BiauKai" panose="02010601000101010101" pitchFamily="2" charset="-120"/>
            </a:endParaRPr>
          </a:p>
          <a:p>
            <a:pPr algn="l"/>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28343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攻擊狀態（軍隊）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：當前為攻擊狀態，</a:t>
            </a:r>
            <a:r>
              <a:rPr kumimoji="1" lang="zh-TW" altLang="en-US" sz="2200" b="1" dirty="0">
                <a:latin typeface="BiauKai" panose="02010601000101010101" pitchFamily="2" charset="-120"/>
                <a:ea typeface="BiauKai" panose="02010601000101010101" pitchFamily="2" charset="-120"/>
              </a:rPr>
              <a:t>不可</a:t>
            </a:r>
            <a:r>
              <a:rPr kumimoji="1" lang="zh-TW" altLang="en-US" sz="2200" dirty="0">
                <a:latin typeface="BiauKai" panose="02010601000101010101" pitchFamily="2" charset="-120"/>
                <a:ea typeface="BiauKai" panose="02010601000101010101" pitchFamily="2" charset="-120"/>
              </a:rPr>
              <a:t>切換軍隊為攻擊狀態｜預期結果：正確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：當前為攻擊狀態，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切換軍隊為防守狀態｜預期結果：正確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：當前為攻擊狀態，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切換軍隊為撤退狀態｜預期結果：正確</a:t>
            </a:r>
            <a:endParaRPr kumimoji="1" lang="en-US" altLang="zh-TW" sz="2200" dirty="0">
              <a:latin typeface="BiauKai" panose="02010601000101010101" pitchFamily="2" charset="-120"/>
              <a:ea typeface="BiauKai" panose="02010601000101010101" pitchFamily="2" charset="-120"/>
            </a:endParaRPr>
          </a:p>
          <a:p>
            <a:endParaRPr kumimoji="1" lang="en-US" altLang="zh-TW"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91300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防守狀態（軍隊）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：當前為防守狀態，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切換軍隊為攻擊狀態｜預期結果：正確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：當前為防守狀態，</a:t>
            </a:r>
            <a:r>
              <a:rPr kumimoji="1" lang="zh-TW" altLang="en-US" sz="2200" b="1" dirty="0">
                <a:latin typeface="BiauKai" panose="02010601000101010101" pitchFamily="2" charset="-120"/>
                <a:ea typeface="BiauKai" panose="02010601000101010101" pitchFamily="2" charset="-120"/>
              </a:rPr>
              <a:t>不可</a:t>
            </a:r>
            <a:r>
              <a:rPr kumimoji="1" lang="zh-TW" altLang="en-US" sz="2200" dirty="0">
                <a:latin typeface="BiauKai" panose="02010601000101010101" pitchFamily="2" charset="-120"/>
                <a:ea typeface="BiauKai" panose="02010601000101010101" pitchFamily="2" charset="-120"/>
              </a:rPr>
              <a:t>切換軍隊為防守狀態｜預期結果：正確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：當前為防守狀態，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切換軍隊為撤退狀態｜預期結果：正確</a:t>
            </a:r>
            <a:endParaRPr kumimoji="1" lang="en-US" altLang="zh-TW" sz="2200" dirty="0">
              <a:latin typeface="BiauKai" panose="02010601000101010101" pitchFamily="2" charset="-120"/>
              <a:ea typeface="BiauKai" panose="02010601000101010101" pitchFamily="2" charset="-120"/>
            </a:endParaRPr>
          </a:p>
          <a:p>
            <a:endParaRPr kumimoji="1" lang="en-US" altLang="zh-TW"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318160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撤退狀態（軍隊）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：當前為撤退狀態，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切換軍隊為攻擊狀態｜預期結果：正確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：當前為撤退狀態，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切換軍隊為防守狀態｜預期結果：正確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：當前為撤退狀態，</a:t>
            </a:r>
            <a:r>
              <a:rPr kumimoji="1" lang="zh-TW" altLang="en-US" sz="2200" b="1" dirty="0">
                <a:latin typeface="BiauKai" panose="02010601000101010101" pitchFamily="2" charset="-120"/>
                <a:ea typeface="BiauKai" panose="02010601000101010101" pitchFamily="2" charset="-120"/>
              </a:rPr>
              <a:t>不可</a:t>
            </a:r>
            <a:r>
              <a:rPr kumimoji="1" lang="zh-TW" altLang="en-US" sz="2200" dirty="0">
                <a:latin typeface="BiauKai" panose="02010601000101010101" pitchFamily="2" charset="-120"/>
                <a:ea typeface="BiauKai" panose="02010601000101010101" pitchFamily="2" charset="-120"/>
              </a:rPr>
              <a:t>切換軍隊為撤退狀態｜預期結果：正確</a:t>
            </a:r>
            <a:endParaRPr kumimoji="1" lang="en-US" altLang="zh-TW"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341132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戰鬥</a:t>
            </a:r>
          </a:p>
        </p:txBody>
      </p:sp>
      <p:sp>
        <p:nvSpPr>
          <p:cNvPr id="3" name="內容版面配置區 2">
            <a:extLst>
              <a:ext uri="{FF2B5EF4-FFF2-40B4-BE49-F238E27FC236}">
                <a16:creationId xmlns:a16="http://schemas.microsoft.com/office/drawing/2014/main" id="{3A572E81-E966-5F3E-E20B-E35F0376C54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：玩家可加入戰鬥｜預期結果：成功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發送攻擊通知時，不會攻擊到玩家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，會攻擊到其他玩家｜預期結果：成功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發送退出戰鬥通知時，不會通知到玩家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，會通知到其他玩家｜預期結果：成功</a:t>
            </a:r>
          </a:p>
        </p:txBody>
      </p:sp>
    </p:spTree>
    <p:extLst>
      <p:ext uri="{BB962C8B-B14F-4D97-AF65-F5344CB8AC3E}">
        <p14:creationId xmlns:p14="http://schemas.microsoft.com/office/powerpoint/2010/main" val="76852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：玩家加入戰鬥後，獲得軍隊、資源、建築物｜預期結果：正確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：玩家發動攻擊後，改變軍隊為攻擊狀態且通知戰鬥發送攻擊｜預期結果：成功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：玩家發動防禦後，改變軍隊為防禦狀態｜預期結果：成功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被玩家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攻擊後仍存活，玩家的生命值為：當前生命值減去（玩家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的傷害扣除建築物防禦等級）｜預期結果：正確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被玩家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攻擊後仍陣亡，玩家的生命值為：</a:t>
            </a:r>
            <a:r>
              <a:rPr kumimoji="1" lang="en-US" altLang="zh-TW" sz="2200" dirty="0">
                <a:latin typeface="BiauKai" panose="02010601000101010101" pitchFamily="2" charset="-120"/>
                <a:ea typeface="BiauKai" panose="02010601000101010101" pitchFamily="2" charset="-120"/>
              </a:rPr>
              <a:t>0</a:t>
            </a:r>
            <a:r>
              <a:rPr kumimoji="1" lang="zh-TW" altLang="en-US" sz="2200" dirty="0">
                <a:latin typeface="BiauKai" panose="02010601000101010101" pitchFamily="2" charset="-120"/>
                <a:ea typeface="BiauKai" panose="02010601000101010101" pitchFamily="2" charset="-120"/>
              </a:rPr>
              <a:t>，且通知戰鬥已退出戰鬥與改變軍隊為撤退狀態｜預期結果：正確</a:t>
            </a:r>
          </a:p>
          <a:p>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48439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精靈玩家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：傷害值為</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｜預期結果：正確</a:t>
            </a:r>
          </a:p>
        </p:txBody>
      </p:sp>
    </p:spTree>
    <p:extLst>
      <p:ext uri="{BB962C8B-B14F-4D97-AF65-F5344CB8AC3E}">
        <p14:creationId xmlns:p14="http://schemas.microsoft.com/office/powerpoint/2010/main" val="378162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人族玩家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：傷害值為</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｜預期結果：正確</a:t>
            </a:r>
          </a:p>
          <a:p>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85597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矮人玩家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：傷害值為</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｜預期結果：正確</a:t>
            </a:r>
          </a:p>
        </p:txBody>
      </p:sp>
    </p:spTree>
    <p:extLst>
      <p:ext uri="{BB962C8B-B14F-4D97-AF65-F5344CB8AC3E}">
        <p14:creationId xmlns:p14="http://schemas.microsoft.com/office/powerpoint/2010/main" val="204814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資源生成器</a:t>
            </a:r>
          </a:p>
        </p:txBody>
      </p:sp>
      <p:sp>
        <p:nvSpPr>
          <p:cNvPr id="3" name="內容版面配置區 2">
            <a:extLst>
              <a:ext uri="{FF2B5EF4-FFF2-40B4-BE49-F238E27FC236}">
                <a16:creationId xmlns:a16="http://schemas.microsoft.com/office/drawing/2014/main" id="{5329A0A2-AE7F-94DE-F0D0-38D4F84186D2}"/>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：可新增木頭數量</a:t>
            </a:r>
            <a:r>
              <a:rPr kumimoji="1" lang="en-US" altLang="zh-TW" sz="2200" dirty="0">
                <a:latin typeface="BiauKai" panose="02010601000101010101" pitchFamily="2" charset="-120"/>
                <a:ea typeface="BiauKai" panose="02010601000101010101" pitchFamily="2" charset="-120"/>
              </a:rPr>
              <a:t>n</a:t>
            </a:r>
            <a:r>
              <a:rPr kumimoji="1" lang="zh-TW" altLang="en-US" sz="2200" dirty="0">
                <a:latin typeface="BiauKai" panose="02010601000101010101" pitchFamily="2" charset="-120"/>
                <a:ea typeface="BiauKai" panose="02010601000101010101" pitchFamily="2" charset="-120"/>
              </a:rPr>
              <a:t>個｜預期結果：當前數量</a:t>
            </a:r>
            <a:r>
              <a:rPr kumimoji="1" lang="en-US" altLang="zh-TW" sz="2200" dirty="0">
                <a:latin typeface="BiauKai" panose="02010601000101010101" pitchFamily="2" charset="-120"/>
                <a:ea typeface="BiauKai" panose="02010601000101010101" pitchFamily="2" charset="-120"/>
              </a:rPr>
              <a:t>+n</a:t>
            </a: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：可新增金錢數量</a:t>
            </a:r>
            <a:r>
              <a:rPr kumimoji="1" lang="en-US" altLang="zh-TW" sz="2200" dirty="0">
                <a:latin typeface="BiauKai" panose="02010601000101010101" pitchFamily="2" charset="-120"/>
                <a:ea typeface="BiauKai" panose="02010601000101010101" pitchFamily="2" charset="-120"/>
              </a:rPr>
              <a:t>n</a:t>
            </a:r>
            <a:r>
              <a:rPr kumimoji="1" lang="zh-TW" altLang="en-US" sz="2200" dirty="0">
                <a:latin typeface="BiauKai" panose="02010601000101010101" pitchFamily="2" charset="-120"/>
                <a:ea typeface="BiauKai" panose="02010601000101010101" pitchFamily="2" charset="-120"/>
              </a:rPr>
              <a:t>個｜預期結果：當前數量</a:t>
            </a:r>
            <a:r>
              <a:rPr kumimoji="1" lang="en-US" altLang="zh-TW" sz="2200" dirty="0">
                <a:latin typeface="BiauKai" panose="02010601000101010101" pitchFamily="2" charset="-120"/>
                <a:ea typeface="BiauKai" panose="02010601000101010101" pitchFamily="2" charset="-120"/>
              </a:rPr>
              <a:t>+n</a:t>
            </a: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：可初始化資源數量｜預期結果：木頭數量</a:t>
            </a:r>
            <a:r>
              <a:rPr kumimoji="1" lang="en-US" altLang="zh-TW" sz="2200" dirty="0">
                <a:latin typeface="BiauKai" panose="02010601000101010101" pitchFamily="2" charset="-120"/>
                <a:ea typeface="BiauKai" panose="02010601000101010101" pitchFamily="2" charset="-120"/>
              </a:rPr>
              <a:t>0</a:t>
            </a:r>
            <a:r>
              <a:rPr kumimoji="1" lang="zh-TW" altLang="en-US" sz="2200" dirty="0">
                <a:latin typeface="BiauKai" panose="02010601000101010101" pitchFamily="2" charset="-120"/>
                <a:ea typeface="BiauKai" panose="02010601000101010101" pitchFamily="2" charset="-120"/>
              </a:rPr>
              <a:t>、金錢數量</a:t>
            </a:r>
            <a:r>
              <a:rPr kumimoji="1" lang="en-US" altLang="zh-TW" sz="2200" dirty="0">
                <a:latin typeface="BiauKai" panose="02010601000101010101" pitchFamily="2" charset="-120"/>
                <a:ea typeface="BiauKai" panose="02010601000101010101" pitchFamily="2" charset="-120"/>
              </a:rPr>
              <a:t>0</a:t>
            </a:r>
          </a:p>
        </p:txBody>
      </p:sp>
    </p:spTree>
    <p:extLst>
      <p:ext uri="{BB962C8B-B14F-4D97-AF65-F5344CB8AC3E}">
        <p14:creationId xmlns:p14="http://schemas.microsoft.com/office/powerpoint/2010/main" val="268645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測試結果</a:t>
            </a:r>
          </a:p>
        </p:txBody>
      </p:sp>
      <p:pic>
        <p:nvPicPr>
          <p:cNvPr id="5" name="圖片 4">
            <a:extLst>
              <a:ext uri="{FF2B5EF4-FFF2-40B4-BE49-F238E27FC236}">
                <a16:creationId xmlns:a16="http://schemas.microsoft.com/office/drawing/2014/main" id="{E8811D11-9B03-F62E-D57A-C12D76635D1A}"/>
              </a:ext>
            </a:extLst>
          </p:cNvPr>
          <p:cNvPicPr>
            <a:picLocks noChangeAspect="1"/>
          </p:cNvPicPr>
          <p:nvPr/>
        </p:nvPicPr>
        <p:blipFill>
          <a:blip r:embed="rId2"/>
          <a:stretch>
            <a:fillRect/>
          </a:stretch>
        </p:blipFill>
        <p:spPr>
          <a:xfrm>
            <a:off x="3978275" y="1548407"/>
            <a:ext cx="4235450" cy="4944468"/>
          </a:xfrm>
          <a:prstGeom prst="rect">
            <a:avLst/>
          </a:prstGeom>
        </p:spPr>
      </p:pic>
    </p:spTree>
    <p:extLst>
      <p:ext uri="{BB962C8B-B14F-4D97-AF65-F5344CB8AC3E}">
        <p14:creationId xmlns:p14="http://schemas.microsoft.com/office/powerpoint/2010/main" val="39723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4A89F8-EDCC-4C56-7677-0E8F77BA8267}"/>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目錄</a:t>
            </a:r>
          </a:p>
        </p:txBody>
      </p:sp>
      <p:sp>
        <p:nvSpPr>
          <p:cNvPr id="3" name="內容版面配置區 2">
            <a:extLst>
              <a:ext uri="{FF2B5EF4-FFF2-40B4-BE49-F238E27FC236}">
                <a16:creationId xmlns:a16="http://schemas.microsoft.com/office/drawing/2014/main" id="{70963DC0-70E2-1B70-22E4-32DC27E8A91A}"/>
              </a:ext>
            </a:extLst>
          </p:cNvPr>
          <p:cNvSpPr>
            <a:spLocks noGrp="1"/>
          </p:cNvSpPr>
          <p:nvPr>
            <p:ph idx="1"/>
          </p:nvPr>
        </p:nvSpPr>
        <p:spPr/>
        <p:txBody>
          <a:bodyPr>
            <a:normAutofit/>
          </a:bodyPr>
          <a:lstStyle/>
          <a:p>
            <a:r>
              <a:rPr kumimoji="1" lang="zh-TW" altLang="en-US" sz="2200" dirty="0">
                <a:latin typeface="BiauKai" panose="02010601000101010101" pitchFamily="2" charset="-120"/>
                <a:ea typeface="BiauKai" panose="02010601000101010101" pitchFamily="2" charset="-120"/>
              </a:rPr>
              <a:t>遊戲情境</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設計模式</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類別圖</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測試對象與案例</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測試結果</a:t>
            </a:r>
            <a:endParaRPr kumimoji="1" lang="en-US" altLang="zh-TW" sz="2200" dirty="0">
              <a:latin typeface="BiauKai" panose="02010601000101010101" pitchFamily="2" charset="-120"/>
              <a:ea typeface="BiauKai" panose="02010601000101010101" pitchFamily="2" charset="-120"/>
            </a:endParaRPr>
          </a:p>
          <a:p>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623613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EFA75AB-177E-8C2C-D170-794374406E89}"/>
              </a:ext>
            </a:extLst>
          </p:cNvPr>
          <p:cNvSpPr txBox="1"/>
          <p:nvPr/>
        </p:nvSpPr>
        <p:spPr>
          <a:xfrm>
            <a:off x="3849234" y="3013501"/>
            <a:ext cx="4493538" cy="830997"/>
          </a:xfrm>
          <a:prstGeom prst="rect">
            <a:avLst/>
          </a:prstGeom>
          <a:noFill/>
        </p:spPr>
        <p:txBody>
          <a:bodyPr wrap="none" rtlCol="0">
            <a:spAutoFit/>
          </a:bodyPr>
          <a:lstStyle/>
          <a:p>
            <a:pPr algn="ctr"/>
            <a:r>
              <a:rPr kumimoji="1" lang="zh-TW" altLang="en-US" sz="4800" dirty="0">
                <a:latin typeface="BiauKai" panose="02010601000101010101" pitchFamily="2" charset="-120"/>
                <a:ea typeface="BiauKai" panose="02010601000101010101" pitchFamily="2" charset="-120"/>
              </a:rPr>
              <a:t>謝謝大家的聆聽</a:t>
            </a:r>
          </a:p>
        </p:txBody>
      </p:sp>
    </p:spTree>
    <p:extLst>
      <p:ext uri="{BB962C8B-B14F-4D97-AF65-F5344CB8AC3E}">
        <p14:creationId xmlns:p14="http://schemas.microsoft.com/office/powerpoint/2010/main" val="333285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391B1A-261A-84E4-6016-928ECF14F22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遊戲情境</a:t>
            </a:r>
          </a:p>
        </p:txBody>
      </p:sp>
      <p:sp>
        <p:nvSpPr>
          <p:cNvPr id="3" name="內容版面配置區 2">
            <a:extLst>
              <a:ext uri="{FF2B5EF4-FFF2-40B4-BE49-F238E27FC236}">
                <a16:creationId xmlns:a16="http://schemas.microsoft.com/office/drawing/2014/main" id="{B37A628E-686B-8425-42FC-5852DAA7BAF6}"/>
              </a:ext>
            </a:extLst>
          </p:cNvPr>
          <p:cNvSpPr>
            <a:spLocks noGrp="1"/>
          </p:cNvSpPr>
          <p:nvPr>
            <p:ph idx="1"/>
          </p:nvPr>
        </p:nvSpPr>
        <p:spPr/>
        <p:txBody>
          <a:bodyPr>
            <a:normAutofit/>
          </a:bodyPr>
          <a:lstStyle/>
          <a:p>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在戰爭遊戲當中，玩家可選擇不同族群（精靈、人族、矮人）進行戰鬥配對。進入戰鬥當中，玩家會獲得資源與軍隊，玩家可透過資源來建立堡壘來提升防禦與操控軍隊來進行攻擊、防守、撤退等。當玩家的生命值小於等於</a:t>
            </a:r>
            <a:r>
              <a:rPr lang="en-US" altLang="zh-TW" sz="2200" dirty="0">
                <a:effectLst/>
                <a:latin typeface="BiauKai" panose="02010601000101010101" pitchFamily="2" charset="-120"/>
                <a:ea typeface="BiauKai" panose="02010601000101010101" pitchFamily="2" charset="-120"/>
                <a:cs typeface="Times New Roman" panose="02020603050405020304" pitchFamily="18" charset="0"/>
              </a:rPr>
              <a:t>0</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，則退出戰鬥。</a:t>
            </a:r>
            <a:r>
              <a:rPr lang="zh-TW" altLang="zh-TW" sz="2200" dirty="0">
                <a:effectLst/>
                <a:latin typeface="BiauKai" panose="02010601000101010101" pitchFamily="2" charset="-120"/>
                <a:ea typeface="BiauKai" panose="02010601000101010101" pitchFamily="2" charset="-120"/>
              </a:rPr>
              <a:t> </a:t>
            </a:r>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85103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45A3DA-A868-D248-0F4B-8627BDC88EA4}"/>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設計模式</a:t>
            </a:r>
          </a:p>
        </p:txBody>
      </p:sp>
      <p:sp>
        <p:nvSpPr>
          <p:cNvPr id="3" name="內容版面配置區 2">
            <a:extLst>
              <a:ext uri="{FF2B5EF4-FFF2-40B4-BE49-F238E27FC236}">
                <a16:creationId xmlns:a16="http://schemas.microsoft.com/office/drawing/2014/main" id="{1C2DA7A0-A4A2-7596-759B-F87A943730AE}"/>
              </a:ext>
            </a:extLst>
          </p:cNvPr>
          <p:cNvSpPr>
            <a:spLocks noGrp="1"/>
          </p:cNvSpPr>
          <p:nvPr>
            <p:ph idx="1"/>
          </p:nvPr>
        </p:nvSpPr>
        <p:spPr/>
        <p:txBody>
          <a:bodyPr>
            <a:normAutofit/>
          </a:bodyPr>
          <a:lstStyle/>
          <a:p>
            <a:r>
              <a:rPr lang="zh-TW" altLang="en-US" sz="2200" b="1" dirty="0">
                <a:effectLst/>
                <a:latin typeface="BiauKai" panose="02010601000101010101" pitchFamily="2" charset="-120"/>
                <a:ea typeface="BiauKai" panose="02010601000101010101" pitchFamily="2" charset="-120"/>
                <a:cs typeface="Times New Roman" panose="02020603050405020304" pitchFamily="18" charset="0"/>
              </a:rPr>
              <a:t>中介者模式</a:t>
            </a:r>
            <a:r>
              <a:rPr lang="en-US" altLang="zh-TW" sz="2200" b="1" dirty="0">
                <a:effectLst/>
                <a:latin typeface="BiauKai" panose="02010601000101010101" pitchFamily="2" charset="-120"/>
                <a:ea typeface="BiauKai" panose="02010601000101010101" pitchFamily="2" charset="-120"/>
                <a:cs typeface="Times New Roman" panose="02020603050405020304" pitchFamily="18" charset="0"/>
              </a:rPr>
              <a:t> </a:t>
            </a:r>
            <a:r>
              <a:rPr lang="en-US" altLang="zh-TW" sz="2200" b="1" dirty="0">
                <a:latin typeface="BiauKai" panose="02010601000101010101" pitchFamily="2" charset="-120"/>
                <a:ea typeface="BiauKai" panose="02010601000101010101" pitchFamily="2" charset="-120"/>
                <a:cs typeface="Times New Roman" panose="02020603050405020304" pitchFamily="18" charset="0"/>
              </a:rPr>
              <a:t>Mediator</a:t>
            </a:r>
            <a:r>
              <a:rPr lang="zh-TW" altLang="en-US" sz="2200" dirty="0">
                <a:latin typeface="BiauKai" panose="02010601000101010101" pitchFamily="2" charset="-120"/>
                <a:ea typeface="BiauKai" panose="02010601000101010101" pitchFamily="2" charset="-120"/>
                <a:cs typeface="Times New Roman" panose="02020603050405020304" pitchFamily="18" charset="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當玩家發動攻擊時，會透過戰鬥物件（中介者）來通知其他玩家有玩家發動攻擊，</a:t>
            </a:r>
            <a:r>
              <a:rPr lang="zh-TW" altLang="en-US" sz="2200" dirty="0">
                <a:effectLst/>
                <a:latin typeface="BiauKai" panose="02010601000101010101" pitchFamily="2" charset="-120"/>
                <a:ea typeface="BiauKai" panose="02010601000101010101" pitchFamily="2" charset="-120"/>
                <a:cs typeface="Times New Roman" panose="02020603050405020304" pitchFamily="18" charset="0"/>
              </a:rPr>
              <a:t>使</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其他玩家扣除生命值。當某位玩家生命值小於等於</a:t>
            </a:r>
            <a:r>
              <a:rPr lang="en-US" altLang="zh-TW" sz="2200" dirty="0">
                <a:effectLst/>
                <a:latin typeface="BiauKai" panose="02010601000101010101" pitchFamily="2" charset="-120"/>
                <a:ea typeface="BiauKai" panose="02010601000101010101" pitchFamily="2" charset="-120"/>
                <a:cs typeface="Times New Roman" panose="02020603050405020304" pitchFamily="18" charset="0"/>
              </a:rPr>
              <a:t>0</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時，會透過中介者來</a:t>
            </a:r>
            <a:r>
              <a:rPr lang="zh-TW" altLang="en-US" sz="2200" dirty="0">
                <a:latin typeface="BiauKai" panose="02010601000101010101" pitchFamily="2" charset="-120"/>
                <a:ea typeface="BiauKai" panose="02010601000101010101" pitchFamily="2" charset="-120"/>
                <a:cs typeface="Times New Roman" panose="02020603050405020304" pitchFamily="18" charset="0"/>
              </a:rPr>
              <a:t>發送</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有玩家已退出戰鬥。</a:t>
            </a:r>
            <a:r>
              <a:rPr lang="zh-TW" altLang="zh-TW" sz="2200" dirty="0">
                <a:effectLst/>
                <a:latin typeface="BiauKai" panose="02010601000101010101" pitchFamily="2" charset="-120"/>
                <a:ea typeface="BiauKai" panose="02010601000101010101" pitchFamily="2" charset="-120"/>
              </a:rPr>
              <a:t> </a:t>
            </a:r>
            <a:endParaRPr lang="en-US" altLang="zh-TW" sz="2200" dirty="0">
              <a:effectLst/>
              <a:latin typeface="BiauKai" panose="02010601000101010101" pitchFamily="2" charset="-120"/>
              <a:ea typeface="BiauKai" panose="02010601000101010101" pitchFamily="2" charset="-120"/>
            </a:endParaRPr>
          </a:p>
          <a:p>
            <a:r>
              <a:rPr lang="zh-TW" altLang="en-US" sz="2200" b="1" dirty="0">
                <a:effectLst/>
                <a:latin typeface="BiauKai" panose="02010601000101010101" pitchFamily="2" charset="-120"/>
                <a:ea typeface="BiauKai" panose="02010601000101010101" pitchFamily="2" charset="-120"/>
              </a:rPr>
              <a:t>工廠模式</a:t>
            </a:r>
            <a:r>
              <a:rPr lang="en-US" altLang="zh-TW" sz="2200" b="1" dirty="0">
                <a:effectLst/>
                <a:latin typeface="BiauKai" panose="02010601000101010101" pitchFamily="2" charset="-120"/>
                <a:ea typeface="BiauKai" panose="02010601000101010101" pitchFamily="2" charset="-120"/>
              </a:rPr>
              <a:t> </a:t>
            </a:r>
            <a:r>
              <a:rPr lang="en-US" altLang="zh-TW" sz="2200" b="1" dirty="0">
                <a:latin typeface="BiauKai" panose="02010601000101010101" pitchFamily="2" charset="-120"/>
                <a:ea typeface="BiauKai" panose="02010601000101010101" pitchFamily="2" charset="-120"/>
              </a:rPr>
              <a:t>Factory</a:t>
            </a:r>
            <a:r>
              <a:rPr lang="zh-TW" altLang="en-US" sz="2200" dirty="0">
                <a:latin typeface="BiauKai" panose="02010601000101010101" pitchFamily="2" charset="-120"/>
                <a:ea typeface="BiauKai" panose="02010601000101010101" pitchFamily="2" charset="-12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玩家可透過資源來建立建築物，而建築物包含普通建築物、堅固建築物。透過工廠模式來產生這兩種不同的建築物。</a:t>
            </a:r>
            <a:endParaRPr lang="en-US" altLang="zh-TW" sz="2200" dirty="0">
              <a:effectLst/>
              <a:latin typeface="BiauKai" panose="02010601000101010101" pitchFamily="2" charset="-120"/>
              <a:ea typeface="BiauKai" panose="02010601000101010101" pitchFamily="2" charset="-120"/>
            </a:endParaRPr>
          </a:p>
          <a:p>
            <a:r>
              <a:rPr kumimoji="1" lang="zh-TW" altLang="en-US" sz="2200" b="1" dirty="0">
                <a:latin typeface="BiauKai" panose="02010601000101010101" pitchFamily="2" charset="-120"/>
                <a:ea typeface="BiauKai" panose="02010601000101010101" pitchFamily="2" charset="-120"/>
              </a:rPr>
              <a:t>狀態模式</a:t>
            </a:r>
            <a:r>
              <a:rPr kumimoji="1" lang="en-US" altLang="zh-TW" sz="2200" b="1" dirty="0">
                <a:latin typeface="BiauKai" panose="02010601000101010101" pitchFamily="2" charset="-120"/>
                <a:ea typeface="BiauKai" panose="02010601000101010101" pitchFamily="2" charset="-120"/>
              </a:rPr>
              <a:t> State</a:t>
            </a:r>
            <a:r>
              <a:rPr kumimoji="1" lang="zh-TW" altLang="en-US" sz="2200" dirty="0">
                <a:latin typeface="BiauKai" panose="02010601000101010101" pitchFamily="2" charset="-120"/>
                <a:ea typeface="BiauKai" panose="02010601000101010101" pitchFamily="2" charset="-120"/>
              </a:rPr>
              <a:t>：</a:t>
            </a:r>
            <a:r>
              <a:rPr lang="zh-TW" altLang="zh-TW" sz="2200" kern="100" dirty="0">
                <a:effectLst/>
                <a:latin typeface="BiauKai" panose="02010601000101010101" pitchFamily="2" charset="-120"/>
                <a:ea typeface="BiauKai" panose="02010601000101010101" pitchFamily="2" charset="-120"/>
                <a:cs typeface="Times New Roman" panose="02020603050405020304" pitchFamily="18" charset="0"/>
              </a:rPr>
              <a:t>玩家可對軍隊進行操控攻擊狀態、防守狀態、撤退狀態，</a:t>
            </a:r>
            <a:r>
              <a:rPr lang="zh-TW" altLang="en-US" sz="2200" kern="100" dirty="0">
                <a:effectLst/>
                <a:latin typeface="BiauKai" panose="02010601000101010101" pitchFamily="2" charset="-120"/>
                <a:ea typeface="BiauKai" panose="02010601000101010101" pitchFamily="2" charset="-120"/>
                <a:cs typeface="Times New Roman" panose="02020603050405020304" pitchFamily="18" charset="0"/>
              </a:rPr>
              <a:t>因此使用</a:t>
            </a:r>
            <a:r>
              <a:rPr lang="zh-TW" altLang="zh-TW" sz="2200" kern="100" dirty="0">
                <a:effectLst/>
                <a:latin typeface="BiauKai" panose="02010601000101010101" pitchFamily="2" charset="-120"/>
                <a:ea typeface="BiauKai" panose="02010601000101010101" pitchFamily="2" charset="-120"/>
                <a:cs typeface="Times New Roman" panose="02020603050405020304" pitchFamily="18" charset="0"/>
              </a:rPr>
              <a:t>狀態模式來管理與維護這些狀態。</a:t>
            </a:r>
            <a:endParaRPr lang="en-US" altLang="zh-TW" sz="2200" kern="100" dirty="0">
              <a:effectLst/>
              <a:latin typeface="BiauKai" panose="02010601000101010101" pitchFamily="2" charset="-120"/>
              <a:ea typeface="BiauKai" panose="02010601000101010101" pitchFamily="2" charset="-120"/>
              <a:cs typeface="Times New Roman" panose="02020603050405020304" pitchFamily="18" charset="0"/>
            </a:endParaRPr>
          </a:p>
          <a:p>
            <a:r>
              <a:rPr lang="zh-TW" altLang="en-US" sz="2200" b="1" kern="100" dirty="0">
                <a:latin typeface="BiauKai" panose="02010601000101010101" pitchFamily="2" charset="-120"/>
                <a:ea typeface="BiauKai" panose="02010601000101010101" pitchFamily="2" charset="-120"/>
                <a:cs typeface="Times New Roman" panose="02020603050405020304" pitchFamily="18" charset="0"/>
              </a:rPr>
              <a:t>生成器模式</a:t>
            </a:r>
            <a:r>
              <a:rPr lang="en-US" altLang="zh-TW" sz="2200" b="1" kern="100" dirty="0">
                <a:latin typeface="BiauKai" panose="02010601000101010101" pitchFamily="2" charset="-120"/>
                <a:ea typeface="BiauKai" panose="02010601000101010101" pitchFamily="2" charset="-120"/>
                <a:cs typeface="Times New Roman" panose="02020603050405020304" pitchFamily="18" charset="0"/>
              </a:rPr>
              <a:t> Builder</a:t>
            </a:r>
            <a:r>
              <a:rPr lang="zh-TW" altLang="en-US" sz="2200" kern="100" dirty="0">
                <a:latin typeface="BiauKai" panose="02010601000101010101" pitchFamily="2" charset="-120"/>
                <a:ea typeface="BiauKai" panose="02010601000101010101" pitchFamily="2" charset="-120"/>
                <a:cs typeface="Times New Roman" panose="02020603050405020304" pitchFamily="18" charset="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根據玩家選擇的種族不同會獲得不同資源數量，因此在資源物件使用生成器模式來生產出不同數量但同類型的資源給玩家</a:t>
            </a:r>
            <a:r>
              <a:rPr lang="zh-TW" altLang="zh-TW" sz="2200" dirty="0">
                <a:effectLst/>
                <a:latin typeface="BiauKai" panose="02010601000101010101" pitchFamily="2" charset="-120"/>
                <a:ea typeface="BiauKai" panose="02010601000101010101" pitchFamily="2" charset="-120"/>
              </a:rPr>
              <a:t> </a:t>
            </a:r>
            <a:endParaRPr lang="en-US" altLang="zh-TW" sz="2200" kern="100" dirty="0">
              <a:effectLst/>
              <a:latin typeface="BiauKai" panose="02010601000101010101" pitchFamily="2" charset="-120"/>
              <a:ea typeface="BiauKai" panose="02010601000101010101" pitchFamily="2" charset="-120"/>
              <a:cs typeface="Times New Roman" panose="02020603050405020304" pitchFamily="18" charset="0"/>
            </a:endParaRPr>
          </a:p>
          <a:p>
            <a:r>
              <a:rPr kumimoji="1" lang="zh-TW" altLang="en-US" sz="2200" b="1" dirty="0">
                <a:latin typeface="BiauKai" panose="02010601000101010101" pitchFamily="2" charset="-120"/>
                <a:ea typeface="BiauKai" panose="02010601000101010101" pitchFamily="2" charset="-120"/>
              </a:rPr>
              <a:t>樣板方法</a:t>
            </a:r>
            <a:r>
              <a:rPr kumimoji="1" lang="en-US" altLang="zh-TW" sz="2200" b="1" dirty="0">
                <a:latin typeface="BiauKai" panose="02010601000101010101" pitchFamily="2" charset="-120"/>
                <a:ea typeface="BiauKai" panose="02010601000101010101" pitchFamily="2" charset="-120"/>
              </a:rPr>
              <a:t>Template</a:t>
            </a:r>
            <a:r>
              <a:rPr kumimoji="1" lang="zh-TW" altLang="en-US" sz="2200" dirty="0">
                <a:latin typeface="BiauKai" panose="02010601000101010101" pitchFamily="2" charset="-120"/>
                <a:ea typeface="BiauKai" panose="02010601000101010101" pitchFamily="2" charset="-12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玩家可選擇不同種族來進行戰鬥，在不同種族當中會有共同的方法，因此我們使用抽象類別來實現樣板方法來管理在不同種族當中共用的方法</a:t>
            </a:r>
            <a:r>
              <a:rPr lang="zh-TW" altLang="zh-TW" sz="2200" dirty="0">
                <a:effectLst/>
                <a:latin typeface="BiauKai" panose="02010601000101010101" pitchFamily="2" charset="-120"/>
                <a:ea typeface="BiauKai" panose="02010601000101010101" pitchFamily="2" charset="-120"/>
              </a:rPr>
              <a:t> </a:t>
            </a:r>
            <a:r>
              <a:rPr lang="zh-TW" altLang="en-US" sz="2200" dirty="0">
                <a:latin typeface="BiauKai" panose="02010601000101010101" pitchFamily="2" charset="-120"/>
                <a:ea typeface="BiauKai" panose="02010601000101010101" pitchFamily="2" charset="-120"/>
              </a:rPr>
              <a:t>。</a:t>
            </a:r>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88248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類別圖</a:t>
            </a:r>
          </a:p>
        </p:txBody>
      </p:sp>
      <p:pic>
        <p:nvPicPr>
          <p:cNvPr id="5" name="內容版面配置區 4">
            <a:extLst>
              <a:ext uri="{FF2B5EF4-FFF2-40B4-BE49-F238E27FC236}">
                <a16:creationId xmlns:a16="http://schemas.microsoft.com/office/drawing/2014/main" id="{B1D31E5F-EDC2-B1EB-D6CE-1BCFEAC81854}"/>
              </a:ext>
            </a:extLst>
          </p:cNvPr>
          <p:cNvPicPr>
            <a:picLocks noGrp="1" noChangeAspect="1"/>
          </p:cNvPicPr>
          <p:nvPr>
            <p:ph idx="1"/>
          </p:nvPr>
        </p:nvPicPr>
        <p:blipFill>
          <a:blip r:embed="rId2"/>
          <a:stretch>
            <a:fillRect/>
          </a:stretch>
        </p:blipFill>
        <p:spPr>
          <a:xfrm>
            <a:off x="2050793" y="1690688"/>
            <a:ext cx="8090414" cy="4769086"/>
          </a:xfrm>
        </p:spPr>
      </p:pic>
    </p:spTree>
    <p:extLst>
      <p:ext uri="{BB962C8B-B14F-4D97-AF65-F5344CB8AC3E}">
        <p14:creationId xmlns:p14="http://schemas.microsoft.com/office/powerpoint/2010/main" val="208659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建築物工廠</a:t>
            </a:r>
          </a:p>
        </p:txBody>
      </p:sp>
      <p:sp>
        <p:nvSpPr>
          <p:cNvPr id="3" name="內容版面配置區 2">
            <a:extLst>
              <a:ext uri="{FF2B5EF4-FFF2-40B4-BE49-F238E27FC236}">
                <a16:creationId xmlns:a16="http://schemas.microsoft.com/office/drawing/2014/main" id="{B91556F9-418D-49A1-EA5F-0C63C146214A}"/>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：木頭數量達</a:t>
            </a:r>
            <a:r>
              <a:rPr kumimoji="1" lang="en-US" altLang="zh-TW" sz="2200" dirty="0">
                <a:latin typeface="BiauKai" panose="02010601000101010101" pitchFamily="2" charset="-120"/>
                <a:ea typeface="BiauKai" panose="02010601000101010101" pitchFamily="2" charset="-120"/>
              </a:rPr>
              <a:t>100</a:t>
            </a:r>
            <a:r>
              <a:rPr kumimoji="1" lang="zh-TW" altLang="en-US" sz="2200" dirty="0">
                <a:latin typeface="BiauKai" panose="02010601000101010101" pitchFamily="2" charset="-120"/>
                <a:ea typeface="BiauKai" panose="02010601000101010101" pitchFamily="2" charset="-120"/>
              </a:rPr>
              <a:t>，建立普通建築物｜預期結果：成功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：木頭數量未達</a:t>
            </a:r>
            <a:r>
              <a:rPr kumimoji="1" lang="en-US" altLang="zh-TW" sz="2200" dirty="0">
                <a:latin typeface="BiauKai" panose="02010601000101010101" pitchFamily="2" charset="-120"/>
                <a:ea typeface="BiauKai" panose="02010601000101010101" pitchFamily="2" charset="-120"/>
              </a:rPr>
              <a:t>100</a:t>
            </a:r>
            <a:r>
              <a:rPr kumimoji="1" lang="zh-TW" altLang="en-US" sz="2200" dirty="0">
                <a:latin typeface="BiauKai" panose="02010601000101010101" pitchFamily="2" charset="-120"/>
                <a:ea typeface="BiauKai" panose="02010601000101010101" pitchFamily="2" charset="-120"/>
              </a:rPr>
              <a:t>，建立普通建築物｜預期結果：失敗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：木頭數量達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，建立堅固建築物｜預期結果：成功</a:t>
            </a: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：木頭數量達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與金錢數量未達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：木頭數量未達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6</a:t>
            </a:r>
            <a:r>
              <a:rPr kumimoji="1" lang="zh-TW" altLang="en-US" sz="2200" dirty="0">
                <a:latin typeface="BiauKai" panose="02010601000101010101" pitchFamily="2" charset="-120"/>
                <a:ea typeface="BiauKai" panose="02010601000101010101" pitchFamily="2" charset="-120"/>
              </a:rPr>
              <a:t>：木頭數量未達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與金錢數量未達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p>
          <a:p>
            <a:pPr marL="0" indent="0">
              <a:buNone/>
            </a:pPr>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66670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普通建築物</a:t>
            </a:r>
          </a:p>
        </p:txBody>
      </p:sp>
      <p:sp>
        <p:nvSpPr>
          <p:cNvPr id="3" name="內容版面配置區 2">
            <a:extLst>
              <a:ext uri="{FF2B5EF4-FFF2-40B4-BE49-F238E27FC236}">
                <a16:creationId xmlns:a16="http://schemas.microsoft.com/office/drawing/2014/main" id="{B91556F9-418D-49A1-EA5F-0C63C146214A}"/>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：防禦等級為</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｜預期結果：正確</a:t>
            </a:r>
            <a:endParaRPr kumimoji="1" lang="en-US" altLang="zh-TW" sz="2200" dirty="0">
              <a:latin typeface="BiauKai" panose="02010601000101010101" pitchFamily="2" charset="-120"/>
              <a:ea typeface="BiauKai" panose="02010601000101010101" pitchFamily="2" charset="-120"/>
            </a:endParaRPr>
          </a:p>
          <a:p>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02625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堅固建築物</a:t>
            </a:r>
          </a:p>
        </p:txBody>
      </p:sp>
      <p:sp>
        <p:nvSpPr>
          <p:cNvPr id="3" name="內容版面配置區 2">
            <a:extLst>
              <a:ext uri="{FF2B5EF4-FFF2-40B4-BE49-F238E27FC236}">
                <a16:creationId xmlns:a16="http://schemas.microsoft.com/office/drawing/2014/main" id="{B91556F9-418D-49A1-EA5F-0C63C146214A}"/>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：防禦等級為</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｜預期結果：正確</a:t>
            </a:r>
            <a:endParaRPr kumimoji="1" lang="en-US" altLang="zh-TW" sz="2200" dirty="0">
              <a:latin typeface="BiauKai" panose="02010601000101010101" pitchFamily="2" charset="-120"/>
              <a:ea typeface="BiauKai" panose="02010601000101010101" pitchFamily="2" charset="-120"/>
            </a:endParaRPr>
          </a:p>
          <a:p>
            <a:pPr marL="0" indent="0">
              <a:buNone/>
            </a:pPr>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371281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：可進行攻擊狀態｜預期結果：成功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：可進行防禦狀態｜預期結果：成功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：可進行撤退狀態｜預期結果：成功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：變更後狀態與原先狀態不同｜預期結果：正確</a:t>
            </a:r>
            <a:endParaRPr kumimoji="1" lang="en-US" altLang="zh-TW"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9905817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1073</Words>
  <Application>Microsoft Macintosh PowerPoint</Application>
  <PresentationFormat>寬螢幕</PresentationFormat>
  <Paragraphs>70</Paragraphs>
  <Slides>20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BiauKai</vt:lpstr>
      <vt:lpstr>Arial</vt:lpstr>
      <vt:lpstr>Calibri</vt:lpstr>
      <vt:lpstr>Calibri Light</vt:lpstr>
      <vt:lpstr>Office 佈景主題</vt:lpstr>
      <vt:lpstr>Game of War</vt:lpstr>
      <vt:lpstr>目錄</vt:lpstr>
      <vt:lpstr>遊戲情境</vt:lpstr>
      <vt:lpstr>設計模式</vt:lpstr>
      <vt:lpstr>類別圖</vt:lpstr>
      <vt:lpstr>測試對象與案例 – 建築物工廠</vt:lpstr>
      <vt:lpstr>測試對象與案例 – 普通建築物</vt:lpstr>
      <vt:lpstr>測試對象與案例 – 堅固建築物</vt:lpstr>
      <vt:lpstr>測試對象與案例 – 軍隊</vt:lpstr>
      <vt:lpstr>測試對象與案例 – 攻擊狀態（軍隊）</vt:lpstr>
      <vt:lpstr>測試對象與案例 – 防守狀態（軍隊）</vt:lpstr>
      <vt:lpstr>測試對象與案例 – 撤退狀態（軍隊）</vt:lpstr>
      <vt:lpstr>測試對象與案例 – 戰鬥</vt:lpstr>
      <vt:lpstr>測試對象與案例 – 玩家</vt:lpstr>
      <vt:lpstr>測試對象與案例 – 精靈玩家</vt:lpstr>
      <vt:lpstr>測試對象與案例 – 人族玩家</vt:lpstr>
      <vt:lpstr>測試對象與案例 – 矮人玩家</vt:lpstr>
      <vt:lpstr>測試對象與案例 – 資源生成器</vt:lpstr>
      <vt:lpstr>測試結果</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War</dc:title>
  <dc:creator>Alan Chen</dc:creator>
  <cp:lastModifiedBy>Alan Chen</cp:lastModifiedBy>
  <cp:revision>124</cp:revision>
  <dcterms:created xsi:type="dcterms:W3CDTF">2024-06-06T02:10:39Z</dcterms:created>
  <dcterms:modified xsi:type="dcterms:W3CDTF">2024-06-11T01:50:45Z</dcterms:modified>
</cp:coreProperties>
</file>