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9B420F-446D-4957-B32E-B0FA980AB950}">
  <a:tblStyle styleId="{409B420F-446D-4957-B32E-B0FA980AB9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273b4eb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273b4eb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273b4eb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273b4eb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4897377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4897377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4897377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4897377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273b4eb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273b4eb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Mockingjay approximates the “stated goal” of Belady’s policy by evicting lines predicted to be reused furthest in the future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5ce5ebc0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5ce5ebc0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240031c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240031c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b489737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b489737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KPK use max of ETA and line’s age to make decision about </a:t>
            </a:r>
            <a:r>
              <a:rPr lang="en"/>
              <a:t>eviction</a:t>
            </a:r>
            <a:r>
              <a:rPr lang="en"/>
              <a:t>, as you can see in this picture, A will be reused earlier than B, so at the point where a new line is inserted, line B should evicted, but KPK would instead evict 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4897377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4897377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240031c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240031c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make more </a:t>
            </a:r>
            <a:r>
              <a:rPr lang="en"/>
              <a:t>sense</a:t>
            </a:r>
            <a:r>
              <a:rPr lang="en"/>
              <a:t> to inferring priorities at the time of </a:t>
            </a:r>
            <a:r>
              <a:rPr lang="en"/>
              <a:t>eviction</a:t>
            </a:r>
            <a:r>
              <a:rPr lang="en"/>
              <a:t> </a:t>
            </a:r>
            <a:r>
              <a:rPr lang="en"/>
              <a:t>when reuse information</a:t>
            </a:r>
            <a:endParaRPr/>
          </a:p>
          <a:p>
            <a:pPr indent="0" lvl="0" marL="0" rtl="0" algn="l">
              <a:spcBef>
                <a:spcPts val="0"/>
              </a:spcBef>
              <a:spcAft>
                <a:spcPts val="0"/>
              </a:spcAft>
              <a:buClr>
                <a:schemeClr val="dk1"/>
              </a:buClr>
              <a:buSzPts val="1100"/>
              <a:buFont typeface="Arial"/>
              <a:buNone/>
            </a:pPr>
            <a:r>
              <a:rPr lang="en"/>
              <a:t>about other lines is available, whereas previous solutions</a:t>
            </a:r>
            <a:endParaRPr/>
          </a:p>
          <a:p>
            <a:pPr indent="0" lvl="0" marL="0" rtl="0" algn="l">
              <a:spcBef>
                <a:spcPts val="0"/>
              </a:spcBef>
              <a:spcAft>
                <a:spcPts val="0"/>
              </a:spcAft>
              <a:buClr>
                <a:schemeClr val="dk1"/>
              </a:buClr>
              <a:buSzPts val="1100"/>
              <a:buFont typeface="Arial"/>
              <a:buNone/>
            </a:pPr>
            <a:r>
              <a:rPr lang="en"/>
              <a:t>based on binary prediction assign priorities at the time of</a:t>
            </a:r>
            <a:endParaRPr/>
          </a:p>
          <a:p>
            <a:pPr indent="0" lvl="0" marL="0" rtl="0" algn="l">
              <a:spcBef>
                <a:spcPts val="0"/>
              </a:spcBef>
              <a:spcAft>
                <a:spcPts val="0"/>
              </a:spcAft>
              <a:buClr>
                <a:schemeClr val="dk1"/>
              </a:buClr>
              <a:buSzPts val="1100"/>
              <a:buFont typeface="Arial"/>
              <a:buNone/>
            </a:pPr>
            <a:r>
              <a:rPr lang="en"/>
              <a:t>insertion.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273b4e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273b4e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mechanism is that, we use a sample cache to train a reuse distance predictor, and we use this predictor to provide predicted ETA value for each line of the cache. So, mockingjay </a:t>
            </a:r>
            <a:r>
              <a:rPr lang="en"/>
              <a:t>policy</a:t>
            </a:r>
            <a:r>
              <a:rPr lang="en"/>
              <a:t> can use these predicted ETA values to make decision which line should be evicted. We will explain these component in detail in the next slides.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273b4eb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273b4eb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the Sampled Cache is to track past reuse distances to train the RDP, which predicts future reuse distances.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track reuse distances, the Sampled Cache maintains a long history of past cache accesses for a few sampled cache sets. The Sampled Cache is organized as a set-associative cache and is indexed using the cache line 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entry in the Sampled Cache maps block addresses to their last access timestamp and their last PC signature. Since it’s only used for storing the history of estimated arrival times, it doesn’t contain the data of the blocks, only the tags.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273b4eb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273b4eb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RDP is a PC based predictor that learns reuse distances for loads initiated by a given program counter (PC).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organized as a direct-mapped cache and is indexed by a PC signature.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Mockingjay uses separate predictor entries—and therefore learns separate reuse distances—for loads by a PC that hit in the cache and for loads by that same PC that miss in the cache. A bit is concatenated to PC that indicates whether an access was a hit or a miss, and then the PC is hashed.</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entries makes less entries map to the same slot. The paper uses 2048 entries (11 bits of the hashed PC), and so do us in our implementation.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Temporal difference learning updates predicted values as a linear function of the difference between the predicted and observed values. Thus, to limit the effect of outliers, the counter update is biased to maintain the old value but is still influenced by the new reuse distance. If the new reuse distance is significantly larger than previous one, it only adds 1/16 of the difference between the two reuse distances.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273b4eb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273b4eb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cache itself maintains the ETA for each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inserting a new block, the block’s predicted reuse distance is used as the ETA for that block. The ETA values are used to make eviction decisions for future cache misses.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Cache insertions that are predicted to have ETA values larger than any existing line in the set are bypassed, which means that they are not inserted in the cache. Mockingjay produces an ETA prediction on both cache hits and misses.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Mockingjay: Approximating Belady’s OPT Cache Replacement Algorithm</a:t>
            </a:r>
            <a:endParaRPr/>
          </a:p>
        </p:txBody>
      </p:sp>
      <p:sp>
        <p:nvSpPr>
          <p:cNvPr id="55" name="Google Shape;55;p13"/>
          <p:cNvSpPr txBox="1"/>
          <p:nvPr>
            <p:ph idx="1" type="subTitle"/>
          </p:nvPr>
        </p:nvSpPr>
        <p:spPr>
          <a:xfrm>
            <a:off x="311700" y="2834125"/>
            <a:ext cx="8520600" cy="1161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Mahmoud Abumandour</a:t>
            </a:r>
            <a:endParaRPr/>
          </a:p>
          <a:p>
            <a:pPr indent="0" lvl="0" marL="0" rtl="0" algn="ctr">
              <a:spcBef>
                <a:spcPts val="0"/>
              </a:spcBef>
              <a:spcAft>
                <a:spcPts val="0"/>
              </a:spcAft>
              <a:buClr>
                <a:schemeClr val="dk1"/>
              </a:buClr>
              <a:buSzPct val="39285"/>
              <a:buFont typeface="Arial"/>
              <a:buNone/>
            </a:pPr>
            <a:br>
              <a:rPr lang="en"/>
            </a:br>
            <a:r>
              <a:rPr lang="en"/>
              <a:t>Marzieh Barkhordar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1" name="Google Shape;111;p22"/>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Simulator: gem5</a:t>
            </a:r>
            <a:endParaRPr/>
          </a:p>
          <a:p>
            <a:pPr indent="-342900" lvl="0" marL="457200" rtl="0" algn="l">
              <a:spcBef>
                <a:spcPts val="0"/>
              </a:spcBef>
              <a:spcAft>
                <a:spcPts val="0"/>
              </a:spcAft>
              <a:buSzPts val="1800"/>
              <a:buChar char="●"/>
            </a:pPr>
            <a:r>
              <a:rPr lang="en"/>
              <a:t>Benchmarks: </a:t>
            </a:r>
            <a:r>
              <a:rPr lang="en"/>
              <a:t>SPECCPU2017</a:t>
            </a:r>
            <a:endParaRPr/>
          </a:p>
          <a:p>
            <a:pPr indent="-342900" lvl="0" marL="457200" rtl="0" algn="l">
              <a:spcBef>
                <a:spcPts val="0"/>
              </a:spcBef>
              <a:spcAft>
                <a:spcPts val="0"/>
              </a:spcAft>
              <a:buSzPts val="1800"/>
              <a:buChar char="●"/>
            </a:pPr>
            <a:r>
              <a:rPr lang="en"/>
              <a:t>Baseline Replacement Policies: LRU, SHiPMem, SHiPPC, BRRIP</a:t>
            </a:r>
            <a:endParaRPr/>
          </a:p>
          <a:p>
            <a:pPr indent="-342900" lvl="0" marL="457200" rtl="0" algn="l">
              <a:spcBef>
                <a:spcPts val="0"/>
              </a:spcBef>
              <a:spcAft>
                <a:spcPts val="0"/>
              </a:spcAft>
              <a:buSzPts val="1800"/>
              <a:buChar char="●"/>
            </a:pPr>
            <a:r>
              <a:rPr lang="en"/>
              <a:t>Configuration:</a:t>
            </a:r>
            <a:endParaRPr/>
          </a:p>
        </p:txBody>
      </p:sp>
      <p:graphicFrame>
        <p:nvGraphicFramePr>
          <p:cNvPr id="112" name="Google Shape;112;p22"/>
          <p:cNvGraphicFramePr/>
          <p:nvPr/>
        </p:nvGraphicFramePr>
        <p:xfrm>
          <a:off x="2410975" y="2571750"/>
          <a:ext cx="3000000" cy="3000000"/>
        </p:xfrm>
        <a:graphic>
          <a:graphicData uri="http://schemas.openxmlformats.org/drawingml/2006/table">
            <a:tbl>
              <a:tblPr>
                <a:noFill/>
                <a:tableStyleId>{409B420F-446D-4957-B32E-B0FA980AB950}</a:tableStyleId>
              </a:tblPr>
              <a:tblGrid>
                <a:gridCol w="2772400"/>
                <a:gridCol w="2772400"/>
              </a:tblGrid>
              <a:tr h="396200">
                <a:tc>
                  <a:txBody>
                    <a:bodyPr/>
                    <a:lstStyle/>
                    <a:p>
                      <a:pPr indent="0" lvl="0" marL="0" rtl="0" algn="l">
                        <a:spcBef>
                          <a:spcPts val="0"/>
                        </a:spcBef>
                        <a:spcAft>
                          <a:spcPts val="0"/>
                        </a:spcAft>
                        <a:buNone/>
                      </a:pPr>
                      <a:r>
                        <a:rPr lang="en"/>
                        <a:t>L1 I-Cache</a:t>
                      </a:r>
                      <a:endParaRPr/>
                    </a:p>
                  </a:txBody>
                  <a:tcPr marT="91425" marB="91425" marR="91425" marL="91425"/>
                </a:tc>
                <a:tc>
                  <a:txBody>
                    <a:bodyPr/>
                    <a:lstStyle/>
                    <a:p>
                      <a:pPr indent="0" lvl="0" marL="0" rtl="0" algn="l">
                        <a:spcBef>
                          <a:spcPts val="0"/>
                        </a:spcBef>
                        <a:spcAft>
                          <a:spcPts val="0"/>
                        </a:spcAft>
                        <a:buNone/>
                      </a:pPr>
                      <a:r>
                        <a:rPr lang="en"/>
                        <a:t>32 KB, 8-way</a:t>
                      </a:r>
                      <a:endParaRPr/>
                    </a:p>
                  </a:txBody>
                  <a:tcPr marT="91425" marB="91425" marR="91425" marL="91425"/>
                </a:tc>
              </a:tr>
              <a:tr h="381000">
                <a:tc>
                  <a:txBody>
                    <a:bodyPr/>
                    <a:lstStyle/>
                    <a:p>
                      <a:pPr indent="0" lvl="0" marL="0" rtl="0" algn="l">
                        <a:spcBef>
                          <a:spcPts val="0"/>
                        </a:spcBef>
                        <a:spcAft>
                          <a:spcPts val="0"/>
                        </a:spcAft>
                        <a:buNone/>
                      </a:pPr>
                      <a:r>
                        <a:rPr lang="en"/>
                        <a:t>L1 D-Cache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32 KB, 8-way</a:t>
                      </a:r>
                      <a:endParaRPr/>
                    </a:p>
                  </a:txBody>
                  <a:tcPr marT="91425" marB="91425" marR="91425" marL="91425"/>
                </a:tc>
              </a:tr>
              <a:tr h="381000">
                <a:tc>
                  <a:txBody>
                    <a:bodyPr/>
                    <a:lstStyle/>
                    <a:p>
                      <a:pPr indent="0" lvl="0" marL="0" rtl="0" algn="l">
                        <a:spcBef>
                          <a:spcPts val="0"/>
                        </a:spcBef>
                        <a:spcAft>
                          <a:spcPts val="0"/>
                        </a:spcAft>
                        <a:buNone/>
                      </a:pPr>
                      <a:r>
                        <a:rPr lang="en"/>
                        <a:t>L2 Cache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 MB, 16-way</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No of fast-forward instructions</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100000000</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No of warm-up </a:t>
                      </a:r>
                      <a:r>
                        <a:rPr lang="en">
                          <a:solidFill>
                            <a:schemeClr val="dk1"/>
                          </a:solidFill>
                        </a:rPr>
                        <a:t>instructions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No of stats collecting </a:t>
                      </a:r>
                      <a:r>
                        <a:rPr lang="en">
                          <a:solidFill>
                            <a:schemeClr val="dk1"/>
                          </a:solidFill>
                        </a:rPr>
                        <a:t>instructions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Results: Miss Rate (Normalized to LRU rate)</a:t>
            </a:r>
            <a:endParaRPr/>
          </a:p>
          <a:p>
            <a:pPr indent="0" lvl="0" marL="0" rtl="0" algn="l">
              <a:spcBef>
                <a:spcPts val="0"/>
              </a:spcBef>
              <a:spcAft>
                <a:spcPts val="0"/>
              </a:spcAft>
              <a:buNone/>
            </a:pPr>
            <a:r>
              <a:t/>
            </a:r>
            <a:endParaRPr/>
          </a:p>
        </p:txBody>
      </p:sp>
      <p:pic>
        <p:nvPicPr>
          <p:cNvPr id="118" name="Google Shape;118;p23"/>
          <p:cNvPicPr preferRelativeResize="0"/>
          <p:nvPr/>
        </p:nvPicPr>
        <p:blipFill>
          <a:blip r:embed="rId3">
            <a:alphaModFix/>
          </a:blip>
          <a:stretch>
            <a:fillRect/>
          </a:stretch>
        </p:blipFill>
        <p:spPr>
          <a:xfrm>
            <a:off x="152400" y="1322525"/>
            <a:ext cx="8839201" cy="3015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Results: IPC </a:t>
            </a:r>
            <a:r>
              <a:rPr lang="en"/>
              <a:t>(Normalized to LRU rate)</a:t>
            </a:r>
            <a:endParaRPr/>
          </a:p>
          <a:p>
            <a:pPr indent="0" lvl="0" marL="0" rtl="0" algn="l">
              <a:spcBef>
                <a:spcPts val="0"/>
              </a:spcBef>
              <a:spcAft>
                <a:spcPts val="0"/>
              </a:spcAft>
              <a:buNone/>
            </a:pPr>
            <a:r>
              <a:t/>
            </a:r>
            <a:endParaRPr/>
          </a:p>
        </p:txBody>
      </p:sp>
      <p:pic>
        <p:nvPicPr>
          <p:cNvPr id="124" name="Google Shape;124;p24"/>
          <p:cNvPicPr preferRelativeResize="0"/>
          <p:nvPr/>
        </p:nvPicPr>
        <p:blipFill>
          <a:blip r:embed="rId3">
            <a:alphaModFix/>
          </a:blip>
          <a:stretch>
            <a:fillRect/>
          </a:stretch>
        </p:blipFill>
        <p:spPr>
          <a:xfrm>
            <a:off x="95250" y="1286700"/>
            <a:ext cx="8954650" cy="31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Key Results: Total Miss Latency (Normalized to LRU rate)</a:t>
            </a:r>
            <a:endParaRPr/>
          </a:p>
        </p:txBody>
      </p:sp>
      <p:pic>
        <p:nvPicPr>
          <p:cNvPr id="130" name="Google Shape;130;p25"/>
          <p:cNvPicPr preferRelativeResize="0"/>
          <p:nvPr/>
        </p:nvPicPr>
        <p:blipFill>
          <a:blip r:embed="rId3">
            <a:alphaModFix/>
          </a:blip>
          <a:stretch>
            <a:fillRect/>
          </a:stretch>
        </p:blipFill>
        <p:spPr>
          <a:xfrm>
            <a:off x="215225" y="1357225"/>
            <a:ext cx="8699474" cy="28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Multi-class prediction allows fine grained approximation of Belady’s policy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Mockingjay outperforms other policies on average (and in most individual cases) in all three metrics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Training the RDP requires warming up the simulator for a substantial amount of instructions to obtain significant improvements over other policies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309475" y="2028700"/>
            <a:ext cx="5522700" cy="254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900"/>
              <a:t>Thank you</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Font typeface="Roboto"/>
              <a:buChar char="➔"/>
            </a:pPr>
            <a:r>
              <a:rPr b="1" lang="en">
                <a:solidFill>
                  <a:srgbClr val="666666"/>
                </a:solidFill>
                <a:latin typeface="Roboto"/>
                <a:ea typeface="Roboto"/>
                <a:cs typeface="Roboto"/>
                <a:sym typeface="Roboto"/>
              </a:rPr>
              <a:t>Problem? </a:t>
            </a:r>
            <a:endParaRPr b="1">
              <a:solidFill>
                <a:srgbClr val="666666"/>
              </a:solidFill>
              <a:latin typeface="Roboto"/>
              <a:ea typeface="Roboto"/>
              <a:cs typeface="Roboto"/>
              <a:sym typeface="Roboto"/>
            </a:endParaRPr>
          </a:p>
          <a:p>
            <a:pPr indent="0" lvl="0" marL="0" rtl="0" algn="l">
              <a:spcBef>
                <a:spcPts val="1200"/>
              </a:spcBef>
              <a:spcAft>
                <a:spcPts val="0"/>
              </a:spcAft>
              <a:buNone/>
            </a:pPr>
            <a:r>
              <a:rPr lang="en" sz="1400">
                <a:solidFill>
                  <a:srgbClr val="666666"/>
                </a:solidFill>
                <a:latin typeface="Roboto"/>
                <a:ea typeface="Roboto"/>
                <a:cs typeface="Roboto"/>
                <a:sym typeface="Roboto"/>
              </a:rPr>
              <a:t>		Cache replacement is an important and well-studied problem </a:t>
            </a:r>
            <a:endParaRPr sz="1400">
              <a:solidFill>
                <a:srgbClr val="666666"/>
              </a:solidFill>
              <a:latin typeface="Roboto"/>
              <a:ea typeface="Roboto"/>
              <a:cs typeface="Roboto"/>
              <a:sym typeface="Roboto"/>
            </a:endParaRPr>
          </a:p>
          <a:p>
            <a:pPr indent="0" lvl="0" marL="0" rtl="0" algn="l">
              <a:spcBef>
                <a:spcPts val="1200"/>
              </a:spcBef>
              <a:spcAft>
                <a:spcPts val="0"/>
              </a:spcAft>
              <a:buNone/>
            </a:pPr>
            <a:r>
              <a:rPr lang="en" sz="1400">
                <a:solidFill>
                  <a:srgbClr val="666666"/>
                </a:solidFill>
                <a:latin typeface="Roboto"/>
                <a:ea typeface="Roboto"/>
                <a:cs typeface="Roboto"/>
                <a:sym typeface="Roboto"/>
              </a:rPr>
              <a:t>		Belady’s OPT policy is not realizable in hardware as it needs to foresee the future</a:t>
            </a:r>
            <a:endParaRPr b="1">
              <a:solidFill>
                <a:srgbClr val="666666"/>
              </a:solidFill>
              <a:latin typeface="Roboto"/>
              <a:ea typeface="Roboto"/>
              <a:cs typeface="Roboto"/>
              <a:sym typeface="Roboto"/>
            </a:endParaRPr>
          </a:p>
          <a:p>
            <a:pPr indent="0" lvl="0" marL="457200" rtl="0" algn="l">
              <a:spcBef>
                <a:spcPts val="1200"/>
              </a:spcBef>
              <a:spcAft>
                <a:spcPts val="0"/>
              </a:spcAft>
              <a:buNone/>
            </a:pPr>
            <a:r>
              <a:t/>
            </a:r>
            <a:endParaRPr b="1">
              <a:solidFill>
                <a:srgbClr val="666666"/>
              </a:solidFill>
              <a:latin typeface="Roboto"/>
              <a:ea typeface="Roboto"/>
              <a:cs typeface="Roboto"/>
              <a:sym typeface="Roboto"/>
            </a:endParaRPr>
          </a:p>
          <a:p>
            <a:pPr indent="0" lvl="0" marL="0" rtl="0" algn="l">
              <a:spcBef>
                <a:spcPts val="1200"/>
              </a:spcBef>
              <a:spcAft>
                <a:spcPts val="0"/>
              </a:spcAft>
              <a:buNone/>
            </a:pPr>
            <a:r>
              <a:t/>
            </a:r>
            <a:endParaRPr sz="1400">
              <a:solidFill>
                <a:srgbClr val="666666"/>
              </a:solidFill>
              <a:latin typeface="Roboto"/>
              <a:ea typeface="Roboto"/>
              <a:cs typeface="Roboto"/>
              <a:sym typeface="Roboto"/>
            </a:endParaRPr>
          </a:p>
          <a:p>
            <a:pPr indent="0" lvl="0" marL="457200" rtl="0" algn="l">
              <a:spcBef>
                <a:spcPts val="1200"/>
              </a:spcBef>
              <a:spcAft>
                <a:spcPts val="0"/>
              </a:spcAft>
              <a:buNone/>
            </a:pPr>
            <a:r>
              <a:t/>
            </a:r>
            <a:endParaRPr b="1">
              <a:solidFill>
                <a:srgbClr val="666666"/>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Summary</a:t>
            </a:r>
            <a:endParaRPr/>
          </a:p>
        </p:txBody>
      </p:sp>
      <p:pic>
        <p:nvPicPr>
          <p:cNvPr id="67" name="Google Shape;67;p15"/>
          <p:cNvPicPr preferRelativeResize="0"/>
          <p:nvPr/>
        </p:nvPicPr>
        <p:blipFill>
          <a:blip r:embed="rId3">
            <a:alphaModFix/>
          </a:blip>
          <a:stretch>
            <a:fillRect/>
          </a:stretch>
        </p:blipFill>
        <p:spPr>
          <a:xfrm>
            <a:off x="5223975" y="1806525"/>
            <a:ext cx="4039199" cy="2052501"/>
          </a:xfrm>
          <a:prstGeom prst="rect">
            <a:avLst/>
          </a:prstGeom>
          <a:noFill/>
          <a:ln>
            <a:noFill/>
          </a:ln>
        </p:spPr>
      </p:pic>
      <p:sp>
        <p:nvSpPr>
          <p:cNvPr id="68" name="Google Shape;68;p15"/>
          <p:cNvSpPr txBox="1"/>
          <p:nvPr>
            <p:ph idx="1" type="body"/>
          </p:nvPr>
        </p:nvSpPr>
        <p:spPr>
          <a:xfrm>
            <a:off x="311700" y="1152475"/>
            <a:ext cx="5256900" cy="381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Font typeface="Roboto"/>
              <a:buChar char="➔"/>
            </a:pPr>
            <a:r>
              <a:rPr b="1" lang="en">
                <a:solidFill>
                  <a:srgbClr val="666666"/>
                </a:solidFill>
                <a:latin typeface="Roboto"/>
                <a:ea typeface="Roboto"/>
                <a:cs typeface="Roboto"/>
                <a:sym typeface="Roboto"/>
              </a:rPr>
              <a:t>Prior Works? </a:t>
            </a:r>
            <a:endParaRPr b="1">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b="1" lang="en">
                <a:solidFill>
                  <a:srgbClr val="666666"/>
                </a:solidFill>
                <a:latin typeface="Roboto"/>
                <a:ea typeface="Roboto"/>
                <a:cs typeface="Roboto"/>
                <a:sym typeface="Roboto"/>
              </a:rPr>
              <a:t>Binary-Classification-Based Policies</a:t>
            </a:r>
            <a:endParaRPr b="1">
              <a:solidFill>
                <a:srgbClr val="666666"/>
              </a:solidFill>
              <a:latin typeface="Roboto"/>
              <a:ea typeface="Roboto"/>
              <a:cs typeface="Roboto"/>
              <a:sym typeface="Roboto"/>
            </a:endParaRPr>
          </a:p>
          <a:p>
            <a:pPr indent="-298450" lvl="2" marL="1371600" rtl="0" algn="l">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A small prediction error will flip a prediction from one class to the other</a:t>
            </a:r>
            <a:endParaRPr>
              <a:solidFill>
                <a:srgbClr val="666666"/>
              </a:solidFill>
              <a:latin typeface="Roboto"/>
              <a:ea typeface="Roboto"/>
              <a:cs typeface="Roboto"/>
              <a:sym typeface="Roboto"/>
            </a:endParaRPr>
          </a:p>
          <a:p>
            <a:pPr indent="-298450" lvl="2" marL="1371600" rtl="0" algn="l">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Fail to evict the optimal block due to the coarse-grained prediction</a:t>
            </a:r>
            <a:endParaRPr>
              <a:solidFill>
                <a:srgbClr val="666666"/>
              </a:solidFill>
              <a:latin typeface="Roboto"/>
              <a:ea typeface="Roboto"/>
              <a:cs typeface="Roboto"/>
              <a:sym typeface="Roboto"/>
            </a:endParaRPr>
          </a:p>
          <a:p>
            <a:pPr indent="-298450" lvl="1" marL="914400" rtl="0" algn="l">
              <a:spcBef>
                <a:spcPts val="0"/>
              </a:spcBef>
              <a:spcAft>
                <a:spcPts val="0"/>
              </a:spcAft>
              <a:buClr>
                <a:srgbClr val="666666"/>
              </a:buClr>
              <a:buSzPts val="1100"/>
              <a:buFont typeface="Roboto"/>
              <a:buChar char="◆"/>
            </a:pPr>
            <a:r>
              <a:rPr b="1" lang="en">
                <a:solidFill>
                  <a:srgbClr val="666666"/>
                </a:solidFill>
                <a:latin typeface="Roboto"/>
                <a:ea typeface="Roboto"/>
                <a:cs typeface="Roboto"/>
                <a:sym typeface="Roboto"/>
              </a:rPr>
              <a:t>Reuse-Distance Prediction Policies → </a:t>
            </a:r>
            <a:r>
              <a:rPr lang="en">
                <a:solidFill>
                  <a:srgbClr val="666666"/>
                </a:solidFill>
                <a:latin typeface="Roboto"/>
                <a:ea typeface="Roboto"/>
                <a:cs typeface="Roboto"/>
                <a:sym typeface="Roboto"/>
              </a:rPr>
              <a:t>using a combination of a line’s predicted ETA (Estimated Time of Arrival) and the line’s age in the cache</a:t>
            </a:r>
            <a:endParaRPr>
              <a:solidFill>
                <a:srgbClr val="666666"/>
              </a:solidFill>
              <a:latin typeface="Roboto"/>
              <a:ea typeface="Roboto"/>
              <a:cs typeface="Roboto"/>
              <a:sym typeface="Roboto"/>
            </a:endParaRPr>
          </a:p>
          <a:p>
            <a:pPr indent="-298450" lvl="2" marL="1371600" rtl="0" algn="l">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Mostly use an age-based LRU ordering in their </a:t>
            </a:r>
            <a:r>
              <a:rPr lang="en">
                <a:solidFill>
                  <a:srgbClr val="666666"/>
                </a:solidFill>
                <a:latin typeface="Roboto"/>
                <a:ea typeface="Roboto"/>
                <a:cs typeface="Roboto"/>
                <a:sym typeface="Roboto"/>
              </a:rPr>
              <a:t>decision</a:t>
            </a:r>
            <a:r>
              <a:rPr lang="en">
                <a:solidFill>
                  <a:srgbClr val="666666"/>
                </a:solidFill>
                <a:latin typeface="Roboto"/>
                <a:ea typeface="Roboto"/>
                <a:cs typeface="Roboto"/>
                <a:sym typeface="Roboto"/>
              </a:rPr>
              <a:t> </a:t>
            </a:r>
            <a:endParaRPr>
              <a:solidFill>
                <a:srgbClr val="666666"/>
              </a:solidFill>
              <a:latin typeface="Roboto"/>
              <a:ea typeface="Roboto"/>
              <a:cs typeface="Roboto"/>
              <a:sym typeface="Roboto"/>
            </a:endParaRPr>
          </a:p>
          <a:p>
            <a:pPr indent="-298450" lvl="2" marL="1371600" rtl="0" algn="l">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Their predicted ETA values are often incorrect due to the low accuracy of their reuse distance predictions</a:t>
            </a:r>
            <a:endParaRPr>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Summary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Font typeface="Roboto"/>
              <a:buChar char="➔"/>
            </a:pPr>
            <a:r>
              <a:rPr b="1" lang="en">
                <a:solidFill>
                  <a:srgbClr val="666666"/>
                </a:solidFill>
                <a:latin typeface="Roboto"/>
                <a:ea typeface="Roboto"/>
                <a:cs typeface="Roboto"/>
                <a:sym typeface="Roboto"/>
              </a:rPr>
              <a:t>Goal?</a:t>
            </a:r>
            <a:endParaRPr b="1">
              <a:solidFill>
                <a:srgbClr val="666666"/>
              </a:solidFill>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lang="en" sz="1400">
                <a:solidFill>
                  <a:srgbClr val="666666"/>
                </a:solidFill>
                <a:latin typeface="Roboto"/>
                <a:ea typeface="Roboto"/>
                <a:cs typeface="Roboto"/>
                <a:sym typeface="Roboto"/>
              </a:rPr>
              <a:t>		Using </a:t>
            </a:r>
            <a:r>
              <a:rPr lang="en" sz="1400"/>
              <a:t>Mockingjay policy to </a:t>
            </a:r>
            <a:r>
              <a:rPr lang="en" sz="1400">
                <a:solidFill>
                  <a:srgbClr val="666666"/>
                </a:solidFill>
                <a:latin typeface="Roboto"/>
                <a:ea typeface="Roboto"/>
                <a:cs typeface="Roboto"/>
                <a:sym typeface="Roboto"/>
              </a:rPr>
              <a:t>approximate  Belady’s policy more accurately but replaces Belady’s  </a:t>
            </a:r>
            <a:br>
              <a:rPr lang="en" sz="1400">
                <a:solidFill>
                  <a:srgbClr val="666666"/>
                </a:solidFill>
                <a:latin typeface="Roboto"/>
                <a:ea typeface="Roboto"/>
                <a:cs typeface="Roboto"/>
                <a:sym typeface="Roboto"/>
              </a:rPr>
            </a:br>
            <a:r>
              <a:rPr lang="en" sz="1400">
                <a:solidFill>
                  <a:srgbClr val="666666"/>
                </a:solidFill>
                <a:latin typeface="Roboto"/>
                <a:ea typeface="Roboto"/>
                <a:cs typeface="Roboto"/>
                <a:sym typeface="Roboto"/>
              </a:rPr>
              <a:t>		knowledge of future reuse times with predicted reuse times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 Using a </a:t>
            </a:r>
            <a:r>
              <a:rPr b="1" lang="en" u="sng"/>
              <a:t>long history of the past</a:t>
            </a:r>
            <a:endParaRPr b="1" u="sng"/>
          </a:p>
          <a:p>
            <a:pPr indent="-304165" lvl="1" marL="914400" rtl="0" algn="l">
              <a:spcBef>
                <a:spcPts val="0"/>
              </a:spcBef>
              <a:spcAft>
                <a:spcPts val="0"/>
              </a:spcAft>
              <a:buSzPct val="100000"/>
              <a:buChar char="○"/>
            </a:pPr>
            <a:r>
              <a:rPr lang="en"/>
              <a:t>Enabling Mockingjay to perform accurate reuse distance prediction</a:t>
            </a:r>
            <a:endParaRPr/>
          </a:p>
          <a:p>
            <a:pPr indent="0" lvl="0" marL="914400" rtl="0" algn="l">
              <a:spcBef>
                <a:spcPts val="1200"/>
              </a:spcBef>
              <a:spcAft>
                <a:spcPts val="0"/>
              </a:spcAft>
              <a:buNone/>
            </a:pPr>
            <a:r>
              <a:t/>
            </a:r>
            <a:endParaRPr/>
          </a:p>
          <a:p>
            <a:pPr indent="-325755" lvl="0" marL="457200" rtl="0" algn="l">
              <a:spcBef>
                <a:spcPts val="1200"/>
              </a:spcBef>
              <a:spcAft>
                <a:spcPts val="0"/>
              </a:spcAft>
              <a:buSzPct val="100000"/>
              <a:buChar char="●"/>
            </a:pPr>
            <a:r>
              <a:rPr lang="en"/>
              <a:t> Performing </a:t>
            </a:r>
            <a:r>
              <a:rPr b="1" lang="en" u="sng"/>
              <a:t>multiclass prediction</a:t>
            </a:r>
            <a:endParaRPr b="1" u="sng"/>
          </a:p>
          <a:p>
            <a:pPr indent="-304165" lvl="1" marL="914400" rtl="0" algn="l">
              <a:spcBef>
                <a:spcPts val="0"/>
              </a:spcBef>
              <a:spcAft>
                <a:spcPts val="0"/>
              </a:spcAft>
              <a:buSzPct val="100000"/>
              <a:buChar char="○"/>
            </a:pPr>
            <a:r>
              <a:rPr lang="en"/>
              <a:t>More resilient to prediction errors than binary prediction</a:t>
            </a:r>
            <a:endParaRPr/>
          </a:p>
          <a:p>
            <a:pPr indent="0" lvl="0" marL="914400" rtl="0" algn="l">
              <a:spcBef>
                <a:spcPts val="1200"/>
              </a:spcBef>
              <a:spcAft>
                <a:spcPts val="0"/>
              </a:spcAft>
              <a:buNone/>
            </a:pPr>
            <a:r>
              <a:t/>
            </a:r>
            <a:endParaRPr/>
          </a:p>
          <a:p>
            <a:pPr indent="-325755" lvl="0" marL="457200" rtl="0" algn="l">
              <a:spcBef>
                <a:spcPts val="1200"/>
              </a:spcBef>
              <a:spcAft>
                <a:spcPts val="0"/>
              </a:spcAft>
              <a:buSzPct val="100000"/>
              <a:buChar char="●"/>
            </a:pPr>
            <a:r>
              <a:rPr lang="en"/>
              <a:t>Having priorities on </a:t>
            </a:r>
            <a:r>
              <a:rPr b="1" lang="en" u="sng"/>
              <a:t>the relative order</a:t>
            </a:r>
            <a:r>
              <a:rPr lang="en"/>
              <a:t> of predicted reuse times</a:t>
            </a:r>
            <a:endParaRPr/>
          </a:p>
          <a:p>
            <a:pPr indent="-304165" lvl="1" marL="914400" rtl="0" algn="l">
              <a:spcBef>
                <a:spcPts val="0"/>
              </a:spcBef>
              <a:spcAft>
                <a:spcPts val="0"/>
              </a:spcAft>
              <a:buSzPct val="100000"/>
              <a:buChar char="○"/>
            </a:pPr>
            <a:r>
              <a:rPr lang="en"/>
              <a:t>Inoculating Mockingjay against prediction errors that are too small to change the relative order of reuse times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Inferring priorities at </a:t>
            </a:r>
            <a:r>
              <a:rPr b="1" lang="en" u="sng"/>
              <a:t>the time of eviction </a:t>
            </a:r>
            <a:endParaRPr b="1" u="sng"/>
          </a:p>
          <a:p>
            <a:pPr indent="-304165" lvl="1" marL="914400" rtl="0" algn="l">
              <a:spcBef>
                <a:spcPts val="0"/>
              </a:spcBef>
              <a:spcAft>
                <a:spcPts val="0"/>
              </a:spcAft>
              <a:buSzPct val="100000"/>
              <a:buChar char="○"/>
            </a:pPr>
            <a:r>
              <a:rPr lang="en"/>
              <a:t>Providing additional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Mechanism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621500" y="1396350"/>
            <a:ext cx="7593524" cy="275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Components: Sampled Cache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Goal: </a:t>
            </a:r>
            <a:r>
              <a:rPr lang="en"/>
              <a:t>track past reuse distances to train the RDP</a:t>
            </a:r>
            <a:endParaRPr/>
          </a:p>
          <a:p>
            <a:pPr indent="-317500" lvl="1" marL="914400" rtl="0" algn="l">
              <a:spcBef>
                <a:spcPts val="0"/>
              </a:spcBef>
              <a:spcAft>
                <a:spcPts val="0"/>
              </a:spcAft>
              <a:buSzPts val="1400"/>
              <a:buChar char="○"/>
            </a:pPr>
            <a:r>
              <a:rPr lang="en"/>
              <a:t>M</a:t>
            </a:r>
            <a:r>
              <a:rPr lang="en"/>
              <a:t>aintaining a long history of past cache accesses for a few sampled cache sets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b="1" lang="en"/>
              <a:t>Organization: </a:t>
            </a:r>
            <a:r>
              <a:rPr lang="en"/>
              <a:t>a set-associative cache and is indexed using the cache line address. Contains address tag, last access timestamp, and signature of the PC generating the access.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When the RDP can’t make an informed decision, it can evict the LRU block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Components: Reuse Distance Predictor (RDP)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Goal: </a:t>
            </a:r>
            <a:r>
              <a:rPr lang="en"/>
              <a:t>learns reuse distances for loads initiated by a given program counter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Organization: </a:t>
            </a:r>
            <a:r>
              <a:rPr lang="en"/>
              <a:t>a direct-mapped cache and is indexed by a PC signature (a portion of PC with a </a:t>
            </a:r>
            <a:r>
              <a:rPr lang="en"/>
              <a:t>concatenated bit representing a hit/miss access</a:t>
            </a:r>
            <a:r>
              <a:rPr lang="en"/>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Uses </a:t>
            </a:r>
            <a:r>
              <a:rPr b="1" lang="en"/>
              <a:t>temporal difference learning </a:t>
            </a:r>
            <a:r>
              <a:rPr lang="en"/>
              <a:t>to </a:t>
            </a:r>
            <a:r>
              <a:rPr lang="en"/>
              <a:t>eliminate</a:t>
            </a:r>
            <a:r>
              <a:rPr lang="en"/>
              <a:t> anomaly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Components: ETA Counters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a:t>
            </a:r>
            <a:r>
              <a:rPr lang="en"/>
              <a:t>ache </a:t>
            </a:r>
            <a:r>
              <a:rPr lang="en"/>
              <a:t>itself</a:t>
            </a:r>
            <a:r>
              <a:rPr lang="en"/>
              <a:t> maintains the Estimated Time for Arrival (ETA) for each block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 insertion, a line’s predicted reuse distance is stored in the cache as ETA.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 inserting a block that’s predicted to be reused further than all blocks in cache, the block is not inserted.</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