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3"/>
  </p:normalViewPr>
  <p:slideViewPr>
    <p:cSldViewPr snapToGrid="0">
      <p:cViewPr varScale="1">
        <p:scale>
          <a:sx n="120" d="100"/>
          <a:sy n="120" d="100"/>
        </p:scale>
        <p:origin x="8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455f61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455f61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38bc0e5b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38bc0e5b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43ffccb4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43ffccb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41e08c5b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41e08c5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41e08c5b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41e08c5b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Maximizing the F1 score during the training and evaluation process, you prioritize the classifier's ability to handle imbalanced classes, where one class may have fewer instances than the other. The F1 score is particularly useful in such cases as it considers both false positives and false negatives.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41e08c5b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41e08c5b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Maximizing the F1 score during the training and evaluation process, you prioritize the classifier's ability to handle imbalanced classes, where one class may have fewer instances than the other. The F1 score is particularly useful in such cases as it considers both false positives and false negatives.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443ffccb4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443ffccb4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3b34ab85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3b34ab8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41e08c5b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41e08c5b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41e08c5b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41e08c5b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43ffccb4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43ffccb4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38bc0e5b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38bc0e5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51975" y="1296800"/>
            <a:ext cx="8485800" cy="59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Income Classification using Adult Census Data</a:t>
            </a:r>
            <a:endParaRPr sz="3000" dirty="0"/>
          </a:p>
        </p:txBody>
      </p:sp>
      <p:sp>
        <p:nvSpPr>
          <p:cNvPr id="86" name="Google Shape;86;p13"/>
          <p:cNvSpPr txBox="1">
            <a:spLocks noGrp="1"/>
          </p:cNvSpPr>
          <p:nvPr>
            <p:ph type="subTitle" idx="1"/>
          </p:nvPr>
        </p:nvSpPr>
        <p:spPr>
          <a:xfrm>
            <a:off x="397950" y="3239225"/>
            <a:ext cx="1749000" cy="16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By:</a:t>
            </a:r>
            <a:br>
              <a:rPr lang="en" sz="1400"/>
            </a:br>
            <a:br>
              <a:rPr lang="en" sz="1400"/>
            </a:br>
            <a:r>
              <a:rPr lang="en" sz="1400"/>
              <a:t>Rutwij Daptardar </a:t>
            </a:r>
            <a:endParaRPr sz="1400"/>
          </a:p>
          <a:p>
            <a:pPr marL="0" lvl="0" indent="0" algn="l" rtl="0">
              <a:spcBef>
                <a:spcPts val="0"/>
              </a:spcBef>
              <a:spcAft>
                <a:spcPts val="0"/>
              </a:spcAft>
              <a:buNone/>
            </a:pPr>
            <a:r>
              <a:rPr lang="en" sz="1400"/>
              <a:t>Saksham Motwani  </a:t>
            </a:r>
            <a:endParaRPr sz="1400"/>
          </a:p>
          <a:p>
            <a:pPr marL="0" lvl="0" indent="0" algn="l" rtl="0">
              <a:spcBef>
                <a:spcPts val="0"/>
              </a:spcBef>
              <a:spcAft>
                <a:spcPts val="0"/>
              </a:spcAft>
              <a:buNone/>
            </a:pPr>
            <a:r>
              <a:rPr lang="en" sz="1400"/>
              <a:t>Devanshi Pathak</a:t>
            </a:r>
            <a:br>
              <a:rPr lang="en" sz="1400"/>
            </a:br>
            <a:br>
              <a:rPr lang="en" sz="1400"/>
            </a:br>
            <a:r>
              <a:rPr lang="en" sz="1400"/>
              <a:t>15 May 2023</a:t>
            </a:r>
            <a:endParaRPr sz="1400"/>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330850" y="2172550"/>
            <a:ext cx="8568000" cy="79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Font typeface="Arial"/>
              <a:buNone/>
            </a:pPr>
            <a:r>
              <a:rPr lang="en" sz="1900" dirty="0">
                <a:solidFill>
                  <a:srgbClr val="F7F7F8"/>
                </a:solidFill>
              </a:rPr>
              <a:t>DS 861 - Data Mining and Advanced Statistical Methods for Business Analysts</a:t>
            </a:r>
            <a:br>
              <a:rPr lang="en" sz="1900" dirty="0">
                <a:solidFill>
                  <a:srgbClr val="F7F7F8"/>
                </a:solidFill>
              </a:rPr>
            </a:br>
            <a:r>
              <a:rPr lang="en" sz="1900" dirty="0">
                <a:solidFill>
                  <a:srgbClr val="F7F7F8"/>
                </a:solidFill>
              </a:rPr>
              <a:t>Group Project - Spring 2023 - Professor Minh Pham</a:t>
            </a:r>
            <a:endParaRPr sz="1200" dirty="0">
              <a:solidFill>
                <a:srgbClr val="F7F7F8"/>
              </a:solidFill>
            </a:endParaRPr>
          </a:p>
          <a:p>
            <a:pPr marL="0" lvl="0" indent="0" algn="l" rtl="0">
              <a:spcBef>
                <a:spcPts val="0"/>
              </a:spcBef>
              <a:spcAft>
                <a:spcPts val="0"/>
              </a:spcAft>
              <a:buNone/>
            </a:pPr>
            <a:endParaRPr sz="1400" dirty="0">
              <a:solidFill>
                <a:srgbClr val="F7F7F8"/>
              </a:solidFill>
            </a:endParaRPr>
          </a:p>
        </p:txBody>
      </p:sp>
      <p:pic>
        <p:nvPicPr>
          <p:cNvPr id="88" name="Google Shape;88;p13"/>
          <p:cNvPicPr preferRelativeResize="0"/>
          <p:nvPr/>
        </p:nvPicPr>
        <p:blipFill rotWithShape="1">
          <a:blip r:embed="rId3">
            <a:alphaModFix/>
          </a:blip>
          <a:srcRect/>
          <a:stretch/>
        </p:blipFill>
        <p:spPr>
          <a:xfrm>
            <a:off x="6725575" y="3492263"/>
            <a:ext cx="1984500" cy="1322700"/>
          </a:xfrm>
          <a:prstGeom prst="roundRect">
            <a:avLst>
              <a:gd name="adj" fmla="val 16667"/>
            </a:avLst>
          </a:prstGeom>
          <a:noFill/>
          <a:ln>
            <a:noFill/>
          </a:ln>
        </p:spPr>
      </p:pic>
      <p:sp>
        <p:nvSpPr>
          <p:cNvPr id="89" name="Google Shape;89;p13"/>
          <p:cNvSpPr txBox="1"/>
          <p:nvPr/>
        </p:nvSpPr>
        <p:spPr>
          <a:xfrm>
            <a:off x="8238225" y="32650"/>
            <a:ext cx="905700" cy="615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a:solidFill>
                  <a:schemeClr val="lt1"/>
                </a:solidFill>
                <a:latin typeface="Roboto"/>
                <a:ea typeface="Roboto"/>
                <a:cs typeface="Roboto"/>
                <a:sym typeface="Roboto"/>
              </a:rPr>
              <a:t>1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07220" y="0"/>
            <a:ext cx="2925000" cy="4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pic>
        <p:nvPicPr>
          <p:cNvPr id="180" name="Google Shape;180;p22"/>
          <p:cNvPicPr preferRelativeResize="0"/>
          <p:nvPr/>
        </p:nvPicPr>
        <p:blipFill>
          <a:blip r:embed="rId3">
            <a:alphaModFix/>
          </a:blip>
          <a:stretch>
            <a:fillRect/>
          </a:stretch>
        </p:blipFill>
        <p:spPr>
          <a:xfrm>
            <a:off x="174114" y="476947"/>
            <a:ext cx="8581324" cy="3395474"/>
          </a:xfrm>
          <a:prstGeom prst="rect">
            <a:avLst/>
          </a:prstGeom>
          <a:noFill/>
          <a:ln>
            <a:noFill/>
          </a:ln>
        </p:spPr>
      </p:pic>
      <p:sp>
        <p:nvSpPr>
          <p:cNvPr id="181" name="Google Shape;181;p22"/>
          <p:cNvSpPr txBox="1"/>
          <p:nvPr/>
        </p:nvSpPr>
        <p:spPr>
          <a:xfrm>
            <a:off x="92930" y="3839730"/>
            <a:ext cx="6597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It was anticipated that there would be a correlation between the number of hours worked per week and the percentage of the population earning over 50k annually, but this was not consistently observed in the graph. Specifically, there were instances (such as when individuals worked 77, 79, 81, 82, 87, or 88 hours per week) where nobody earned more than 50k per year</a:t>
            </a:r>
            <a:endParaRPr sz="1200">
              <a:latin typeface="Roboto"/>
              <a:ea typeface="Roboto"/>
              <a:cs typeface="Roboto"/>
              <a:sym typeface="Roboto"/>
            </a:endParaRPr>
          </a:p>
        </p:txBody>
      </p:sp>
      <p:sp>
        <p:nvSpPr>
          <p:cNvPr id="182" name="Google Shape;182;p22"/>
          <p:cNvSpPr txBox="1"/>
          <p:nvPr/>
        </p:nvSpPr>
        <p:spPr>
          <a:xfrm>
            <a:off x="8695425" y="32650"/>
            <a:ext cx="4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651213" y="19450"/>
            <a:ext cx="5833800" cy="4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Data Preprocessing - Encoding Categorical Variables</a:t>
            </a:r>
            <a:endParaRPr sz="1900"/>
          </a:p>
        </p:txBody>
      </p:sp>
      <p:sp>
        <p:nvSpPr>
          <p:cNvPr id="188" name="Google Shape;188;p23"/>
          <p:cNvSpPr txBox="1">
            <a:spLocks noGrp="1"/>
          </p:cNvSpPr>
          <p:nvPr>
            <p:ph type="body" idx="1"/>
          </p:nvPr>
        </p:nvSpPr>
        <p:spPr>
          <a:xfrm>
            <a:off x="137525" y="537825"/>
            <a:ext cx="8917200" cy="4359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Since our dataset contains categorical variables, it was important to handle them before we train our models.</a:t>
            </a:r>
            <a:br>
              <a:rPr lang="en" sz="1200">
                <a:solidFill>
                  <a:srgbClr val="000000"/>
                </a:solidFill>
              </a:rPr>
            </a:b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We created dummy variables for each categorical variable. (education, workclass, sex, race, native-country, occupation, marital-status, relationship, income)</a:t>
            </a:r>
            <a:br>
              <a:rPr lang="en" sz="1200">
                <a:solidFill>
                  <a:srgbClr val="000000"/>
                </a:solidFill>
              </a:rPr>
            </a:b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The reference values we chose (to allow easy interpretability) for each variable are</a:t>
            </a:r>
            <a:br>
              <a:rPr lang="en" sz="1200">
                <a:solidFill>
                  <a:srgbClr val="000000"/>
                </a:solidFill>
              </a:rPr>
            </a:br>
            <a:r>
              <a:rPr lang="en" sz="1200">
                <a:solidFill>
                  <a:srgbClr val="000000"/>
                </a:solidFill>
              </a:rPr>
              <a:t>workclass - Government</a:t>
            </a:r>
            <a:br>
              <a:rPr lang="en" sz="1200">
                <a:solidFill>
                  <a:srgbClr val="000000"/>
                </a:solidFill>
              </a:rPr>
            </a:br>
            <a:r>
              <a:rPr lang="en" sz="1200">
                <a:solidFill>
                  <a:srgbClr val="000000"/>
                </a:solidFill>
              </a:rPr>
              <a:t>education - School-dropout</a:t>
            </a:r>
            <a:br>
              <a:rPr lang="en" sz="1200">
                <a:solidFill>
                  <a:srgbClr val="000000"/>
                </a:solidFill>
              </a:rPr>
            </a:br>
            <a:r>
              <a:rPr lang="en" sz="1200">
                <a:solidFill>
                  <a:srgbClr val="000000"/>
                </a:solidFill>
              </a:rPr>
              <a:t>marital-status - Single</a:t>
            </a:r>
            <a:br>
              <a:rPr lang="en" sz="1200">
                <a:solidFill>
                  <a:srgbClr val="000000"/>
                </a:solidFill>
              </a:rPr>
            </a:br>
            <a:r>
              <a:rPr lang="en" sz="1200">
                <a:solidFill>
                  <a:srgbClr val="000000"/>
                </a:solidFill>
              </a:rPr>
              <a:t>occupation - Craft-repair</a:t>
            </a:r>
            <a:br>
              <a:rPr lang="en" sz="1200">
                <a:solidFill>
                  <a:srgbClr val="000000"/>
                </a:solidFill>
              </a:rPr>
            </a:br>
            <a:r>
              <a:rPr lang="en" sz="1200">
                <a:solidFill>
                  <a:srgbClr val="000000"/>
                </a:solidFill>
              </a:rPr>
              <a:t>relationship - Unmarried</a:t>
            </a:r>
            <a:br>
              <a:rPr lang="en" sz="1200">
                <a:solidFill>
                  <a:srgbClr val="000000"/>
                </a:solidFill>
              </a:rPr>
            </a:br>
            <a:r>
              <a:rPr lang="en" sz="1200">
                <a:solidFill>
                  <a:srgbClr val="000000"/>
                </a:solidFill>
              </a:rPr>
              <a:t>race - Other</a:t>
            </a:r>
            <a:br>
              <a:rPr lang="en" sz="1200">
                <a:solidFill>
                  <a:srgbClr val="000000"/>
                </a:solidFill>
              </a:rPr>
            </a:br>
            <a:r>
              <a:rPr lang="en" sz="1200">
                <a:solidFill>
                  <a:srgbClr val="000000"/>
                </a:solidFill>
              </a:rPr>
              <a:t>sex - Female</a:t>
            </a:r>
            <a:br>
              <a:rPr lang="en" sz="1200">
                <a:solidFill>
                  <a:srgbClr val="000000"/>
                </a:solidFill>
              </a:rPr>
            </a:br>
            <a:r>
              <a:rPr lang="en" sz="1200">
                <a:solidFill>
                  <a:srgbClr val="000000"/>
                </a:solidFill>
              </a:rPr>
              <a:t>Native-country - Other</a:t>
            </a:r>
            <a:br>
              <a:rPr lang="en" sz="1200">
                <a:solidFill>
                  <a:srgbClr val="000000"/>
                </a:solidFill>
              </a:rPr>
            </a:br>
            <a:r>
              <a:rPr lang="en" sz="1200">
                <a:solidFill>
                  <a:srgbClr val="000000"/>
                </a:solidFill>
              </a:rPr>
              <a:t>income - &lt;=50K</a:t>
            </a:r>
            <a:br>
              <a:rPr lang="en" sz="1200">
                <a:solidFill>
                  <a:srgbClr val="000000"/>
                </a:solidFill>
              </a:rPr>
            </a:b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We drop reference columns and our dataset (features) dimensions are (45175,39)</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We split the data into 80% training, 20% test, perform scaling on the numerical features</a:t>
            </a:r>
            <a:br>
              <a:rPr lang="en" sz="1200">
                <a:solidFill>
                  <a:srgbClr val="000000"/>
                </a:solidFill>
              </a:rPr>
            </a:br>
            <a:r>
              <a:rPr lang="en" sz="1200">
                <a:solidFill>
                  <a:srgbClr val="000000"/>
                </a:solidFill>
              </a:rPr>
              <a:t>to fit in the statsmodels logistic regression function.</a:t>
            </a:r>
            <a:endParaRPr sz="1200">
              <a:solidFill>
                <a:srgbClr val="000000"/>
              </a:solidFill>
            </a:endParaRPr>
          </a:p>
        </p:txBody>
      </p:sp>
      <p:sp>
        <p:nvSpPr>
          <p:cNvPr id="189" name="Google Shape;189;p23"/>
          <p:cNvSpPr txBox="1"/>
          <p:nvPr/>
        </p:nvSpPr>
        <p:spPr>
          <a:xfrm>
            <a:off x="8594437" y="32650"/>
            <a:ext cx="4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11</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519895" y="-6275"/>
            <a:ext cx="6101400" cy="4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Logistic Regression Models - Stats models &amp; train-test split</a:t>
            </a:r>
            <a:endParaRPr sz="1900"/>
          </a:p>
        </p:txBody>
      </p:sp>
      <p:pic>
        <p:nvPicPr>
          <p:cNvPr id="195" name="Google Shape;195;p24"/>
          <p:cNvPicPr preferRelativeResize="0"/>
          <p:nvPr/>
        </p:nvPicPr>
        <p:blipFill>
          <a:blip r:embed="rId3">
            <a:alphaModFix/>
          </a:blip>
          <a:stretch>
            <a:fillRect/>
          </a:stretch>
        </p:blipFill>
        <p:spPr>
          <a:xfrm>
            <a:off x="96000" y="399550"/>
            <a:ext cx="3781500" cy="4426873"/>
          </a:xfrm>
          <a:prstGeom prst="rect">
            <a:avLst/>
          </a:prstGeom>
          <a:noFill/>
          <a:ln>
            <a:noFill/>
          </a:ln>
        </p:spPr>
      </p:pic>
      <p:sp>
        <p:nvSpPr>
          <p:cNvPr id="196" name="Google Shape;196;p24"/>
          <p:cNvSpPr txBox="1"/>
          <p:nvPr/>
        </p:nvSpPr>
        <p:spPr>
          <a:xfrm>
            <a:off x="3990425" y="348007"/>
            <a:ext cx="51126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dirty="0">
                <a:latin typeface="Roboto"/>
                <a:ea typeface="Roboto"/>
                <a:cs typeface="Roboto"/>
                <a:sym typeface="Roboto"/>
              </a:rPr>
              <a:t>Insignificant features:</a:t>
            </a:r>
            <a:r>
              <a:rPr lang="en" sz="900" dirty="0">
                <a:latin typeface="Roboto"/>
                <a:ea typeface="Roboto"/>
                <a:cs typeface="Roboto"/>
                <a:sym typeface="Roboto"/>
              </a:rPr>
              <a:t> </a:t>
            </a:r>
            <a:r>
              <a:rPr lang="en" sz="900" dirty="0" err="1">
                <a:latin typeface="Roboto"/>
                <a:ea typeface="Roboto"/>
                <a:cs typeface="Roboto"/>
                <a:sym typeface="Roboto"/>
              </a:rPr>
              <a:t>workclass_private</a:t>
            </a:r>
            <a:r>
              <a:rPr lang="en" sz="900" dirty="0">
                <a:latin typeface="Roboto"/>
                <a:ea typeface="Roboto"/>
                <a:cs typeface="Roboto"/>
                <a:sym typeface="Roboto"/>
              </a:rPr>
              <a:t>, </a:t>
            </a:r>
            <a:r>
              <a:rPr lang="en" sz="900" dirty="0" err="1">
                <a:latin typeface="Roboto"/>
                <a:ea typeface="Roboto"/>
                <a:cs typeface="Roboto"/>
                <a:sym typeface="Roboto"/>
              </a:rPr>
              <a:t>workclass_Without</a:t>
            </a:r>
            <a:r>
              <a:rPr lang="en" sz="900" dirty="0">
                <a:latin typeface="Roboto"/>
                <a:ea typeface="Roboto"/>
                <a:cs typeface="Roboto"/>
                <a:sym typeface="Roboto"/>
              </a:rPr>
              <a:t>-pay, </a:t>
            </a:r>
            <a:r>
              <a:rPr lang="en" sz="900" dirty="0" err="1">
                <a:latin typeface="Roboto"/>
                <a:ea typeface="Roboto"/>
                <a:cs typeface="Roboto"/>
                <a:sym typeface="Roboto"/>
              </a:rPr>
              <a:t>occupation_Adm</a:t>
            </a:r>
            <a:r>
              <a:rPr lang="en" sz="900" dirty="0">
                <a:latin typeface="Roboto"/>
                <a:ea typeface="Roboto"/>
                <a:cs typeface="Roboto"/>
                <a:sym typeface="Roboto"/>
              </a:rPr>
              <a:t>-clerical, </a:t>
            </a:r>
            <a:r>
              <a:rPr lang="en" sz="900" dirty="0" err="1">
                <a:latin typeface="Roboto"/>
                <a:ea typeface="Roboto"/>
                <a:cs typeface="Roboto"/>
                <a:sym typeface="Roboto"/>
              </a:rPr>
              <a:t>occupation_Armed</a:t>
            </a:r>
            <a:r>
              <a:rPr lang="en" sz="900" dirty="0">
                <a:latin typeface="Roboto"/>
                <a:ea typeface="Roboto"/>
                <a:cs typeface="Roboto"/>
                <a:sym typeface="Roboto"/>
              </a:rPr>
              <a:t>-Forces, </a:t>
            </a:r>
            <a:r>
              <a:rPr lang="en" sz="900" dirty="0" err="1">
                <a:latin typeface="Roboto"/>
                <a:ea typeface="Roboto"/>
                <a:cs typeface="Roboto"/>
                <a:sym typeface="Roboto"/>
              </a:rPr>
              <a:t>relationship_Not</a:t>
            </a:r>
            <a:r>
              <a:rPr lang="en" sz="900" dirty="0">
                <a:latin typeface="Roboto"/>
                <a:ea typeface="Roboto"/>
                <a:cs typeface="Roboto"/>
                <a:sym typeface="Roboto"/>
              </a:rPr>
              <a:t>-in-family, </a:t>
            </a:r>
            <a:r>
              <a:rPr lang="en" sz="900" dirty="0" err="1">
                <a:latin typeface="Roboto"/>
                <a:ea typeface="Roboto"/>
                <a:cs typeface="Roboto"/>
                <a:sym typeface="Roboto"/>
              </a:rPr>
              <a:t>relationship_Other</a:t>
            </a:r>
            <a:r>
              <a:rPr lang="en" sz="900" dirty="0">
                <a:latin typeface="Roboto"/>
                <a:ea typeface="Roboto"/>
                <a:cs typeface="Roboto"/>
                <a:sym typeface="Roboto"/>
              </a:rPr>
              <a:t>-relative, </a:t>
            </a:r>
            <a:r>
              <a:rPr lang="en" sz="900" dirty="0" err="1">
                <a:solidFill>
                  <a:srgbClr val="FF0000"/>
                </a:solidFill>
                <a:latin typeface="Roboto"/>
                <a:ea typeface="Roboto"/>
                <a:cs typeface="Roboto"/>
                <a:sym typeface="Roboto"/>
              </a:rPr>
              <a:t>race_Amer</a:t>
            </a:r>
            <a:r>
              <a:rPr lang="en" sz="900" dirty="0">
                <a:solidFill>
                  <a:srgbClr val="FF0000"/>
                </a:solidFill>
                <a:latin typeface="Roboto"/>
                <a:ea typeface="Roboto"/>
                <a:cs typeface="Roboto"/>
                <a:sym typeface="Roboto"/>
              </a:rPr>
              <a:t>-Indian-Eskimo, </a:t>
            </a:r>
            <a:r>
              <a:rPr lang="en" sz="900" dirty="0" err="1">
                <a:solidFill>
                  <a:srgbClr val="FF0000"/>
                </a:solidFill>
                <a:latin typeface="Roboto"/>
                <a:ea typeface="Roboto"/>
                <a:cs typeface="Roboto"/>
                <a:sym typeface="Roboto"/>
              </a:rPr>
              <a:t>race_Asian</a:t>
            </a:r>
            <a:r>
              <a:rPr lang="en" sz="900" dirty="0">
                <a:solidFill>
                  <a:srgbClr val="FF0000"/>
                </a:solidFill>
                <a:latin typeface="Roboto"/>
                <a:ea typeface="Roboto"/>
                <a:cs typeface="Roboto"/>
                <a:sym typeface="Roboto"/>
              </a:rPr>
              <a:t>-Pac-Islander, </a:t>
            </a:r>
            <a:r>
              <a:rPr lang="en" sz="900" dirty="0" err="1">
                <a:solidFill>
                  <a:srgbClr val="FF0000"/>
                </a:solidFill>
                <a:latin typeface="Roboto"/>
                <a:ea typeface="Roboto"/>
                <a:cs typeface="Roboto"/>
                <a:sym typeface="Roboto"/>
              </a:rPr>
              <a:t>race_Black</a:t>
            </a:r>
            <a:r>
              <a:rPr lang="en" sz="900" dirty="0">
                <a:solidFill>
                  <a:srgbClr val="FF0000"/>
                </a:solidFill>
                <a:latin typeface="Roboto"/>
                <a:ea typeface="Roboto"/>
                <a:cs typeface="Roboto"/>
                <a:sym typeface="Roboto"/>
              </a:rPr>
              <a:t>, </a:t>
            </a:r>
            <a:r>
              <a:rPr lang="en" sz="900" dirty="0" err="1">
                <a:solidFill>
                  <a:srgbClr val="FF0000"/>
                </a:solidFill>
                <a:latin typeface="Roboto"/>
                <a:ea typeface="Roboto"/>
                <a:cs typeface="Roboto"/>
                <a:sym typeface="Roboto"/>
              </a:rPr>
              <a:t>race_White</a:t>
            </a:r>
            <a:endParaRPr sz="900" dirty="0">
              <a:solidFill>
                <a:srgbClr val="FF0000"/>
              </a:solidFill>
              <a:highlight>
                <a:srgbClr val="F7F7F8"/>
              </a:highlight>
              <a:latin typeface="Roboto"/>
              <a:ea typeface="Roboto"/>
              <a:cs typeface="Roboto"/>
              <a:sym typeface="Roboto"/>
            </a:endParaRPr>
          </a:p>
        </p:txBody>
      </p:sp>
      <p:sp>
        <p:nvSpPr>
          <p:cNvPr id="197" name="Google Shape;197;p24"/>
          <p:cNvSpPr txBox="1"/>
          <p:nvPr/>
        </p:nvSpPr>
        <p:spPr>
          <a:xfrm>
            <a:off x="3990475" y="899914"/>
            <a:ext cx="5139900" cy="11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dirty="0">
                <a:latin typeface="Roboto"/>
                <a:ea typeface="Roboto"/>
                <a:cs typeface="Roboto"/>
                <a:sym typeface="Roboto"/>
              </a:rPr>
              <a:t>Some interpretations of significant features:</a:t>
            </a:r>
            <a:r>
              <a:rPr lang="en" sz="900" dirty="0">
                <a:latin typeface="Roboto"/>
                <a:ea typeface="Roboto"/>
                <a:cs typeface="Roboto"/>
                <a:sym typeface="Roboto"/>
              </a:rPr>
              <a:t> </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Odds of income being &gt;50K incr. by 42% for each 1 std. dev. incr. in age</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For men, odds of income being &gt;50K incr. by 90% (</a:t>
            </a:r>
            <a:r>
              <a:rPr lang="en" sz="900" dirty="0" err="1">
                <a:latin typeface="Roboto"/>
                <a:ea typeface="Roboto"/>
                <a:cs typeface="Roboto"/>
                <a:sym typeface="Roboto"/>
              </a:rPr>
              <a:t>w.r.t</a:t>
            </a:r>
            <a:r>
              <a:rPr lang="en" sz="900" dirty="0">
                <a:latin typeface="Roboto"/>
                <a:ea typeface="Roboto"/>
                <a:cs typeface="Roboto"/>
                <a:sym typeface="Roboto"/>
              </a:rPr>
              <a:t> women)</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Odds of income being &gt;50K incr. by 159%, 286%, 693%, 915%, 1831%, 1621% for HS grad, Assoc. degree, Bachelors, Masters, Prof-school, and Doctorate respectively (compared to school dropout)</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For married, odds of income being &gt;50K incr. by 65% (</a:t>
            </a:r>
            <a:r>
              <a:rPr lang="en" sz="900" dirty="0" err="1">
                <a:latin typeface="Roboto"/>
                <a:ea typeface="Roboto"/>
                <a:cs typeface="Roboto"/>
                <a:sym typeface="Roboto"/>
              </a:rPr>
              <a:t>w.r.t</a:t>
            </a:r>
            <a:r>
              <a:rPr lang="en" sz="900" dirty="0">
                <a:latin typeface="Roboto"/>
                <a:ea typeface="Roboto"/>
                <a:cs typeface="Roboto"/>
                <a:sym typeface="Roboto"/>
              </a:rPr>
              <a:t> single) </a:t>
            </a:r>
            <a:endParaRPr sz="900" dirty="0">
              <a:latin typeface="Roboto"/>
              <a:ea typeface="Roboto"/>
              <a:cs typeface="Roboto"/>
              <a:sym typeface="Roboto"/>
            </a:endParaRPr>
          </a:p>
        </p:txBody>
      </p:sp>
      <p:sp>
        <p:nvSpPr>
          <p:cNvPr id="198" name="Google Shape;198;p24"/>
          <p:cNvSpPr txBox="1"/>
          <p:nvPr/>
        </p:nvSpPr>
        <p:spPr>
          <a:xfrm>
            <a:off x="3994027" y="2026432"/>
            <a:ext cx="48894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dirty="0">
                <a:latin typeface="Roboto"/>
                <a:ea typeface="Roboto"/>
                <a:cs typeface="Roboto"/>
                <a:sym typeface="Roboto"/>
              </a:rPr>
              <a:t>Metrics (using </a:t>
            </a:r>
            <a:r>
              <a:rPr lang="en" sz="900" b="1" dirty="0" err="1">
                <a:latin typeface="Roboto"/>
                <a:ea typeface="Roboto"/>
                <a:cs typeface="Roboto"/>
                <a:sym typeface="Roboto"/>
              </a:rPr>
              <a:t>Sklearn</a:t>
            </a:r>
            <a:r>
              <a:rPr lang="en" sz="900" b="1" dirty="0">
                <a:latin typeface="Roboto"/>
                <a:ea typeface="Roboto"/>
                <a:cs typeface="Roboto"/>
                <a:sym typeface="Roboto"/>
              </a:rPr>
              <a:t>), train-test split, w/o threshold tuning</a:t>
            </a:r>
            <a:endParaRPr sz="900" dirty="0">
              <a:latin typeface="Roboto"/>
              <a:ea typeface="Roboto"/>
              <a:cs typeface="Roboto"/>
              <a:sym typeface="Roboto"/>
            </a:endParaRPr>
          </a:p>
        </p:txBody>
      </p:sp>
      <p:pic>
        <p:nvPicPr>
          <p:cNvPr id="199" name="Google Shape;199;p24"/>
          <p:cNvPicPr preferRelativeResize="0"/>
          <p:nvPr/>
        </p:nvPicPr>
        <p:blipFill>
          <a:blip r:embed="rId4">
            <a:alphaModFix/>
          </a:blip>
          <a:stretch>
            <a:fillRect/>
          </a:stretch>
        </p:blipFill>
        <p:spPr>
          <a:xfrm>
            <a:off x="4067018" y="2506585"/>
            <a:ext cx="2101500" cy="895100"/>
          </a:xfrm>
          <a:prstGeom prst="rect">
            <a:avLst/>
          </a:prstGeom>
          <a:noFill/>
          <a:ln>
            <a:noFill/>
          </a:ln>
        </p:spPr>
      </p:pic>
      <p:sp>
        <p:nvSpPr>
          <p:cNvPr id="200" name="Google Shape;200;p24"/>
          <p:cNvSpPr txBox="1"/>
          <p:nvPr/>
        </p:nvSpPr>
        <p:spPr>
          <a:xfrm>
            <a:off x="6521075" y="3236925"/>
            <a:ext cx="24474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endParaRPr sz="1100">
              <a:solidFill>
                <a:srgbClr val="262626"/>
              </a:solidFill>
              <a:latin typeface="Roboto"/>
              <a:ea typeface="Roboto"/>
              <a:cs typeface="Roboto"/>
              <a:sym typeface="Roboto"/>
            </a:endParaRPr>
          </a:p>
        </p:txBody>
      </p:sp>
      <p:sp>
        <p:nvSpPr>
          <p:cNvPr id="201" name="Google Shape;201;p24"/>
          <p:cNvSpPr txBox="1"/>
          <p:nvPr/>
        </p:nvSpPr>
        <p:spPr>
          <a:xfrm>
            <a:off x="3994025" y="3192490"/>
            <a:ext cx="5177400" cy="127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a:latin typeface="Roboto"/>
                <a:ea typeface="Roboto"/>
                <a:cs typeface="Roboto"/>
                <a:sym typeface="Roboto"/>
              </a:rPr>
              <a:t>- </a:t>
            </a:r>
            <a:r>
              <a:rPr lang="en" sz="900">
                <a:latin typeface="Roboto"/>
                <a:ea typeface="Roboto"/>
                <a:cs typeface="Roboto"/>
                <a:sym typeface="Roboto"/>
              </a:rPr>
              <a:t>Recall (proportion of actual positives that are correctly identified as positive by the model) - </a:t>
            </a:r>
            <a:r>
              <a:rPr lang="en" sz="900" b="1">
                <a:latin typeface="Roboto"/>
                <a:ea typeface="Roboto"/>
                <a:cs typeface="Roboto"/>
                <a:sym typeface="Roboto"/>
              </a:rPr>
              <a:t>0.58 (not a high recall rate)</a:t>
            </a:r>
            <a:br>
              <a:rPr lang="en" sz="900">
                <a:latin typeface="Roboto"/>
                <a:ea typeface="Roboto"/>
                <a:cs typeface="Roboto"/>
                <a:sym typeface="Roboto"/>
              </a:rPr>
            </a:br>
            <a:r>
              <a:rPr lang="en" sz="900">
                <a:latin typeface="Roboto"/>
                <a:ea typeface="Roboto"/>
                <a:cs typeface="Roboto"/>
                <a:sym typeface="Roboto"/>
              </a:rPr>
              <a:t>- Accuracy - </a:t>
            </a:r>
            <a:r>
              <a:rPr lang="en" sz="900" b="1">
                <a:latin typeface="Roboto"/>
                <a:ea typeface="Roboto"/>
                <a:cs typeface="Roboto"/>
                <a:sym typeface="Roboto"/>
              </a:rPr>
              <a:t>84%</a:t>
            </a:r>
            <a:r>
              <a:rPr lang="en" sz="900">
                <a:latin typeface="Roboto"/>
                <a:ea typeface="Roboto"/>
                <a:cs typeface="Roboto"/>
                <a:sym typeface="Roboto"/>
              </a:rPr>
              <a:t> - may not be a good metric since class dist. is imbalanced</a:t>
            </a:r>
            <a:br>
              <a:rPr lang="en" sz="900">
                <a:latin typeface="Roboto"/>
                <a:ea typeface="Roboto"/>
                <a:cs typeface="Roboto"/>
                <a:sym typeface="Roboto"/>
              </a:rPr>
            </a:br>
            <a:r>
              <a:rPr lang="en" sz="900">
                <a:latin typeface="Roboto"/>
                <a:ea typeface="Roboto"/>
                <a:cs typeface="Roboto"/>
                <a:sym typeface="Roboto"/>
              </a:rPr>
              <a:t>- Precision (proportion of positive predictions that are correctly classified by the model) - </a:t>
            </a:r>
            <a:r>
              <a:rPr lang="en" sz="900" b="1">
                <a:latin typeface="Roboto"/>
                <a:ea typeface="Roboto"/>
                <a:cs typeface="Roboto"/>
                <a:sym typeface="Roboto"/>
              </a:rPr>
              <a:t>0.733</a:t>
            </a:r>
            <a:r>
              <a:rPr lang="en" sz="900">
                <a:latin typeface="Roboto"/>
                <a:ea typeface="Roboto"/>
                <a:cs typeface="Roboto"/>
                <a:sym typeface="Roboto"/>
              </a:rPr>
              <a:t> </a:t>
            </a:r>
            <a:r>
              <a:rPr lang="en" sz="900" b="1">
                <a:latin typeface="Roboto"/>
                <a:ea typeface="Roboto"/>
                <a:cs typeface="Roboto"/>
                <a:sym typeface="Roboto"/>
              </a:rPr>
              <a:t>(decent)</a:t>
            </a:r>
            <a:br>
              <a:rPr lang="en" sz="900" b="1">
                <a:latin typeface="Roboto"/>
                <a:ea typeface="Roboto"/>
                <a:cs typeface="Roboto"/>
                <a:sym typeface="Roboto"/>
              </a:rPr>
            </a:br>
            <a:br>
              <a:rPr lang="en" sz="900" b="1">
                <a:latin typeface="Roboto"/>
                <a:ea typeface="Roboto"/>
                <a:cs typeface="Roboto"/>
                <a:sym typeface="Roboto"/>
              </a:rPr>
            </a:br>
            <a:r>
              <a:rPr lang="en" sz="900" b="1">
                <a:latin typeface="Roboto"/>
                <a:ea typeface="Roboto"/>
                <a:cs typeface="Roboto"/>
                <a:sym typeface="Roboto"/>
              </a:rPr>
              <a:t>- </a:t>
            </a:r>
            <a:r>
              <a:rPr lang="en" sz="900">
                <a:latin typeface="Roboto"/>
                <a:ea typeface="Roboto"/>
                <a:cs typeface="Roboto"/>
                <a:sym typeface="Roboto"/>
              </a:rPr>
              <a:t>F1 score - </a:t>
            </a:r>
            <a:r>
              <a:rPr lang="en" sz="900" b="1">
                <a:latin typeface="Roboto"/>
                <a:ea typeface="Roboto"/>
                <a:cs typeface="Roboto"/>
                <a:sym typeface="Roboto"/>
              </a:rPr>
              <a:t>0.648 (can be improved)</a:t>
            </a:r>
            <a:r>
              <a:rPr lang="en" sz="900">
                <a:latin typeface="Roboto"/>
                <a:ea typeface="Roboto"/>
                <a:cs typeface="Roboto"/>
                <a:sym typeface="Roboto"/>
              </a:rPr>
              <a:t> </a:t>
            </a:r>
            <a:endParaRPr sz="900">
              <a:latin typeface="Roboto"/>
              <a:ea typeface="Roboto"/>
              <a:cs typeface="Roboto"/>
              <a:sym typeface="Roboto"/>
            </a:endParaRPr>
          </a:p>
        </p:txBody>
      </p:sp>
      <p:sp>
        <p:nvSpPr>
          <p:cNvPr id="202" name="Google Shape;202;p24"/>
          <p:cNvSpPr txBox="1"/>
          <p:nvPr/>
        </p:nvSpPr>
        <p:spPr>
          <a:xfrm>
            <a:off x="6193575" y="2281125"/>
            <a:ext cx="2955600" cy="96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a:latin typeface="Roboto"/>
                <a:ea typeface="Roboto"/>
                <a:cs typeface="Roboto"/>
                <a:sym typeface="Roboto"/>
              </a:rPr>
              <a:t>- </a:t>
            </a:r>
            <a:r>
              <a:rPr lang="en" sz="900">
                <a:latin typeface="Roboto"/>
                <a:ea typeface="Roboto"/>
                <a:cs typeface="Roboto"/>
                <a:sym typeface="Roboto"/>
              </a:rPr>
              <a:t>FN (955) &gt; FP (483): Higher tendency to miss positive samples than incorrectly classify negative samples.</a:t>
            </a:r>
            <a:br>
              <a:rPr lang="en" sz="900">
                <a:latin typeface="Roboto"/>
                <a:ea typeface="Roboto"/>
                <a:cs typeface="Roboto"/>
                <a:sym typeface="Roboto"/>
              </a:rPr>
            </a:br>
            <a:r>
              <a:rPr lang="en" sz="900" b="1">
                <a:latin typeface="Roboto"/>
                <a:ea typeface="Roboto"/>
                <a:cs typeface="Roboto"/>
                <a:sym typeface="Roboto"/>
              </a:rPr>
              <a:t>- </a:t>
            </a:r>
            <a:r>
              <a:rPr lang="en" sz="900">
                <a:latin typeface="Roboto"/>
                <a:ea typeface="Roboto"/>
                <a:cs typeface="Roboto"/>
                <a:sym typeface="Roboto"/>
              </a:rPr>
              <a:t>Low FPR</a:t>
            </a:r>
            <a:br>
              <a:rPr lang="en" sz="900">
                <a:latin typeface="Roboto"/>
                <a:ea typeface="Roboto"/>
                <a:cs typeface="Roboto"/>
                <a:sym typeface="Roboto"/>
              </a:rPr>
            </a:br>
            <a:r>
              <a:rPr lang="en" sz="900" b="1">
                <a:latin typeface="Roboto"/>
                <a:ea typeface="Roboto"/>
                <a:cs typeface="Roboto"/>
                <a:sym typeface="Roboto"/>
              </a:rPr>
              <a:t>- </a:t>
            </a:r>
            <a:r>
              <a:rPr lang="en" sz="900">
                <a:latin typeface="Roboto"/>
                <a:ea typeface="Roboto"/>
                <a:cs typeface="Roboto"/>
                <a:sym typeface="Roboto"/>
              </a:rPr>
              <a:t>High FNR - difficulty identifying positives</a:t>
            </a:r>
            <a:endParaRPr sz="900">
              <a:latin typeface="Roboto"/>
              <a:ea typeface="Roboto"/>
              <a:cs typeface="Roboto"/>
              <a:sym typeface="Roboto"/>
            </a:endParaRPr>
          </a:p>
        </p:txBody>
      </p:sp>
      <p:sp>
        <p:nvSpPr>
          <p:cNvPr id="203" name="Google Shape;203;p24"/>
          <p:cNvSpPr txBox="1"/>
          <p:nvPr/>
        </p:nvSpPr>
        <p:spPr>
          <a:xfrm>
            <a:off x="8619225" y="32650"/>
            <a:ext cx="57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12</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31450" y="47378"/>
            <a:ext cx="4560900" cy="3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Logistic Regression Model - 5-Fold CV &amp; Threshold tuning</a:t>
            </a:r>
            <a:endParaRPr sz="1300" dirty="0"/>
          </a:p>
        </p:txBody>
      </p:sp>
      <p:sp>
        <p:nvSpPr>
          <p:cNvPr id="209" name="Google Shape;209;p25"/>
          <p:cNvSpPr txBox="1">
            <a:spLocks noGrp="1"/>
          </p:cNvSpPr>
          <p:nvPr>
            <p:ph type="title"/>
          </p:nvPr>
        </p:nvSpPr>
        <p:spPr>
          <a:xfrm>
            <a:off x="4672903" y="48969"/>
            <a:ext cx="4440000" cy="3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Decision Tree Model - 5-Fold CV &amp; Hyperparameter tuning</a:t>
            </a:r>
            <a:endParaRPr sz="1300"/>
          </a:p>
        </p:txBody>
      </p:sp>
      <p:sp>
        <p:nvSpPr>
          <p:cNvPr id="210" name="Google Shape;210;p25"/>
          <p:cNvSpPr txBox="1"/>
          <p:nvPr/>
        </p:nvSpPr>
        <p:spPr>
          <a:xfrm>
            <a:off x="4661350" y="370174"/>
            <a:ext cx="4463100" cy="152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a:latin typeface="Roboto"/>
                <a:ea typeface="Roboto"/>
                <a:cs typeface="Roboto"/>
                <a:sym typeface="Roboto"/>
              </a:rPr>
              <a:t>- Tuned 3 parameters: max_depth, max_leaf_nodes, criterion</a:t>
            </a:r>
            <a:br>
              <a:rPr lang="en" sz="1100" b="1">
                <a:latin typeface="Roboto"/>
                <a:ea typeface="Roboto"/>
                <a:cs typeface="Roboto"/>
                <a:sym typeface="Roboto"/>
              </a:rPr>
            </a:br>
            <a:r>
              <a:rPr lang="en" sz="1100">
                <a:latin typeface="Roboto"/>
                <a:ea typeface="Roboto"/>
                <a:cs typeface="Roboto"/>
                <a:sym typeface="Roboto"/>
              </a:rPr>
              <a:t>- max_depth: no. of levels. limits number of splits and prevents    overfitting. Candidate values - np.arange(2,50,2)</a:t>
            </a:r>
            <a:br>
              <a:rPr lang="en" sz="1100">
                <a:latin typeface="Roboto"/>
                <a:ea typeface="Roboto"/>
                <a:cs typeface="Roboto"/>
                <a:sym typeface="Roboto"/>
              </a:rPr>
            </a:br>
            <a:r>
              <a:rPr lang="en" sz="1100">
                <a:latin typeface="Roboto"/>
                <a:ea typeface="Roboto"/>
                <a:cs typeface="Roboto"/>
                <a:sym typeface="Roboto"/>
              </a:rPr>
              <a:t>- max_leaf_nodes: sets max. leaf nodes in the tree. limits tree complexity and prevents overfitting. </a:t>
            </a:r>
            <a:br>
              <a:rPr lang="en" sz="1100">
                <a:latin typeface="Roboto"/>
                <a:ea typeface="Roboto"/>
                <a:cs typeface="Roboto"/>
                <a:sym typeface="Roboto"/>
              </a:rPr>
            </a:br>
            <a:r>
              <a:rPr lang="en" sz="1100">
                <a:latin typeface="Roboto"/>
                <a:ea typeface="Roboto"/>
                <a:cs typeface="Roboto"/>
                <a:sym typeface="Roboto"/>
              </a:rPr>
              <a:t>Candidate values: [2, 4, 8, 16, 32, 64, 128, 256, 512, 1024]</a:t>
            </a:r>
            <a:br>
              <a:rPr lang="en" sz="1100">
                <a:latin typeface="Roboto"/>
                <a:ea typeface="Roboto"/>
                <a:cs typeface="Roboto"/>
                <a:sym typeface="Roboto"/>
              </a:rPr>
            </a:br>
            <a:r>
              <a:rPr lang="en" sz="1100">
                <a:latin typeface="Roboto"/>
                <a:ea typeface="Roboto"/>
                <a:cs typeface="Roboto"/>
                <a:sym typeface="Roboto"/>
              </a:rPr>
              <a:t>- criterion: measures quality of split. Candidate values: gini, entropy</a:t>
            </a:r>
            <a:endParaRPr sz="1100">
              <a:latin typeface="Roboto"/>
              <a:ea typeface="Roboto"/>
              <a:cs typeface="Roboto"/>
              <a:sym typeface="Roboto"/>
            </a:endParaRPr>
          </a:p>
        </p:txBody>
      </p:sp>
      <p:sp>
        <p:nvSpPr>
          <p:cNvPr id="211" name="Google Shape;211;p25"/>
          <p:cNvSpPr txBox="1"/>
          <p:nvPr/>
        </p:nvSpPr>
        <p:spPr>
          <a:xfrm>
            <a:off x="185864" y="565400"/>
            <a:ext cx="4409100" cy="113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a:t>
            </a:r>
            <a:r>
              <a:rPr lang="en" sz="1100" dirty="0">
                <a:latin typeface="Roboto"/>
                <a:ea typeface="Roboto"/>
                <a:cs typeface="Roboto"/>
                <a:sym typeface="Roboto"/>
              </a:rPr>
              <a:t> Since the response variable is imbalanced, we tune the threshold value to remove the bias towards the majority class. We tune for the threshold that maximizes the F1 score.</a:t>
            </a:r>
            <a:br>
              <a:rPr lang="en" sz="1100" dirty="0">
                <a:latin typeface="Roboto"/>
                <a:ea typeface="Roboto"/>
                <a:cs typeface="Roboto"/>
                <a:sym typeface="Roboto"/>
              </a:rPr>
            </a:br>
            <a:r>
              <a:rPr lang="en" sz="1100" b="1" dirty="0">
                <a:latin typeface="Roboto"/>
                <a:ea typeface="Roboto"/>
                <a:cs typeface="Roboto"/>
                <a:sym typeface="Roboto"/>
              </a:rPr>
              <a:t>-</a:t>
            </a:r>
            <a:r>
              <a:rPr lang="en" sz="1100" dirty="0">
                <a:latin typeface="Roboto"/>
                <a:ea typeface="Roboto"/>
                <a:cs typeface="Roboto"/>
                <a:sym typeface="Roboto"/>
              </a:rPr>
              <a:t> 50 candidate values for threshold taken from 0 to 1</a:t>
            </a:r>
            <a:br>
              <a:rPr lang="en" sz="1100" dirty="0">
                <a:latin typeface="Roboto"/>
                <a:ea typeface="Roboto"/>
                <a:cs typeface="Roboto"/>
                <a:sym typeface="Roboto"/>
              </a:rPr>
            </a:br>
            <a:r>
              <a:rPr lang="en" sz="1100" b="1" dirty="0">
                <a:latin typeface="Roboto"/>
                <a:ea typeface="Roboto"/>
                <a:cs typeface="Roboto"/>
                <a:sym typeface="Roboto"/>
              </a:rPr>
              <a:t>-</a:t>
            </a:r>
            <a:r>
              <a:rPr lang="en" sz="1100" dirty="0">
                <a:latin typeface="Roboto"/>
                <a:ea typeface="Roboto"/>
                <a:cs typeface="Roboto"/>
                <a:sym typeface="Roboto"/>
              </a:rPr>
              <a:t> Best threshold value that maximizes validation set F1 score = 0.28</a:t>
            </a:r>
            <a:endParaRPr sz="1100" dirty="0">
              <a:latin typeface="Roboto"/>
              <a:ea typeface="Roboto"/>
              <a:cs typeface="Roboto"/>
              <a:sym typeface="Roboto"/>
            </a:endParaRPr>
          </a:p>
        </p:txBody>
      </p:sp>
      <p:sp>
        <p:nvSpPr>
          <p:cNvPr id="212" name="Google Shape;212;p25"/>
          <p:cNvSpPr txBox="1"/>
          <p:nvPr/>
        </p:nvSpPr>
        <p:spPr>
          <a:xfrm>
            <a:off x="185875" y="1771175"/>
            <a:ext cx="16218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a:latin typeface="Roboto"/>
                <a:ea typeface="Roboto"/>
                <a:cs typeface="Roboto"/>
                <a:sym typeface="Roboto"/>
              </a:rPr>
              <a:t>Metrics on Testing Set</a:t>
            </a:r>
            <a:endParaRPr sz="1100" b="1">
              <a:latin typeface="Roboto"/>
              <a:ea typeface="Roboto"/>
              <a:cs typeface="Roboto"/>
              <a:sym typeface="Roboto"/>
            </a:endParaRPr>
          </a:p>
        </p:txBody>
      </p:sp>
      <p:sp>
        <p:nvSpPr>
          <p:cNvPr id="213" name="Google Shape;213;p25"/>
          <p:cNvSpPr txBox="1"/>
          <p:nvPr/>
        </p:nvSpPr>
        <p:spPr>
          <a:xfrm>
            <a:off x="131450" y="3402955"/>
            <a:ext cx="4362900" cy="13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a:latin typeface="Roboto"/>
                <a:ea typeface="Roboto"/>
                <a:cs typeface="Roboto"/>
                <a:sym typeface="Roboto"/>
              </a:rPr>
              <a:t>- Performed better than the previous model</a:t>
            </a:r>
            <a:br>
              <a:rPr lang="en" sz="1100">
                <a:latin typeface="Roboto"/>
                <a:ea typeface="Roboto"/>
                <a:cs typeface="Roboto"/>
                <a:sym typeface="Roboto"/>
              </a:rPr>
            </a:br>
            <a:r>
              <a:rPr lang="en" sz="1100">
                <a:latin typeface="Roboto"/>
                <a:ea typeface="Roboto"/>
                <a:cs typeface="Roboto"/>
                <a:sym typeface="Roboto"/>
              </a:rPr>
              <a:t>- Recall is higher (</a:t>
            </a:r>
            <a:r>
              <a:rPr lang="en" sz="1100" b="1">
                <a:latin typeface="Roboto"/>
                <a:ea typeface="Roboto"/>
                <a:cs typeface="Roboto"/>
                <a:sym typeface="Roboto"/>
              </a:rPr>
              <a:t>0.803</a:t>
            </a:r>
            <a:r>
              <a:rPr lang="en" sz="1100">
                <a:latin typeface="Roboto"/>
                <a:ea typeface="Roboto"/>
                <a:cs typeface="Roboto"/>
                <a:sym typeface="Roboto"/>
              </a:rPr>
              <a:t>) -&gt; better at correctly identifying higher proportion of positive cases</a:t>
            </a:r>
            <a:br>
              <a:rPr lang="en" sz="1100">
                <a:latin typeface="Roboto"/>
                <a:ea typeface="Roboto"/>
                <a:cs typeface="Roboto"/>
                <a:sym typeface="Roboto"/>
              </a:rPr>
            </a:br>
            <a:r>
              <a:rPr lang="en" sz="1100">
                <a:latin typeface="Roboto"/>
                <a:ea typeface="Roboto"/>
                <a:cs typeface="Roboto"/>
                <a:sym typeface="Roboto"/>
              </a:rPr>
              <a:t>- Precision is slightly lower (</a:t>
            </a:r>
            <a:r>
              <a:rPr lang="en" sz="1100" b="1">
                <a:latin typeface="Roboto"/>
                <a:ea typeface="Roboto"/>
                <a:cs typeface="Roboto"/>
                <a:sym typeface="Roboto"/>
              </a:rPr>
              <a:t>0.597</a:t>
            </a:r>
            <a:r>
              <a:rPr lang="en" sz="1100">
                <a:latin typeface="Roboto"/>
                <a:ea typeface="Roboto"/>
                <a:cs typeface="Roboto"/>
                <a:sym typeface="Roboto"/>
              </a:rPr>
              <a:t>) -&gt; expected because threshold value is tuned to optimize F1 score</a:t>
            </a:r>
            <a:br>
              <a:rPr lang="en" sz="1100">
                <a:latin typeface="Roboto"/>
                <a:ea typeface="Roboto"/>
                <a:cs typeface="Roboto"/>
                <a:sym typeface="Roboto"/>
              </a:rPr>
            </a:br>
            <a:r>
              <a:rPr lang="en" sz="1100">
                <a:latin typeface="Roboto"/>
                <a:ea typeface="Roboto"/>
                <a:cs typeface="Roboto"/>
                <a:sym typeface="Roboto"/>
              </a:rPr>
              <a:t>- F1 score is higher (</a:t>
            </a:r>
            <a:r>
              <a:rPr lang="en" sz="1100" b="1">
                <a:latin typeface="Roboto"/>
                <a:ea typeface="Roboto"/>
                <a:cs typeface="Roboto"/>
                <a:sym typeface="Roboto"/>
              </a:rPr>
              <a:t>0.684</a:t>
            </a:r>
            <a:r>
              <a:rPr lang="en" sz="1100">
                <a:latin typeface="Roboto"/>
                <a:ea typeface="Roboto"/>
                <a:cs typeface="Roboto"/>
                <a:sym typeface="Roboto"/>
              </a:rPr>
              <a:t>) -&gt; overall a better performing model</a:t>
            </a:r>
            <a:endParaRPr sz="1100">
              <a:latin typeface="Roboto"/>
              <a:ea typeface="Roboto"/>
              <a:cs typeface="Roboto"/>
              <a:sym typeface="Roboto"/>
            </a:endParaRPr>
          </a:p>
        </p:txBody>
      </p:sp>
      <p:pic>
        <p:nvPicPr>
          <p:cNvPr id="214" name="Google Shape;214;p25"/>
          <p:cNvPicPr preferRelativeResize="0"/>
          <p:nvPr/>
        </p:nvPicPr>
        <p:blipFill>
          <a:blip r:embed="rId3">
            <a:alphaModFix/>
          </a:blip>
          <a:stretch>
            <a:fillRect/>
          </a:stretch>
        </p:blipFill>
        <p:spPr>
          <a:xfrm>
            <a:off x="260844" y="2432071"/>
            <a:ext cx="2406400" cy="1048550"/>
          </a:xfrm>
          <a:prstGeom prst="rect">
            <a:avLst/>
          </a:prstGeom>
          <a:noFill/>
          <a:ln>
            <a:noFill/>
          </a:ln>
        </p:spPr>
      </p:pic>
      <p:sp>
        <p:nvSpPr>
          <p:cNvPr id="215" name="Google Shape;215;p25"/>
          <p:cNvSpPr txBox="1"/>
          <p:nvPr/>
        </p:nvSpPr>
        <p:spPr>
          <a:xfrm>
            <a:off x="4984928" y="1787032"/>
            <a:ext cx="16218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solidFill>
                  <a:srgbClr val="262626"/>
                </a:solidFill>
                <a:latin typeface="Roboto"/>
                <a:ea typeface="Roboto"/>
                <a:cs typeface="Roboto"/>
                <a:sym typeface="Roboto"/>
              </a:rPr>
              <a:t>Metrics on Testing Set</a:t>
            </a:r>
            <a:endParaRPr sz="1100" b="1" dirty="0">
              <a:solidFill>
                <a:srgbClr val="262626"/>
              </a:solidFill>
              <a:latin typeface="Roboto"/>
              <a:ea typeface="Roboto"/>
              <a:cs typeface="Roboto"/>
              <a:sym typeface="Roboto"/>
            </a:endParaRPr>
          </a:p>
        </p:txBody>
      </p:sp>
      <p:pic>
        <p:nvPicPr>
          <p:cNvPr id="216" name="Google Shape;216;p25"/>
          <p:cNvPicPr preferRelativeResize="0"/>
          <p:nvPr/>
        </p:nvPicPr>
        <p:blipFill rotWithShape="1">
          <a:blip r:embed="rId4">
            <a:alphaModFix/>
          </a:blip>
          <a:srcRect/>
          <a:stretch/>
        </p:blipFill>
        <p:spPr>
          <a:xfrm>
            <a:off x="6670624" y="2034807"/>
            <a:ext cx="2285485" cy="1860788"/>
          </a:xfrm>
          <a:prstGeom prst="rect">
            <a:avLst/>
          </a:prstGeom>
          <a:noFill/>
          <a:ln>
            <a:noFill/>
          </a:ln>
        </p:spPr>
      </p:pic>
      <p:sp>
        <p:nvSpPr>
          <p:cNvPr id="217" name="Google Shape;217;p25"/>
          <p:cNvSpPr txBox="1"/>
          <p:nvPr/>
        </p:nvSpPr>
        <p:spPr>
          <a:xfrm>
            <a:off x="4672900" y="2070075"/>
            <a:ext cx="1907100" cy="249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dirty="0">
                <a:latin typeface="Roboto"/>
                <a:ea typeface="Roboto"/>
                <a:cs typeface="Roboto"/>
                <a:sym typeface="Roboto"/>
              </a:rPr>
              <a:t>- Performed worse than Logistic Regression</a:t>
            </a:r>
            <a:br>
              <a:rPr lang="en" sz="1100" dirty="0">
                <a:latin typeface="Roboto"/>
                <a:ea typeface="Roboto"/>
                <a:cs typeface="Roboto"/>
                <a:sym typeface="Roboto"/>
              </a:rPr>
            </a:br>
            <a:r>
              <a:rPr lang="en" sz="1100" dirty="0">
                <a:latin typeface="Roboto"/>
                <a:ea typeface="Roboto"/>
                <a:cs typeface="Roboto"/>
                <a:sym typeface="Roboto"/>
              </a:rPr>
              <a:t>- Best hyperparameters: </a:t>
            </a:r>
            <a:br>
              <a:rPr lang="en" sz="1100" dirty="0">
                <a:latin typeface="Roboto"/>
                <a:ea typeface="Roboto"/>
                <a:cs typeface="Roboto"/>
                <a:sym typeface="Roboto"/>
              </a:rPr>
            </a:br>
            <a:r>
              <a:rPr lang="en" sz="1100" dirty="0">
                <a:latin typeface="Roboto"/>
                <a:ea typeface="Roboto"/>
                <a:cs typeface="Roboto"/>
                <a:sym typeface="Roboto"/>
              </a:rPr>
              <a:t>'criterion': '</a:t>
            </a:r>
            <a:r>
              <a:rPr lang="en" sz="1100" dirty="0" err="1">
                <a:latin typeface="Roboto"/>
                <a:ea typeface="Roboto"/>
                <a:cs typeface="Roboto"/>
                <a:sym typeface="Roboto"/>
              </a:rPr>
              <a:t>gini</a:t>
            </a:r>
            <a:r>
              <a:rPr lang="en" sz="1100" dirty="0">
                <a:latin typeface="Roboto"/>
                <a:ea typeface="Roboto"/>
                <a:cs typeface="Roboto"/>
                <a:sym typeface="Roboto"/>
              </a:rPr>
              <a:t>', '</a:t>
            </a:r>
            <a:r>
              <a:rPr lang="en" sz="1100" dirty="0" err="1">
                <a:latin typeface="Roboto"/>
                <a:ea typeface="Roboto"/>
                <a:cs typeface="Roboto"/>
                <a:sym typeface="Roboto"/>
              </a:rPr>
              <a:t>max_depth</a:t>
            </a:r>
            <a:r>
              <a:rPr lang="en" sz="1100" dirty="0">
                <a:latin typeface="Roboto"/>
                <a:ea typeface="Roboto"/>
                <a:cs typeface="Roboto"/>
                <a:sym typeface="Roboto"/>
              </a:rPr>
              <a:t>': 24, '</a:t>
            </a:r>
            <a:r>
              <a:rPr lang="en" sz="1100" dirty="0" err="1">
                <a:latin typeface="Roboto"/>
                <a:ea typeface="Roboto"/>
                <a:cs typeface="Roboto"/>
                <a:sym typeface="Roboto"/>
              </a:rPr>
              <a:t>max_leaf_nodes</a:t>
            </a:r>
            <a:r>
              <a:rPr lang="en" sz="1100" dirty="0">
                <a:latin typeface="Roboto"/>
                <a:ea typeface="Roboto"/>
                <a:cs typeface="Roboto"/>
                <a:sym typeface="Roboto"/>
              </a:rPr>
              <a:t>': 128</a:t>
            </a:r>
            <a:br>
              <a:rPr lang="en" sz="1100" dirty="0">
                <a:latin typeface="Roboto"/>
                <a:ea typeface="Roboto"/>
                <a:cs typeface="Roboto"/>
                <a:sym typeface="Roboto"/>
              </a:rPr>
            </a:br>
            <a:r>
              <a:rPr lang="en" sz="1100" dirty="0">
                <a:latin typeface="Roboto"/>
                <a:ea typeface="Roboto"/>
                <a:cs typeface="Roboto"/>
                <a:sym typeface="Roboto"/>
              </a:rPr>
              <a:t>- F1 score is slightly higher (</a:t>
            </a:r>
            <a:r>
              <a:rPr lang="en" sz="1100" b="1" dirty="0">
                <a:latin typeface="Roboto"/>
                <a:ea typeface="Roboto"/>
                <a:cs typeface="Roboto"/>
                <a:sym typeface="Roboto"/>
              </a:rPr>
              <a:t>0.671</a:t>
            </a:r>
            <a:r>
              <a:rPr lang="en" sz="1100" dirty="0">
                <a:latin typeface="Roboto"/>
                <a:ea typeface="Roboto"/>
                <a:cs typeface="Roboto"/>
                <a:sym typeface="Roboto"/>
              </a:rPr>
              <a:t>) -&gt; overall a lesser performing model</a:t>
            </a:r>
            <a:br>
              <a:rPr lang="en" sz="1100" dirty="0">
                <a:latin typeface="Roboto"/>
                <a:ea typeface="Roboto"/>
                <a:cs typeface="Roboto"/>
                <a:sym typeface="Roboto"/>
              </a:rPr>
            </a:br>
            <a:r>
              <a:rPr lang="en" sz="1100" dirty="0">
                <a:latin typeface="Roboto"/>
                <a:ea typeface="Roboto"/>
                <a:cs typeface="Roboto"/>
                <a:sym typeface="Roboto"/>
              </a:rPr>
              <a:t>- Imp features: marital-</a:t>
            </a:r>
            <a:r>
              <a:rPr lang="en" sz="1100" dirty="0" err="1">
                <a:latin typeface="Roboto"/>
                <a:ea typeface="Roboto"/>
                <a:cs typeface="Roboto"/>
                <a:sym typeface="Roboto"/>
              </a:rPr>
              <a:t>status_Married</a:t>
            </a:r>
            <a:r>
              <a:rPr lang="en" sz="1100" dirty="0">
                <a:latin typeface="Roboto"/>
                <a:ea typeface="Roboto"/>
                <a:cs typeface="Roboto"/>
                <a:sym typeface="Roboto"/>
              </a:rPr>
              <a:t>, capital-gain, capital-loss</a:t>
            </a:r>
            <a:br>
              <a:rPr lang="en" sz="1100" dirty="0">
                <a:latin typeface="Roboto"/>
                <a:ea typeface="Roboto"/>
                <a:cs typeface="Roboto"/>
                <a:sym typeface="Roboto"/>
              </a:rPr>
            </a:br>
            <a:endParaRPr sz="1100" dirty="0">
              <a:latin typeface="Roboto"/>
              <a:ea typeface="Roboto"/>
              <a:cs typeface="Roboto"/>
              <a:sym typeface="Roboto"/>
            </a:endParaRPr>
          </a:p>
        </p:txBody>
      </p:sp>
      <p:sp>
        <p:nvSpPr>
          <p:cNvPr id="218" name="Google Shape;218;p25"/>
          <p:cNvSpPr txBox="1"/>
          <p:nvPr/>
        </p:nvSpPr>
        <p:spPr>
          <a:xfrm>
            <a:off x="4370875" y="4551550"/>
            <a:ext cx="45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13</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2149538" y="130500"/>
            <a:ext cx="4843965" cy="41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t>Hyperparameter tuning on Random Forest </a:t>
            </a:r>
            <a:endParaRPr sz="1900" dirty="0"/>
          </a:p>
        </p:txBody>
      </p:sp>
      <p:sp>
        <p:nvSpPr>
          <p:cNvPr id="224" name="Google Shape;224;p26"/>
          <p:cNvSpPr txBox="1">
            <a:spLocks noGrp="1"/>
          </p:cNvSpPr>
          <p:nvPr>
            <p:ph type="body" idx="1"/>
          </p:nvPr>
        </p:nvSpPr>
        <p:spPr>
          <a:xfrm>
            <a:off x="298621" y="628039"/>
            <a:ext cx="8545800" cy="3317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AutoNum type="arabicPeriod"/>
            </a:pPr>
            <a:r>
              <a:rPr lang="en" sz="1400" dirty="0" err="1">
                <a:solidFill>
                  <a:srgbClr val="000000"/>
                </a:solidFill>
                <a:highlight>
                  <a:srgbClr val="FFFFFF"/>
                </a:highlight>
              </a:rPr>
              <a:t>GridSearchCV</a:t>
            </a:r>
            <a:r>
              <a:rPr lang="en" sz="1400" dirty="0">
                <a:solidFill>
                  <a:srgbClr val="000000"/>
                </a:solidFill>
                <a:highlight>
                  <a:srgbClr val="FFFFFF"/>
                </a:highlight>
              </a:rPr>
              <a:t> : .</a:t>
            </a:r>
            <a:r>
              <a:rPr lang="en" sz="1400" dirty="0" err="1">
                <a:solidFill>
                  <a:srgbClr val="000000"/>
                </a:solidFill>
                <a:highlight>
                  <a:srgbClr val="FFFFFF"/>
                </a:highlight>
              </a:rPr>
              <a:t>GridSearchCV</a:t>
            </a:r>
            <a:r>
              <a:rPr lang="en" sz="1400" dirty="0">
                <a:solidFill>
                  <a:srgbClr val="000000"/>
                </a:solidFill>
                <a:highlight>
                  <a:srgbClr val="FFFFFF"/>
                </a:highlight>
              </a:rPr>
              <a:t> performs an exhaustive search over a specified grid of hyperparameters. </a:t>
            </a:r>
            <a:endParaRPr sz="1400" dirty="0">
              <a:solidFill>
                <a:srgbClr val="000000"/>
              </a:solidFill>
              <a:highlight>
                <a:srgbClr val="FFFFFF"/>
              </a:highlight>
            </a:endParaRPr>
          </a:p>
          <a:p>
            <a:pPr marL="457200" lvl="0" indent="-317500" algn="l" rtl="0">
              <a:spcBef>
                <a:spcPts val="0"/>
              </a:spcBef>
              <a:spcAft>
                <a:spcPts val="0"/>
              </a:spcAft>
              <a:buClr>
                <a:srgbClr val="000000"/>
              </a:buClr>
              <a:buSzPts val="1400"/>
              <a:buAutoNum type="arabicPeriod"/>
            </a:pPr>
            <a:r>
              <a:rPr lang="en" sz="1400" dirty="0" err="1">
                <a:solidFill>
                  <a:srgbClr val="000000"/>
                </a:solidFill>
                <a:highlight>
                  <a:srgbClr val="FFFFFF"/>
                </a:highlight>
              </a:rPr>
              <a:t>RandomizedSearchCV</a:t>
            </a:r>
            <a:r>
              <a:rPr lang="en" sz="1400" dirty="0">
                <a:solidFill>
                  <a:srgbClr val="000000"/>
                </a:solidFill>
                <a:highlight>
                  <a:srgbClr val="FFFFFF"/>
                </a:highlight>
              </a:rPr>
              <a:t> : .</a:t>
            </a:r>
            <a:r>
              <a:rPr lang="en" sz="1400" dirty="0" err="1">
                <a:solidFill>
                  <a:srgbClr val="000000"/>
                </a:solidFill>
                <a:highlight>
                  <a:srgbClr val="FFFFFF"/>
                </a:highlight>
              </a:rPr>
              <a:t>RandomSearchCV</a:t>
            </a:r>
            <a:r>
              <a:rPr lang="en" sz="1400" dirty="0">
                <a:solidFill>
                  <a:srgbClr val="000000"/>
                </a:solidFill>
                <a:highlight>
                  <a:srgbClr val="FFFFFF"/>
                </a:highlight>
              </a:rPr>
              <a:t>, on the other hand, randomly samples from a distribution of hyperparameters for a fixed number of iterations. With a 100 iterations, we got the below parameters</a:t>
            </a:r>
            <a:endParaRPr sz="1400" dirty="0">
              <a:solidFill>
                <a:srgbClr val="000000"/>
              </a:solidFill>
              <a:highlight>
                <a:srgbClr val="FFFFFF"/>
              </a:highlight>
            </a:endParaRPr>
          </a:p>
          <a:p>
            <a:pPr marL="457200" lvl="0" indent="0" algn="l" rtl="0">
              <a:spcBef>
                <a:spcPts val="1600"/>
              </a:spcBef>
              <a:spcAft>
                <a:spcPts val="0"/>
              </a:spcAft>
              <a:buNone/>
            </a:pPr>
            <a:endParaRPr sz="1400" dirty="0">
              <a:solidFill>
                <a:srgbClr val="000000"/>
              </a:solidFill>
              <a:highlight>
                <a:srgbClr val="FFFFFF"/>
              </a:highlight>
            </a:endParaRPr>
          </a:p>
          <a:p>
            <a:pPr marL="1371600" lvl="0" indent="0" algn="l" rtl="0">
              <a:spcBef>
                <a:spcPts val="1600"/>
              </a:spcBef>
              <a:spcAft>
                <a:spcPts val="0"/>
              </a:spcAft>
              <a:buNone/>
            </a:pPr>
            <a:endParaRPr sz="1400" dirty="0">
              <a:solidFill>
                <a:srgbClr val="000000"/>
              </a:solidFill>
              <a:highlight>
                <a:srgbClr val="FFFFFF"/>
              </a:highlight>
            </a:endParaRPr>
          </a:p>
          <a:p>
            <a:pPr marL="0" lvl="0" indent="0" algn="l" rtl="0">
              <a:spcBef>
                <a:spcPts val="1600"/>
              </a:spcBef>
              <a:spcAft>
                <a:spcPts val="0"/>
              </a:spcAft>
              <a:buNone/>
            </a:pPr>
            <a:endParaRPr sz="1500" dirty="0">
              <a:solidFill>
                <a:srgbClr val="000000"/>
              </a:solidFill>
              <a:highlight>
                <a:srgbClr val="FFFFFF"/>
              </a:highlight>
            </a:endParaRPr>
          </a:p>
          <a:p>
            <a:pPr marL="0" lvl="0" indent="0" algn="l" rtl="0">
              <a:spcBef>
                <a:spcPts val="1600"/>
              </a:spcBef>
              <a:spcAft>
                <a:spcPts val="1600"/>
              </a:spcAft>
              <a:buNone/>
            </a:pPr>
            <a:endParaRPr sz="1500" dirty="0">
              <a:solidFill>
                <a:srgbClr val="000000"/>
              </a:solidFill>
              <a:highlight>
                <a:srgbClr val="FFFFFF"/>
              </a:highlight>
            </a:endParaRPr>
          </a:p>
        </p:txBody>
      </p:sp>
      <p:pic>
        <p:nvPicPr>
          <p:cNvPr id="225" name="Google Shape;225;p26"/>
          <p:cNvPicPr preferRelativeResize="0"/>
          <p:nvPr/>
        </p:nvPicPr>
        <p:blipFill>
          <a:blip r:embed="rId3">
            <a:alphaModFix/>
          </a:blip>
          <a:stretch>
            <a:fillRect/>
          </a:stretch>
        </p:blipFill>
        <p:spPr>
          <a:xfrm>
            <a:off x="2284325" y="3649650"/>
            <a:ext cx="3129178" cy="1241525"/>
          </a:xfrm>
          <a:prstGeom prst="rect">
            <a:avLst/>
          </a:prstGeom>
          <a:noFill/>
          <a:ln>
            <a:noFill/>
          </a:ln>
        </p:spPr>
      </p:pic>
      <p:sp>
        <p:nvSpPr>
          <p:cNvPr id="226" name="Google Shape;226;p26"/>
          <p:cNvSpPr txBox="1"/>
          <p:nvPr/>
        </p:nvSpPr>
        <p:spPr>
          <a:xfrm>
            <a:off x="8619225" y="32650"/>
            <a:ext cx="49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14</a:t>
            </a:r>
            <a:endParaRPr>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42517462-C4C7-D24B-9CAB-19FA7BE1A84A}"/>
              </a:ext>
            </a:extLst>
          </p:cNvPr>
          <p:cNvPicPr>
            <a:picLocks noChangeAspect="1"/>
          </p:cNvPicPr>
          <p:nvPr/>
        </p:nvPicPr>
        <p:blipFill>
          <a:blip r:embed="rId4"/>
          <a:stretch>
            <a:fillRect/>
          </a:stretch>
        </p:blipFill>
        <p:spPr>
          <a:xfrm>
            <a:off x="1252574" y="2286739"/>
            <a:ext cx="6393156" cy="865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2681778" y="49850"/>
            <a:ext cx="37749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Random Forest Model Evaluation</a:t>
            </a:r>
            <a:endParaRPr sz="1900"/>
          </a:p>
        </p:txBody>
      </p:sp>
      <p:sp>
        <p:nvSpPr>
          <p:cNvPr id="233" name="Google Shape;233;p27"/>
          <p:cNvSpPr txBox="1">
            <a:spLocks noGrp="1"/>
          </p:cNvSpPr>
          <p:nvPr>
            <p:ph type="body" idx="1"/>
          </p:nvPr>
        </p:nvSpPr>
        <p:spPr>
          <a:xfrm>
            <a:off x="236372" y="601986"/>
            <a:ext cx="43206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000000"/>
                </a:solidFill>
              </a:rPr>
              <a:t>Following is model evaluation of Random Forest model on Census data using </a:t>
            </a:r>
            <a:r>
              <a:rPr lang="en" sz="1100" dirty="0" err="1">
                <a:solidFill>
                  <a:srgbClr val="000000"/>
                </a:solidFill>
              </a:rPr>
              <a:t>GridSearchCV</a:t>
            </a:r>
            <a:r>
              <a:rPr lang="en" sz="1100" dirty="0">
                <a:solidFill>
                  <a:srgbClr val="000000"/>
                </a:solidFill>
              </a:rPr>
              <a:t> using 5-Fold CV.</a:t>
            </a:r>
            <a:endParaRPr sz="1100" dirty="0">
              <a:solidFill>
                <a:srgbClr val="000000"/>
              </a:solidFill>
            </a:endParaRPr>
          </a:p>
          <a:p>
            <a:pPr marL="457200" lvl="0" indent="-298450" algn="l" rtl="0">
              <a:spcBef>
                <a:spcPts val="1600"/>
              </a:spcBef>
              <a:spcAft>
                <a:spcPts val="0"/>
              </a:spcAft>
              <a:buClr>
                <a:srgbClr val="000000"/>
              </a:buClr>
              <a:buSzPts val="1100"/>
              <a:buChar char="●"/>
            </a:pPr>
            <a:r>
              <a:rPr lang="en" sz="1100" dirty="0">
                <a:solidFill>
                  <a:srgbClr val="000000"/>
                </a:solidFill>
              </a:rPr>
              <a:t>The </a:t>
            </a:r>
            <a:r>
              <a:rPr lang="en" sz="1100" b="1" dirty="0">
                <a:solidFill>
                  <a:srgbClr val="000000"/>
                </a:solidFill>
              </a:rPr>
              <a:t>F1 score of 0.673</a:t>
            </a:r>
            <a:r>
              <a:rPr lang="en" sz="1100" dirty="0">
                <a:solidFill>
                  <a:srgbClr val="000000"/>
                </a:solidFill>
              </a:rPr>
              <a:t>, which represents the harmonic mean of precision and recall, indicates the balance between the two metrics. It suggests that the classifier achieves a reasonable trade-off between correctly identifying positive instances (precision) and capturing all positive instances (recall).</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An </a:t>
            </a:r>
            <a:r>
              <a:rPr lang="en" sz="1100" b="1" dirty="0">
                <a:solidFill>
                  <a:srgbClr val="000000"/>
                </a:solidFill>
              </a:rPr>
              <a:t>Accuracy of 0.8567</a:t>
            </a:r>
            <a:r>
              <a:rPr lang="en" sz="1100" dirty="0">
                <a:solidFill>
                  <a:srgbClr val="000000"/>
                </a:solidFill>
              </a:rPr>
              <a:t> indicates that the classifier is able to correctly classify approximately 85.67% of the instances in the testing set.</a:t>
            </a:r>
            <a:endParaRPr sz="1100"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In summary, the results suggest that the Random Forest classifier with the specified parameters and 5-fold cross-validation demonstrates a reasonable ability to handle the binary classification problem.</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Best parameters : </a:t>
            </a:r>
            <a:r>
              <a:rPr lang="en" sz="1100" b="1" dirty="0" err="1">
                <a:solidFill>
                  <a:srgbClr val="000000"/>
                </a:solidFill>
              </a:rPr>
              <a:t>max_features</a:t>
            </a:r>
            <a:r>
              <a:rPr lang="en" sz="1100" b="1" dirty="0">
                <a:solidFill>
                  <a:srgbClr val="000000"/>
                </a:solidFill>
              </a:rPr>
              <a:t>: 6, </a:t>
            </a:r>
            <a:r>
              <a:rPr lang="en" sz="1100" b="1" dirty="0" err="1">
                <a:solidFill>
                  <a:srgbClr val="000000"/>
                </a:solidFill>
              </a:rPr>
              <a:t>min_samples_leaf</a:t>
            </a:r>
            <a:r>
              <a:rPr lang="en" sz="1100" b="1" dirty="0">
                <a:solidFill>
                  <a:srgbClr val="000000"/>
                </a:solidFill>
              </a:rPr>
              <a:t>: 3 </a:t>
            </a:r>
            <a:r>
              <a:rPr lang="en" sz="1100" b="1" dirty="0" err="1">
                <a:solidFill>
                  <a:srgbClr val="000000"/>
                </a:solidFill>
              </a:rPr>
              <a:t>n_estimators</a:t>
            </a:r>
            <a:r>
              <a:rPr lang="en" sz="1100" b="1" dirty="0">
                <a:solidFill>
                  <a:srgbClr val="000000"/>
                </a:solidFill>
              </a:rPr>
              <a:t>: 450</a:t>
            </a:r>
            <a:r>
              <a:rPr lang="en" sz="1100" dirty="0">
                <a:solidFill>
                  <a:srgbClr val="000000"/>
                </a:solidFill>
              </a:rPr>
              <a:t>.</a:t>
            </a:r>
            <a:endParaRPr sz="1100"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Performed better than DT but still not as good as Log regression.</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Imp features : </a:t>
            </a:r>
            <a:r>
              <a:rPr lang="en" sz="1100" b="1" dirty="0">
                <a:solidFill>
                  <a:srgbClr val="000000"/>
                </a:solidFill>
              </a:rPr>
              <a:t>capital _gain , marital-status _Married, age</a:t>
            </a:r>
            <a:endParaRPr sz="1100" b="1" dirty="0">
              <a:solidFill>
                <a:srgbClr val="000000"/>
              </a:solidFill>
            </a:endParaRPr>
          </a:p>
        </p:txBody>
      </p:sp>
      <p:sp>
        <p:nvSpPr>
          <p:cNvPr id="236" name="Google Shape;236;p27"/>
          <p:cNvSpPr txBox="1"/>
          <p:nvPr/>
        </p:nvSpPr>
        <p:spPr>
          <a:xfrm>
            <a:off x="8619225" y="32650"/>
            <a:ext cx="4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15</a:t>
            </a:r>
            <a:endParaRPr>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78E0E82B-D65A-374E-928F-1946CB43FDE0}"/>
              </a:ext>
            </a:extLst>
          </p:cNvPr>
          <p:cNvPicPr>
            <a:picLocks noChangeAspect="1"/>
          </p:cNvPicPr>
          <p:nvPr/>
        </p:nvPicPr>
        <p:blipFill>
          <a:blip r:embed="rId3"/>
          <a:stretch>
            <a:fillRect/>
          </a:stretch>
        </p:blipFill>
        <p:spPr>
          <a:xfrm>
            <a:off x="4617100" y="795212"/>
            <a:ext cx="4452125" cy="1028700"/>
          </a:xfrm>
          <a:prstGeom prst="rect">
            <a:avLst/>
          </a:prstGeom>
        </p:spPr>
      </p:pic>
      <p:pic>
        <p:nvPicPr>
          <p:cNvPr id="5" name="Picture 4">
            <a:extLst>
              <a:ext uri="{FF2B5EF4-FFF2-40B4-BE49-F238E27FC236}">
                <a16:creationId xmlns:a16="http://schemas.microsoft.com/office/drawing/2014/main" id="{5B08CF72-2A3A-CD4A-900F-21D2896776F2}"/>
              </a:ext>
            </a:extLst>
          </p:cNvPr>
          <p:cNvPicPr>
            <a:picLocks noChangeAspect="1"/>
          </p:cNvPicPr>
          <p:nvPr/>
        </p:nvPicPr>
        <p:blipFill>
          <a:blip r:embed="rId4"/>
          <a:stretch>
            <a:fillRect/>
          </a:stretch>
        </p:blipFill>
        <p:spPr>
          <a:xfrm>
            <a:off x="4617100" y="1976382"/>
            <a:ext cx="2366413" cy="2085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2558936" y="17075"/>
            <a:ext cx="40209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Gradient Boosting Model Evaluation</a:t>
            </a:r>
            <a:endParaRPr sz="1900"/>
          </a:p>
        </p:txBody>
      </p:sp>
      <p:sp>
        <p:nvSpPr>
          <p:cNvPr id="242" name="Google Shape;242;p28"/>
          <p:cNvSpPr txBox="1">
            <a:spLocks noGrp="1"/>
          </p:cNvSpPr>
          <p:nvPr>
            <p:ph type="body" idx="1"/>
          </p:nvPr>
        </p:nvSpPr>
        <p:spPr>
          <a:xfrm>
            <a:off x="147200" y="548675"/>
            <a:ext cx="4113600" cy="3810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000000"/>
                </a:solidFill>
              </a:rPr>
              <a:t>Following is model evaluation of Gradient Boosting  model on Census data using </a:t>
            </a:r>
            <a:r>
              <a:rPr lang="en" sz="1100" dirty="0" err="1">
                <a:solidFill>
                  <a:srgbClr val="000000"/>
                </a:solidFill>
              </a:rPr>
              <a:t>GridSearchCV</a:t>
            </a:r>
            <a:r>
              <a:rPr lang="en" sz="1100" dirty="0">
                <a:solidFill>
                  <a:srgbClr val="000000"/>
                </a:solidFill>
              </a:rPr>
              <a:t> using 5-Fold CV.</a:t>
            </a:r>
            <a:endParaRPr sz="1100" dirty="0">
              <a:solidFill>
                <a:srgbClr val="000000"/>
              </a:solidFill>
            </a:endParaRPr>
          </a:p>
          <a:p>
            <a:pPr marL="457200" lvl="0" indent="-298450" algn="l" rtl="0">
              <a:spcBef>
                <a:spcPts val="1600"/>
              </a:spcBef>
              <a:spcAft>
                <a:spcPts val="0"/>
              </a:spcAft>
              <a:buClr>
                <a:srgbClr val="000000"/>
              </a:buClr>
              <a:buSzPts val="1100"/>
              <a:buChar char="●"/>
            </a:pPr>
            <a:r>
              <a:rPr lang="en" sz="1100" dirty="0">
                <a:solidFill>
                  <a:srgbClr val="000000"/>
                </a:solidFill>
              </a:rPr>
              <a:t>The </a:t>
            </a:r>
            <a:r>
              <a:rPr lang="en" sz="1100" b="1" dirty="0">
                <a:solidFill>
                  <a:srgbClr val="000000"/>
                </a:solidFill>
              </a:rPr>
              <a:t>F1 score of 0.705</a:t>
            </a:r>
            <a:r>
              <a:rPr lang="en" sz="1100" dirty="0">
                <a:solidFill>
                  <a:srgbClr val="000000"/>
                </a:solidFill>
              </a:rPr>
              <a:t>, which represents the harmonic mean of precision and recall, indicates the balance between the two metrics.</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An </a:t>
            </a:r>
            <a:r>
              <a:rPr lang="en" sz="1100" b="1" dirty="0">
                <a:solidFill>
                  <a:srgbClr val="000000"/>
                </a:solidFill>
              </a:rPr>
              <a:t>accuracy of 0.86596</a:t>
            </a:r>
            <a:r>
              <a:rPr lang="en" sz="1100" dirty="0">
                <a:solidFill>
                  <a:srgbClr val="000000"/>
                </a:solidFill>
              </a:rPr>
              <a:t> indicates that the classifier is able to correctly classify approximately 86.59% of the instances in the testing set.</a:t>
            </a:r>
            <a:endParaRPr sz="1100"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In summary, the results suggest that the Gradient Boosting classifier with the specified parameters and 5-fold cross-validation demonstrates a reasonable good ability to handle the binary classification problem.</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Best parameters : </a:t>
            </a:r>
            <a:r>
              <a:rPr lang="en" sz="1100" b="1" dirty="0">
                <a:solidFill>
                  <a:srgbClr val="000000"/>
                </a:solidFill>
              </a:rPr>
              <a:t>Learning rate: 0.1,Maximum depth of each tree (</a:t>
            </a:r>
            <a:r>
              <a:rPr lang="en" sz="1100" b="1" dirty="0" err="1">
                <a:solidFill>
                  <a:srgbClr val="000000"/>
                </a:solidFill>
              </a:rPr>
              <a:t>max_depth</a:t>
            </a:r>
            <a:r>
              <a:rPr lang="en" sz="1100" b="1" dirty="0">
                <a:solidFill>
                  <a:srgbClr val="000000"/>
                </a:solidFill>
              </a:rPr>
              <a:t>): 4,Number of estimators (</a:t>
            </a:r>
            <a:r>
              <a:rPr lang="en" sz="1100" b="1" dirty="0" err="1">
                <a:solidFill>
                  <a:srgbClr val="000000"/>
                </a:solidFill>
              </a:rPr>
              <a:t>n_estimators</a:t>
            </a:r>
            <a:r>
              <a:rPr lang="en" sz="1100" b="1" dirty="0">
                <a:solidFill>
                  <a:srgbClr val="000000"/>
                </a:solidFill>
              </a:rPr>
              <a:t>): 300</a:t>
            </a:r>
            <a:endParaRPr sz="1100" b="1"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Performed </a:t>
            </a:r>
            <a:r>
              <a:rPr lang="en" sz="1100" b="1" dirty="0">
                <a:solidFill>
                  <a:srgbClr val="000000"/>
                </a:solidFill>
              </a:rPr>
              <a:t>the best</a:t>
            </a:r>
            <a:r>
              <a:rPr lang="en" sz="1100" dirty="0">
                <a:solidFill>
                  <a:srgbClr val="000000"/>
                </a:solidFill>
              </a:rPr>
              <a:t> out of all the other models.</a:t>
            </a:r>
            <a:endParaRPr sz="1100" dirty="0">
              <a:solidFill>
                <a:srgbClr val="000000"/>
              </a:solidFill>
            </a:endParaRPr>
          </a:p>
          <a:p>
            <a:pPr lvl="0" indent="-298450">
              <a:buClr>
                <a:srgbClr val="000000"/>
              </a:buClr>
              <a:buSzPts val="1100"/>
              <a:buFont typeface="Calibri"/>
              <a:buChar char="●"/>
            </a:pPr>
            <a:r>
              <a:rPr lang="en" sz="1100" dirty="0">
                <a:solidFill>
                  <a:srgbClr val="000000"/>
                </a:solidFill>
              </a:rPr>
              <a:t>Imp features: </a:t>
            </a:r>
            <a:r>
              <a:rPr lang="en" sz="1100" b="1" dirty="0">
                <a:solidFill>
                  <a:srgbClr val="000000"/>
                </a:solidFill>
              </a:rPr>
              <a:t>capital _gain, relationship-Husband, marital-status _Married</a:t>
            </a:r>
            <a:endParaRPr sz="1100" b="1" dirty="0">
              <a:solidFill>
                <a:srgbClr val="000000"/>
              </a:solidFill>
            </a:endParaRPr>
          </a:p>
          <a:p>
            <a:pPr marL="0" lvl="0" indent="0" algn="l" rtl="0">
              <a:spcBef>
                <a:spcPts val="1600"/>
              </a:spcBef>
              <a:spcAft>
                <a:spcPts val="1600"/>
              </a:spcAft>
              <a:buNone/>
            </a:pPr>
            <a:endParaRPr sz="1100" dirty="0">
              <a:solidFill>
                <a:srgbClr val="000000"/>
              </a:solidFill>
            </a:endParaRPr>
          </a:p>
        </p:txBody>
      </p:sp>
      <p:pic>
        <p:nvPicPr>
          <p:cNvPr id="243" name="Google Shape;243;p28"/>
          <p:cNvPicPr preferRelativeResize="0"/>
          <p:nvPr/>
        </p:nvPicPr>
        <p:blipFill>
          <a:blip r:embed="rId3">
            <a:alphaModFix/>
          </a:blip>
          <a:stretch>
            <a:fillRect/>
          </a:stretch>
        </p:blipFill>
        <p:spPr>
          <a:xfrm>
            <a:off x="4349400" y="809012"/>
            <a:ext cx="4562549" cy="1104350"/>
          </a:xfrm>
          <a:prstGeom prst="rect">
            <a:avLst/>
          </a:prstGeom>
          <a:noFill/>
          <a:ln>
            <a:noFill/>
          </a:ln>
        </p:spPr>
      </p:pic>
      <p:pic>
        <p:nvPicPr>
          <p:cNvPr id="244" name="Google Shape;244;p28"/>
          <p:cNvPicPr preferRelativeResize="0"/>
          <p:nvPr/>
        </p:nvPicPr>
        <p:blipFill>
          <a:blip r:embed="rId4">
            <a:alphaModFix/>
          </a:blip>
          <a:stretch>
            <a:fillRect/>
          </a:stretch>
        </p:blipFill>
        <p:spPr>
          <a:xfrm>
            <a:off x="4349400" y="2089375"/>
            <a:ext cx="2483075" cy="2103450"/>
          </a:xfrm>
          <a:prstGeom prst="rect">
            <a:avLst/>
          </a:prstGeom>
          <a:noFill/>
          <a:ln>
            <a:noFill/>
          </a:ln>
        </p:spPr>
      </p:pic>
      <p:sp>
        <p:nvSpPr>
          <p:cNvPr id="245" name="Google Shape;245;p28"/>
          <p:cNvSpPr txBox="1"/>
          <p:nvPr/>
        </p:nvSpPr>
        <p:spPr>
          <a:xfrm>
            <a:off x="8543025" y="32650"/>
            <a:ext cx="5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16</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250" name="Google Shape;250;p29"/>
          <p:cNvGrpSpPr/>
          <p:nvPr/>
        </p:nvGrpSpPr>
        <p:grpSpPr>
          <a:xfrm>
            <a:off x="2402700" y="548711"/>
            <a:ext cx="3837000" cy="2704200"/>
            <a:chOff x="4939500" y="1219611"/>
            <a:chExt cx="3837000" cy="2704200"/>
          </a:xfrm>
        </p:grpSpPr>
        <p:cxnSp>
          <p:nvCxnSpPr>
            <p:cNvPr id="251" name="Google Shape;251;p29"/>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2" name="Google Shape;252;p29"/>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3" name="Google Shape;253;p29"/>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4" name="Google Shape;254;p29"/>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5" name="Google Shape;255;p29"/>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6" name="Google Shape;256;p29"/>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7" name="Google Shape;257;p29"/>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8" name="Google Shape;258;p29"/>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9" name="Google Shape;259;p29"/>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60" name="Google Shape;260;p29"/>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61" name="Google Shape;261;p29"/>
          <p:cNvSpPr txBox="1">
            <a:spLocks noGrp="1"/>
          </p:cNvSpPr>
          <p:nvPr>
            <p:ph type="title"/>
          </p:nvPr>
        </p:nvSpPr>
        <p:spPr>
          <a:xfrm>
            <a:off x="3067872" y="0"/>
            <a:ext cx="3002700" cy="3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 Results and Conclusions  </a:t>
            </a:r>
            <a:endParaRPr sz="1900"/>
          </a:p>
        </p:txBody>
      </p:sp>
      <p:grpSp>
        <p:nvGrpSpPr>
          <p:cNvPr id="262" name="Google Shape;262;p29"/>
          <p:cNvGrpSpPr/>
          <p:nvPr/>
        </p:nvGrpSpPr>
        <p:grpSpPr>
          <a:xfrm>
            <a:off x="4939534" y="2017046"/>
            <a:ext cx="3825543" cy="1573620"/>
            <a:chOff x="1000000" y="2393988"/>
            <a:chExt cx="4144235" cy="1704713"/>
          </a:xfrm>
        </p:grpSpPr>
        <p:sp>
          <p:nvSpPr>
            <p:cNvPr id="263" name="Google Shape;263;p29"/>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64" name="Google Shape;264;p29"/>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9"/>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txBox="1">
            <a:spLocks noGrp="1"/>
          </p:cNvSpPr>
          <p:nvPr>
            <p:ph type="body" idx="1"/>
          </p:nvPr>
        </p:nvSpPr>
        <p:spPr>
          <a:xfrm>
            <a:off x="421400" y="945275"/>
            <a:ext cx="3920700" cy="31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Based on these results, we can draw some conclusions:</a:t>
            </a:r>
            <a:endParaRPr sz="1200">
              <a:solidFill>
                <a:srgbClr val="000000"/>
              </a:solidFill>
            </a:endParaRPr>
          </a:p>
          <a:p>
            <a:pPr marL="457200" lvl="0" indent="-304800" algn="l" rtl="0">
              <a:spcBef>
                <a:spcPts val="1600"/>
              </a:spcBef>
              <a:spcAft>
                <a:spcPts val="0"/>
              </a:spcAft>
              <a:buClr>
                <a:srgbClr val="000000"/>
              </a:buClr>
              <a:buSzPts val="1200"/>
              <a:buChar char="●"/>
            </a:pPr>
            <a:r>
              <a:rPr lang="en" sz="1200">
                <a:solidFill>
                  <a:srgbClr val="000000"/>
                </a:solidFill>
              </a:rPr>
              <a:t>Gradient Boosting outperforms the other three models in terms of both accuracy (0.866) and F1 score (0.705). Therefore, it seems to be the most effective model among the four.</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Logistic Regression: Tuning the threshold really helped improving F1 score.</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Gradient Boosting exhibits a better balance between precision and recall, as indicated by its higher F1 score. This suggests that it can effectively handle both false positives and false negatives, making it a more reliable model.</a:t>
            </a:r>
            <a:endParaRPr sz="1200">
              <a:solidFill>
                <a:srgbClr val="000000"/>
              </a:solidFill>
            </a:endParaRPr>
          </a:p>
        </p:txBody>
      </p:sp>
      <p:sp>
        <p:nvSpPr>
          <p:cNvPr id="275" name="Google Shape;275;p29"/>
          <p:cNvSpPr txBox="1"/>
          <p:nvPr/>
        </p:nvSpPr>
        <p:spPr>
          <a:xfrm>
            <a:off x="8543025" y="32650"/>
            <a:ext cx="52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17</a:t>
            </a:r>
            <a:endParaRPr>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C4FAE0CB-FBCC-3E42-A74E-FF6066214A1A}"/>
              </a:ext>
            </a:extLst>
          </p:cNvPr>
          <p:cNvPicPr>
            <a:picLocks noChangeAspect="1"/>
          </p:cNvPicPr>
          <p:nvPr/>
        </p:nvPicPr>
        <p:blipFill>
          <a:blip r:embed="rId3"/>
          <a:stretch>
            <a:fillRect/>
          </a:stretch>
        </p:blipFill>
        <p:spPr>
          <a:xfrm>
            <a:off x="4384001" y="1315468"/>
            <a:ext cx="4586999" cy="1261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3613650" y="-3350"/>
            <a:ext cx="1916700" cy="47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Final Thoughts</a:t>
            </a:r>
            <a:endParaRPr sz="1900"/>
          </a:p>
        </p:txBody>
      </p:sp>
      <p:sp>
        <p:nvSpPr>
          <p:cNvPr id="281" name="Google Shape;281;p30"/>
          <p:cNvSpPr txBox="1">
            <a:spLocks noGrp="1"/>
          </p:cNvSpPr>
          <p:nvPr>
            <p:ph type="body" idx="1"/>
          </p:nvPr>
        </p:nvSpPr>
        <p:spPr>
          <a:xfrm>
            <a:off x="311700" y="651579"/>
            <a:ext cx="8520600" cy="1570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AutoNum type="arabicPeriod"/>
            </a:pPr>
            <a:r>
              <a:rPr lang="en" sz="1200" dirty="0">
                <a:solidFill>
                  <a:srgbClr val="000000"/>
                </a:solidFill>
              </a:rPr>
              <a:t>Handling categorical variables: We were confused about which technique to use (Label Encoding/One hot encoding) as some categorical variables had a high number of unique values and one hot encoding was leading to 107 features, which would have been tough to interpret. So we decided to recategorize (bucket) some categories based on logic, with minimal loss of information/meaning.</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Running GBT with &gt; 10 candidate values for each of three hyperparameters due to computational and time limitations. Despite the model running an entire night (&gt;12 hours), did not get a result. So we had to restrict candidate values to 2 or 3 and over a smaller range of values.</a:t>
            </a:r>
            <a:endParaRPr sz="1200" dirty="0">
              <a:solidFill>
                <a:srgbClr val="000000"/>
              </a:solidFill>
            </a:endParaRPr>
          </a:p>
        </p:txBody>
      </p:sp>
      <p:sp>
        <p:nvSpPr>
          <p:cNvPr id="282" name="Google Shape;282;p30"/>
          <p:cNvSpPr txBox="1"/>
          <p:nvPr/>
        </p:nvSpPr>
        <p:spPr>
          <a:xfrm>
            <a:off x="8619225" y="32650"/>
            <a:ext cx="4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18</a:t>
            </a:r>
            <a:endParaRPr>
              <a:solidFill>
                <a:schemeClr val="dk1"/>
              </a:solidFill>
              <a:latin typeface="Roboto"/>
              <a:ea typeface="Roboto"/>
              <a:cs typeface="Roboto"/>
              <a:sym typeface="Roboto"/>
            </a:endParaRPr>
          </a:p>
        </p:txBody>
      </p:sp>
      <p:sp>
        <p:nvSpPr>
          <p:cNvPr id="283" name="Google Shape;283;p30"/>
          <p:cNvSpPr txBox="1"/>
          <p:nvPr/>
        </p:nvSpPr>
        <p:spPr>
          <a:xfrm>
            <a:off x="426566" y="214974"/>
            <a:ext cx="991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Challenges</a:t>
            </a:r>
            <a:endParaRPr sz="1100" b="1" dirty="0">
              <a:latin typeface="Roboto"/>
              <a:ea typeface="Roboto"/>
              <a:cs typeface="Roboto"/>
              <a:sym typeface="Roboto"/>
            </a:endParaRPr>
          </a:p>
        </p:txBody>
      </p:sp>
      <p:sp>
        <p:nvSpPr>
          <p:cNvPr id="284" name="Google Shape;284;p30"/>
          <p:cNvSpPr txBox="1">
            <a:spLocks noGrp="1"/>
          </p:cNvSpPr>
          <p:nvPr>
            <p:ph type="body" idx="1"/>
          </p:nvPr>
        </p:nvSpPr>
        <p:spPr>
          <a:xfrm>
            <a:off x="373650" y="2414181"/>
            <a:ext cx="8520600" cy="800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AutoNum type="arabicPeriod"/>
            </a:pPr>
            <a:r>
              <a:rPr lang="en" sz="1200" dirty="0">
                <a:solidFill>
                  <a:srgbClr val="000000"/>
                </a:solidFill>
              </a:rPr>
              <a:t>Data preprocessing: Took 70-80% of  time we spent on the project. </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Apply learnings from the course by training 4 models and tuning hyperparameters for each.</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Working on assignments where direction was given v/s taking your own direction (completely different).</a:t>
            </a:r>
            <a:endParaRPr sz="1200" dirty="0">
              <a:solidFill>
                <a:srgbClr val="000000"/>
              </a:solidFill>
            </a:endParaRPr>
          </a:p>
        </p:txBody>
      </p:sp>
      <p:sp>
        <p:nvSpPr>
          <p:cNvPr id="285" name="Google Shape;285;p30"/>
          <p:cNvSpPr txBox="1"/>
          <p:nvPr/>
        </p:nvSpPr>
        <p:spPr>
          <a:xfrm>
            <a:off x="469106" y="1982085"/>
            <a:ext cx="991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Learnings</a:t>
            </a:r>
            <a:endParaRPr sz="1100" b="1" dirty="0">
              <a:latin typeface="Roboto"/>
              <a:ea typeface="Roboto"/>
              <a:cs typeface="Roboto"/>
              <a:sym typeface="Roboto"/>
            </a:endParaRPr>
          </a:p>
        </p:txBody>
      </p:sp>
      <p:sp>
        <p:nvSpPr>
          <p:cNvPr id="286" name="Google Shape;286;p30"/>
          <p:cNvSpPr txBox="1">
            <a:spLocks noGrp="1"/>
          </p:cNvSpPr>
          <p:nvPr>
            <p:ph type="body" idx="1"/>
          </p:nvPr>
        </p:nvSpPr>
        <p:spPr>
          <a:xfrm>
            <a:off x="407150" y="3536326"/>
            <a:ext cx="8520600" cy="1037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AutoNum type="arabicPeriod"/>
            </a:pPr>
            <a:r>
              <a:rPr lang="en" sz="1200" dirty="0">
                <a:solidFill>
                  <a:srgbClr val="000000"/>
                </a:solidFill>
              </a:rPr>
              <a:t>Definitely PCA to reduce dimensionality - </a:t>
            </a:r>
            <a:r>
              <a:rPr lang="en" sz="1200" dirty="0" err="1">
                <a:solidFill>
                  <a:srgbClr val="000000"/>
                </a:solidFill>
              </a:rPr>
              <a:t>Analysing</a:t>
            </a:r>
            <a:r>
              <a:rPr lang="en" sz="1200" dirty="0">
                <a:solidFill>
                  <a:srgbClr val="000000"/>
                </a:solidFill>
              </a:rPr>
              <a:t> PCA variance ratios and dropping features step-wise with the least ratios.</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Bagging and KNN.</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Regularization methods to our log regression model.</a:t>
            </a:r>
            <a:endParaRPr sz="1200" dirty="0">
              <a:solidFill>
                <a:srgbClr val="000000"/>
              </a:solidFill>
            </a:endParaRPr>
          </a:p>
        </p:txBody>
      </p:sp>
      <p:sp>
        <p:nvSpPr>
          <p:cNvPr id="287" name="Google Shape;287;p30"/>
          <p:cNvSpPr txBox="1"/>
          <p:nvPr/>
        </p:nvSpPr>
        <p:spPr>
          <a:xfrm>
            <a:off x="469100" y="3115015"/>
            <a:ext cx="36297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Things we would have done if we had more time</a:t>
            </a:r>
            <a:endParaRPr sz="1100" b="1"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377375" y="44114"/>
            <a:ext cx="1117500" cy="4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Agenda</a:t>
            </a:r>
            <a:endParaRPr sz="1900"/>
          </a:p>
        </p:txBody>
      </p:sp>
      <p:grpSp>
        <p:nvGrpSpPr>
          <p:cNvPr id="95" name="Google Shape;95;p14"/>
          <p:cNvGrpSpPr/>
          <p:nvPr/>
        </p:nvGrpSpPr>
        <p:grpSpPr>
          <a:xfrm>
            <a:off x="0" y="0"/>
            <a:ext cx="3412500" cy="5143541"/>
            <a:chOff x="0" y="-530"/>
            <a:chExt cx="4668262" cy="6862630"/>
          </a:xfrm>
        </p:grpSpPr>
        <p:sp>
          <p:nvSpPr>
            <p:cNvPr id="96" name="Google Shape;96;p14"/>
            <p:cNvSpPr/>
            <p:nvPr/>
          </p:nvSpPr>
          <p:spPr>
            <a:xfrm>
              <a:off x="1362649" y="181009"/>
              <a:ext cx="1720676" cy="4557911"/>
            </a:xfrm>
            <a:custGeom>
              <a:avLst/>
              <a:gdLst/>
              <a:ahLst/>
              <a:cxnLst/>
              <a:rect l="l" t="t" r="r" b="b"/>
              <a:pathLst>
                <a:path w="751387" h="1990354" extrusionOk="0">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rgbClr val="E7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97" name="Google Shape;97;p14"/>
            <p:cNvSpPr/>
            <p:nvPr/>
          </p:nvSpPr>
          <p:spPr>
            <a:xfrm>
              <a:off x="700584" y="4688266"/>
              <a:ext cx="2659757" cy="2170146"/>
            </a:xfrm>
            <a:custGeom>
              <a:avLst/>
              <a:gdLst/>
              <a:ahLst/>
              <a:cxnLst/>
              <a:rect l="l" t="t" r="r" b="b"/>
              <a:pathLst>
                <a:path w="2666423" h="2175585" extrusionOk="0">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98" name="Google Shape;98;p14"/>
            <p:cNvSpPr/>
            <p:nvPr/>
          </p:nvSpPr>
          <p:spPr>
            <a:xfrm>
              <a:off x="0" y="226153"/>
              <a:ext cx="4668262" cy="6635947"/>
            </a:xfrm>
            <a:custGeom>
              <a:avLst/>
              <a:gdLst/>
              <a:ahLst/>
              <a:cxnLst/>
              <a:rect l="l" t="t" r="r" b="b"/>
              <a:pathLst>
                <a:path w="4679962" h="6652578" extrusionOk="0">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rgbClr val="26262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99" name="Google Shape;99;p14"/>
            <p:cNvSpPr/>
            <p:nvPr/>
          </p:nvSpPr>
          <p:spPr>
            <a:xfrm>
              <a:off x="1506088" y="-530"/>
              <a:ext cx="1127882" cy="809901"/>
            </a:xfrm>
            <a:custGeom>
              <a:avLst/>
              <a:gdLst/>
              <a:ahLst/>
              <a:cxnLst/>
              <a:rect l="l" t="t" r="r" b="b"/>
              <a:pathLst>
                <a:path w="1130709" h="811931" extrusionOk="0">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0" name="Google Shape;100;p14"/>
            <p:cNvSpPr/>
            <p:nvPr/>
          </p:nvSpPr>
          <p:spPr>
            <a:xfrm>
              <a:off x="1717351" y="24002"/>
              <a:ext cx="800946" cy="785241"/>
            </a:xfrm>
            <a:custGeom>
              <a:avLst/>
              <a:gdLst/>
              <a:ahLst/>
              <a:cxnLst/>
              <a:rect l="l" t="t" r="r" b="b"/>
              <a:pathLst>
                <a:path w="349758" h="342900" extrusionOk="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rgbClr val="000000">
                <a:alpha val="2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1" name="Google Shape;101;p14"/>
            <p:cNvSpPr/>
            <p:nvPr/>
          </p:nvSpPr>
          <p:spPr>
            <a:xfrm>
              <a:off x="3979452" y="5679057"/>
              <a:ext cx="659602" cy="1177861"/>
            </a:xfrm>
            <a:custGeom>
              <a:avLst/>
              <a:gdLst/>
              <a:ahLst/>
              <a:cxnLst/>
              <a:rect l="l" t="t" r="r" b="b"/>
              <a:pathLst>
                <a:path w="288036" h="514350" extrusionOk="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2" name="Google Shape;102;p14"/>
            <p:cNvSpPr/>
            <p:nvPr/>
          </p:nvSpPr>
          <p:spPr>
            <a:xfrm>
              <a:off x="4029912" y="5220842"/>
              <a:ext cx="581078" cy="549669"/>
            </a:xfrm>
            <a:custGeom>
              <a:avLst/>
              <a:gdLst/>
              <a:ahLst/>
              <a:cxnLst/>
              <a:rect l="l" t="t" r="r" b="b"/>
              <a:pathLst>
                <a:path w="253746" h="240030" extrusionOk="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rgbClr val="E7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3" name="Google Shape;103;p14"/>
            <p:cNvSpPr/>
            <p:nvPr/>
          </p:nvSpPr>
          <p:spPr>
            <a:xfrm>
              <a:off x="3048741" y="4563135"/>
              <a:ext cx="15600" cy="109934"/>
            </a:xfrm>
            <a:custGeom>
              <a:avLst/>
              <a:gdLst/>
              <a:ahLst/>
              <a:cxnLst/>
              <a:rect l="l" t="t" r="r" b="b"/>
              <a:pathLst>
                <a:path w="120000" h="48006" extrusionOk="0">
                  <a:moveTo>
                    <a:pt x="42079" y="52121"/>
                  </a:moveTo>
                  <a:cubicBezTo>
                    <a:pt x="-31295" y="35661"/>
                    <a:pt x="15873" y="17145"/>
                    <a:pt x="5395" y="0"/>
                  </a:cubicBezTo>
                  <a:cubicBezTo>
                    <a:pt x="84012" y="16459"/>
                    <a:pt x="26358" y="34976"/>
                    <a:pt x="42079" y="52121"/>
                  </a:cubicBezTo>
                  <a:close/>
                </a:path>
              </a:pathLst>
            </a:custGeom>
            <a:solidFill>
              <a:srgbClr val="FDFDF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4" name="Google Shape;104;p14"/>
            <p:cNvSpPr/>
            <p:nvPr/>
          </p:nvSpPr>
          <p:spPr>
            <a:xfrm>
              <a:off x="2051094" y="775349"/>
              <a:ext cx="942289" cy="3360831"/>
            </a:xfrm>
            <a:custGeom>
              <a:avLst/>
              <a:gdLst/>
              <a:ahLst/>
              <a:cxnLst/>
              <a:rect l="l" t="t" r="r" b="b"/>
              <a:pathLst>
                <a:path w="411480" h="1467612" extrusionOk="0">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rgbClr val="44546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5" name="Google Shape;105;p14"/>
            <p:cNvSpPr/>
            <p:nvPr/>
          </p:nvSpPr>
          <p:spPr>
            <a:xfrm>
              <a:off x="0" y="2348919"/>
              <a:ext cx="1792623" cy="2481603"/>
            </a:xfrm>
            <a:custGeom>
              <a:avLst/>
              <a:gdLst/>
              <a:ahLst/>
              <a:cxnLst/>
              <a:rect l="l" t="t" r="r" b="b"/>
              <a:pathLst>
                <a:path w="1797116" h="2487823" extrusionOk="0">
                  <a:moveTo>
                    <a:pt x="0" y="0"/>
                  </a:moveTo>
                  <a:lnTo>
                    <a:pt x="0" y="809270"/>
                  </a:lnTo>
                  <a:lnTo>
                    <a:pt x="604597" y="2221592"/>
                  </a:lnTo>
                  <a:lnTo>
                    <a:pt x="1797116" y="2487823"/>
                  </a:lnTo>
                  <a:lnTo>
                    <a:pt x="856649" y="220931"/>
                  </a:ln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6" name="Google Shape;106;p14"/>
            <p:cNvSpPr/>
            <p:nvPr/>
          </p:nvSpPr>
          <p:spPr>
            <a:xfrm>
              <a:off x="528795" y="3244903"/>
              <a:ext cx="1067928" cy="989404"/>
            </a:xfrm>
            <a:custGeom>
              <a:avLst/>
              <a:gdLst/>
              <a:ahLst/>
              <a:cxnLst/>
              <a:rect l="l" t="t" r="r" b="b"/>
              <a:pathLst>
                <a:path w="466344" h="432054" extrusionOk="0">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7" name="Google Shape;107;p14"/>
            <p:cNvSpPr/>
            <p:nvPr/>
          </p:nvSpPr>
          <p:spPr>
            <a:xfrm>
              <a:off x="219866" y="3566125"/>
              <a:ext cx="619958" cy="848924"/>
            </a:xfrm>
            <a:custGeom>
              <a:avLst/>
              <a:gdLst/>
              <a:ahLst/>
              <a:cxnLst/>
              <a:rect l="l" t="t" r="r" b="b"/>
              <a:pathLst>
                <a:path w="270724" h="370709" extrusionOk="0">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rgbClr val="E7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grpSp>
      <p:sp>
        <p:nvSpPr>
          <p:cNvPr id="108" name="Google Shape;108;p14"/>
          <p:cNvSpPr txBox="1">
            <a:spLocks noGrp="1"/>
          </p:cNvSpPr>
          <p:nvPr>
            <p:ph type="body" idx="2"/>
          </p:nvPr>
        </p:nvSpPr>
        <p:spPr>
          <a:xfrm>
            <a:off x="4950400" y="200200"/>
            <a:ext cx="3837000" cy="41679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rgbClr val="F7F7F8"/>
              </a:buClr>
              <a:buSzPts val="1600"/>
              <a:buAutoNum type="arabicPeriod"/>
            </a:pPr>
            <a:r>
              <a:rPr lang="en" sz="1600">
                <a:solidFill>
                  <a:srgbClr val="F7F7F8"/>
                </a:solidFill>
              </a:rPr>
              <a:t>Objective</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Dataset Description</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Data Preprocessing</a:t>
            </a:r>
            <a:endParaRPr sz="1600">
              <a:solidFill>
                <a:srgbClr val="F7F7F8"/>
              </a:solidFill>
            </a:endParaRPr>
          </a:p>
          <a:p>
            <a:pPr marL="914400" lvl="1" indent="-330200" algn="l" rtl="0">
              <a:spcBef>
                <a:spcPts val="0"/>
              </a:spcBef>
              <a:spcAft>
                <a:spcPts val="0"/>
              </a:spcAft>
              <a:buClr>
                <a:srgbClr val="F7F7F8"/>
              </a:buClr>
              <a:buSzPts val="1600"/>
              <a:buAutoNum type="alphaLcPeriod"/>
            </a:pPr>
            <a:r>
              <a:rPr lang="en" sz="1600">
                <a:solidFill>
                  <a:srgbClr val="F7F7F8"/>
                </a:solidFill>
              </a:rPr>
              <a:t>Cleaning</a:t>
            </a:r>
            <a:endParaRPr sz="1600">
              <a:solidFill>
                <a:srgbClr val="F7F7F8"/>
              </a:solidFill>
            </a:endParaRPr>
          </a:p>
          <a:p>
            <a:pPr marL="914400" lvl="1" indent="-330200" algn="l" rtl="0">
              <a:spcBef>
                <a:spcPts val="0"/>
              </a:spcBef>
              <a:spcAft>
                <a:spcPts val="0"/>
              </a:spcAft>
              <a:buClr>
                <a:srgbClr val="F7F7F8"/>
              </a:buClr>
              <a:buSzPts val="1600"/>
              <a:buAutoNum type="alphaLcPeriod"/>
            </a:pPr>
            <a:r>
              <a:rPr lang="en" sz="1600">
                <a:solidFill>
                  <a:srgbClr val="F7F7F8"/>
                </a:solidFill>
              </a:rPr>
              <a:t>Feature Engineering &amp; Feature Selection</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Exploratory Data Analysis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Data Preprocessing - Encoding Categorical Variables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Models &amp; Techniques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Results &amp; Conclusions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Final Thoughts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Q&amp;A</a:t>
            </a:r>
            <a:endParaRPr sz="1600">
              <a:solidFill>
                <a:srgbClr val="F7F7F8"/>
              </a:solidFill>
            </a:endParaRPr>
          </a:p>
        </p:txBody>
      </p:sp>
      <p:sp>
        <p:nvSpPr>
          <p:cNvPr id="109" name="Google Shape;109;p14"/>
          <p:cNvSpPr txBox="1"/>
          <p:nvPr/>
        </p:nvSpPr>
        <p:spPr>
          <a:xfrm>
            <a:off x="8238225" y="32650"/>
            <a:ext cx="905700" cy="615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a:solidFill>
                  <a:schemeClr val="lt1"/>
                </a:solidFill>
                <a:latin typeface="Roboto"/>
                <a:ea typeface="Roboto"/>
                <a:cs typeface="Roboto"/>
                <a:sym typeface="Roboto"/>
              </a:rPr>
              <a:t>2	</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960036" y="136194"/>
            <a:ext cx="1203000" cy="4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Objective</a:t>
            </a:r>
            <a:endParaRPr sz="1900"/>
          </a:p>
        </p:txBody>
      </p:sp>
      <p:sp>
        <p:nvSpPr>
          <p:cNvPr id="115" name="Google Shape;115;p15"/>
          <p:cNvSpPr txBox="1"/>
          <p:nvPr/>
        </p:nvSpPr>
        <p:spPr>
          <a:xfrm>
            <a:off x="152400" y="1057250"/>
            <a:ext cx="67065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For this project, we are trying to predict whether an individual’s income will be greater than $50,000 per year based on several attributes from the census data. A binary classification problem.</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There is imbalance in the response variable.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First we explore the data at face value, then clean and transform the data, and finally train the data on 4 different models - Logistic Regression (5-Fold CV with threshold tuning), Decision Trees, Random Forest Classifier and Gradient Boosting Classifier (all with 5-Fold CV &amp; hyperparameter tuning).</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We also compare models based on their F1 Score.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pic>
        <p:nvPicPr>
          <p:cNvPr id="116" name="Google Shape;116;p15"/>
          <p:cNvPicPr preferRelativeResize="0"/>
          <p:nvPr/>
        </p:nvPicPr>
        <p:blipFill>
          <a:blip r:embed="rId3">
            <a:alphaModFix/>
          </a:blip>
          <a:stretch>
            <a:fillRect/>
          </a:stretch>
        </p:blipFill>
        <p:spPr>
          <a:xfrm>
            <a:off x="6858900" y="1253025"/>
            <a:ext cx="1986625" cy="2124200"/>
          </a:xfrm>
          <a:prstGeom prst="rect">
            <a:avLst/>
          </a:prstGeom>
          <a:noFill/>
          <a:ln>
            <a:noFill/>
          </a:ln>
        </p:spPr>
      </p:pic>
      <p:sp>
        <p:nvSpPr>
          <p:cNvPr id="117" name="Google Shape;117;p15"/>
          <p:cNvSpPr txBox="1"/>
          <p:nvPr/>
        </p:nvSpPr>
        <p:spPr>
          <a:xfrm>
            <a:off x="8238225" y="32650"/>
            <a:ext cx="9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62626"/>
                </a:solidFill>
                <a:latin typeface="Roboto"/>
                <a:ea typeface="Roboto"/>
                <a:cs typeface="Roboto"/>
                <a:sym typeface="Roboto"/>
              </a:rPr>
              <a:t>	</a:t>
            </a:r>
            <a:r>
              <a:rPr lang="en">
                <a:solidFill>
                  <a:schemeClr val="dk1"/>
                </a:solidFill>
                <a:latin typeface="Roboto"/>
                <a:ea typeface="Roboto"/>
                <a:cs typeface="Roboto"/>
                <a:sym typeface="Roboto"/>
              </a:rPr>
              <a:t>3</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144375" y="967111"/>
            <a:ext cx="5651100" cy="389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u="sng" dirty="0">
                <a:solidFill>
                  <a:srgbClr val="000000"/>
                </a:solidFill>
              </a:rPr>
              <a:t>Categorical (8+1)</a:t>
            </a:r>
            <a:br>
              <a:rPr lang="en" sz="900" dirty="0">
                <a:solidFill>
                  <a:srgbClr val="000000"/>
                </a:solidFill>
              </a:rPr>
            </a:br>
            <a:r>
              <a:rPr lang="en" sz="900" dirty="0">
                <a:solidFill>
                  <a:srgbClr val="000000"/>
                </a:solidFill>
              </a:rPr>
              <a:t>- </a:t>
            </a:r>
            <a:r>
              <a:rPr lang="en" sz="900" b="1" dirty="0" err="1">
                <a:solidFill>
                  <a:srgbClr val="000000"/>
                </a:solidFill>
              </a:rPr>
              <a:t>workclass</a:t>
            </a:r>
            <a:r>
              <a:rPr lang="en" sz="900" dirty="0">
                <a:solidFill>
                  <a:srgbClr val="000000"/>
                </a:solidFill>
              </a:rPr>
              <a:t>: represents employment status</a:t>
            </a:r>
            <a:br>
              <a:rPr lang="en" sz="900" dirty="0">
                <a:solidFill>
                  <a:srgbClr val="000000"/>
                </a:solidFill>
              </a:rPr>
            </a:br>
            <a:r>
              <a:rPr lang="en" sz="900" dirty="0">
                <a:solidFill>
                  <a:srgbClr val="000000"/>
                </a:solidFill>
              </a:rPr>
              <a:t>State-</a:t>
            </a:r>
            <a:r>
              <a:rPr lang="en" sz="900" dirty="0" err="1">
                <a:solidFill>
                  <a:srgbClr val="000000"/>
                </a:solidFill>
              </a:rPr>
              <a:t>gov</a:t>
            </a:r>
            <a:r>
              <a:rPr lang="en" sz="900" dirty="0">
                <a:solidFill>
                  <a:srgbClr val="000000"/>
                </a:solidFill>
              </a:rPr>
              <a:t>, Self-</a:t>
            </a:r>
            <a:r>
              <a:rPr lang="en" sz="900" dirty="0" err="1">
                <a:solidFill>
                  <a:srgbClr val="000000"/>
                </a:solidFill>
              </a:rPr>
              <a:t>emp</a:t>
            </a:r>
            <a:r>
              <a:rPr lang="en" sz="900" dirty="0">
                <a:solidFill>
                  <a:srgbClr val="000000"/>
                </a:solidFill>
              </a:rPr>
              <a:t>-not-</a:t>
            </a:r>
            <a:r>
              <a:rPr lang="en" sz="900" dirty="0" err="1">
                <a:solidFill>
                  <a:srgbClr val="000000"/>
                </a:solidFill>
              </a:rPr>
              <a:t>inc</a:t>
            </a:r>
            <a:r>
              <a:rPr lang="en" sz="900" dirty="0">
                <a:solidFill>
                  <a:srgbClr val="000000"/>
                </a:solidFill>
              </a:rPr>
              <a:t>, Private, Federal-</a:t>
            </a:r>
            <a:r>
              <a:rPr lang="en" sz="900" dirty="0" err="1">
                <a:solidFill>
                  <a:srgbClr val="000000"/>
                </a:solidFill>
              </a:rPr>
              <a:t>gov</a:t>
            </a:r>
            <a:r>
              <a:rPr lang="en" sz="900" dirty="0">
                <a:solidFill>
                  <a:srgbClr val="000000"/>
                </a:solidFill>
              </a:rPr>
              <a:t>, Local-</a:t>
            </a:r>
            <a:r>
              <a:rPr lang="en" sz="900" dirty="0" err="1">
                <a:solidFill>
                  <a:srgbClr val="000000"/>
                </a:solidFill>
              </a:rPr>
              <a:t>gov</a:t>
            </a:r>
            <a:r>
              <a:rPr lang="en" sz="900" dirty="0">
                <a:solidFill>
                  <a:srgbClr val="000000"/>
                </a:solidFill>
              </a:rPr>
              <a:t>, Self-</a:t>
            </a:r>
            <a:r>
              <a:rPr lang="en" sz="900" dirty="0" err="1">
                <a:solidFill>
                  <a:srgbClr val="000000"/>
                </a:solidFill>
              </a:rPr>
              <a:t>emp</a:t>
            </a:r>
            <a:r>
              <a:rPr lang="en" sz="900" dirty="0">
                <a:solidFill>
                  <a:srgbClr val="000000"/>
                </a:solidFill>
              </a:rPr>
              <a:t>-</a:t>
            </a:r>
            <a:r>
              <a:rPr lang="en" sz="900" dirty="0" err="1">
                <a:solidFill>
                  <a:srgbClr val="000000"/>
                </a:solidFill>
              </a:rPr>
              <a:t>inc</a:t>
            </a:r>
            <a:r>
              <a:rPr lang="en" sz="900" dirty="0">
                <a:solidFill>
                  <a:srgbClr val="000000"/>
                </a:solidFill>
              </a:rPr>
              <a:t>, Without-pay, Never-worked</a:t>
            </a:r>
            <a:br>
              <a:rPr lang="en" sz="900" dirty="0">
                <a:solidFill>
                  <a:srgbClr val="000000"/>
                </a:solidFill>
              </a:rPr>
            </a:br>
            <a:r>
              <a:rPr lang="en" sz="900" dirty="0">
                <a:solidFill>
                  <a:srgbClr val="000000"/>
                </a:solidFill>
              </a:rPr>
              <a:t>- </a:t>
            </a:r>
            <a:r>
              <a:rPr lang="en" sz="900" b="1" dirty="0">
                <a:solidFill>
                  <a:srgbClr val="000000"/>
                </a:solidFill>
              </a:rPr>
              <a:t>education</a:t>
            </a:r>
            <a:r>
              <a:rPr lang="en" sz="900" dirty="0">
                <a:solidFill>
                  <a:srgbClr val="000000"/>
                </a:solidFill>
              </a:rPr>
              <a:t>: highest level of education</a:t>
            </a:r>
            <a:br>
              <a:rPr lang="en" sz="900" dirty="0">
                <a:solidFill>
                  <a:srgbClr val="000000"/>
                </a:solidFill>
              </a:rPr>
            </a:br>
            <a:r>
              <a:rPr lang="en" sz="900" dirty="0">
                <a:solidFill>
                  <a:srgbClr val="000000"/>
                </a:solidFill>
              </a:rPr>
              <a:t>Bachelors, HS-grad, 11th, Masters, 9th, Some-college, </a:t>
            </a:r>
            <a:r>
              <a:rPr lang="en" sz="900" dirty="0" err="1">
                <a:solidFill>
                  <a:srgbClr val="000000"/>
                </a:solidFill>
              </a:rPr>
              <a:t>Assoc-acdm</a:t>
            </a:r>
            <a:r>
              <a:rPr lang="en" sz="900" dirty="0">
                <a:solidFill>
                  <a:srgbClr val="000000"/>
                </a:solidFill>
              </a:rPr>
              <a:t>, </a:t>
            </a:r>
            <a:r>
              <a:rPr lang="en" sz="900" dirty="0" err="1">
                <a:solidFill>
                  <a:srgbClr val="000000"/>
                </a:solidFill>
              </a:rPr>
              <a:t>Assoc-voc</a:t>
            </a:r>
            <a:r>
              <a:rPr lang="en" sz="900" dirty="0">
                <a:solidFill>
                  <a:srgbClr val="000000"/>
                </a:solidFill>
              </a:rPr>
              <a:t>, 7th-8th, Doctorate, Prof-school, 5th-6th, 10th, 1st-4th, Preschool, 12th</a:t>
            </a:r>
            <a:br>
              <a:rPr lang="en" sz="900" dirty="0">
                <a:solidFill>
                  <a:srgbClr val="000000"/>
                </a:solidFill>
              </a:rPr>
            </a:br>
            <a:r>
              <a:rPr lang="en" sz="900" dirty="0">
                <a:solidFill>
                  <a:srgbClr val="000000"/>
                </a:solidFill>
              </a:rPr>
              <a:t>- </a:t>
            </a:r>
            <a:r>
              <a:rPr lang="en" sz="900" b="1" dirty="0">
                <a:solidFill>
                  <a:srgbClr val="000000"/>
                </a:solidFill>
              </a:rPr>
              <a:t>marital-status</a:t>
            </a:r>
            <a:br>
              <a:rPr lang="en" sz="900" b="1" dirty="0">
                <a:solidFill>
                  <a:srgbClr val="000000"/>
                </a:solidFill>
              </a:rPr>
            </a:br>
            <a:r>
              <a:rPr lang="en" sz="900" dirty="0">
                <a:solidFill>
                  <a:srgbClr val="000000"/>
                </a:solidFill>
              </a:rPr>
              <a:t>Never-married, Married-civ-spouse, Divorced, Married-spouse-absent, Separated, Married-AF-spouse, Widowed</a:t>
            </a:r>
            <a:br>
              <a:rPr lang="en" sz="900" dirty="0">
                <a:solidFill>
                  <a:srgbClr val="000000"/>
                </a:solidFill>
              </a:rPr>
            </a:br>
            <a:r>
              <a:rPr lang="en" sz="900" dirty="0">
                <a:solidFill>
                  <a:srgbClr val="000000"/>
                </a:solidFill>
              </a:rPr>
              <a:t>- </a:t>
            </a:r>
            <a:r>
              <a:rPr lang="en" sz="900" b="1" dirty="0">
                <a:solidFill>
                  <a:srgbClr val="000000"/>
                </a:solidFill>
              </a:rPr>
              <a:t>occupation</a:t>
            </a:r>
            <a:r>
              <a:rPr lang="en" sz="900" dirty="0">
                <a:solidFill>
                  <a:srgbClr val="000000"/>
                </a:solidFill>
              </a:rPr>
              <a:t>: general type of occupation</a:t>
            </a:r>
            <a:br>
              <a:rPr lang="en" sz="900" dirty="0">
                <a:solidFill>
                  <a:srgbClr val="000000"/>
                </a:solidFill>
              </a:rPr>
            </a:br>
            <a:r>
              <a:rPr lang="en" sz="900" dirty="0" err="1">
                <a:solidFill>
                  <a:srgbClr val="000000"/>
                </a:solidFill>
              </a:rPr>
              <a:t>Adm</a:t>
            </a:r>
            <a:r>
              <a:rPr lang="en" sz="900" dirty="0">
                <a:solidFill>
                  <a:srgbClr val="000000"/>
                </a:solidFill>
              </a:rPr>
              <a:t>-clerical, Exec-managerial, Handlers-cleaners, Prof-specialty, Other-service, Sales, Craft-repair, Transport-moving, Farming-fishing, Machine-op-</a:t>
            </a:r>
            <a:r>
              <a:rPr lang="en" sz="900" dirty="0" err="1">
                <a:solidFill>
                  <a:srgbClr val="000000"/>
                </a:solidFill>
              </a:rPr>
              <a:t>inspct</a:t>
            </a:r>
            <a:r>
              <a:rPr lang="en" sz="900" dirty="0">
                <a:solidFill>
                  <a:srgbClr val="000000"/>
                </a:solidFill>
              </a:rPr>
              <a:t>, Tech-support, Protective-</a:t>
            </a:r>
            <a:r>
              <a:rPr lang="en" sz="900" dirty="0" err="1">
                <a:solidFill>
                  <a:srgbClr val="000000"/>
                </a:solidFill>
              </a:rPr>
              <a:t>serv</a:t>
            </a:r>
            <a:r>
              <a:rPr lang="en" sz="900" dirty="0">
                <a:solidFill>
                  <a:srgbClr val="000000"/>
                </a:solidFill>
              </a:rPr>
              <a:t>, Armed-Forces, </a:t>
            </a:r>
            <a:r>
              <a:rPr lang="en" sz="900" dirty="0" err="1">
                <a:solidFill>
                  <a:srgbClr val="000000"/>
                </a:solidFill>
              </a:rPr>
              <a:t>Priv</a:t>
            </a:r>
            <a:r>
              <a:rPr lang="en" sz="900" dirty="0">
                <a:solidFill>
                  <a:srgbClr val="000000"/>
                </a:solidFill>
              </a:rPr>
              <a:t>-house-</a:t>
            </a:r>
            <a:r>
              <a:rPr lang="en" sz="900" dirty="0" err="1">
                <a:solidFill>
                  <a:srgbClr val="000000"/>
                </a:solidFill>
              </a:rPr>
              <a:t>serv</a:t>
            </a:r>
            <a:br>
              <a:rPr lang="en" sz="900" dirty="0">
                <a:solidFill>
                  <a:srgbClr val="000000"/>
                </a:solidFill>
              </a:rPr>
            </a:br>
            <a:r>
              <a:rPr lang="en" sz="900" dirty="0">
                <a:solidFill>
                  <a:srgbClr val="000000"/>
                </a:solidFill>
              </a:rPr>
              <a:t>- </a:t>
            </a:r>
            <a:r>
              <a:rPr lang="en" sz="900" b="1" dirty="0">
                <a:solidFill>
                  <a:srgbClr val="000000"/>
                </a:solidFill>
              </a:rPr>
              <a:t>relationship</a:t>
            </a:r>
            <a:r>
              <a:rPr lang="en" sz="900" dirty="0">
                <a:solidFill>
                  <a:srgbClr val="000000"/>
                </a:solidFill>
              </a:rPr>
              <a:t>: represents what this individual is relative to others</a:t>
            </a:r>
            <a:br>
              <a:rPr lang="en" sz="900" dirty="0">
                <a:solidFill>
                  <a:srgbClr val="000000"/>
                </a:solidFill>
              </a:rPr>
            </a:br>
            <a:r>
              <a:rPr lang="en" sz="900" dirty="0">
                <a:solidFill>
                  <a:srgbClr val="000000"/>
                </a:solidFill>
              </a:rPr>
              <a:t>Not-in-family, Husband, Wife, Own-child, Unmarried, Other-relative</a:t>
            </a:r>
            <a:br>
              <a:rPr lang="en" sz="900" dirty="0">
                <a:solidFill>
                  <a:srgbClr val="000000"/>
                </a:solidFill>
              </a:rPr>
            </a:br>
            <a:r>
              <a:rPr lang="en" sz="900" dirty="0">
                <a:solidFill>
                  <a:srgbClr val="000000"/>
                </a:solidFill>
              </a:rPr>
              <a:t>- </a:t>
            </a:r>
            <a:r>
              <a:rPr lang="en" sz="900" b="1" dirty="0">
                <a:solidFill>
                  <a:srgbClr val="000000"/>
                </a:solidFill>
              </a:rPr>
              <a:t>race</a:t>
            </a:r>
            <a:br>
              <a:rPr lang="en" sz="900" dirty="0">
                <a:solidFill>
                  <a:srgbClr val="000000"/>
                </a:solidFill>
              </a:rPr>
            </a:br>
            <a:r>
              <a:rPr lang="en" sz="900" dirty="0">
                <a:solidFill>
                  <a:srgbClr val="000000"/>
                </a:solidFill>
              </a:rPr>
              <a:t>White, Black, Asian-Pac-Islander, </a:t>
            </a:r>
            <a:r>
              <a:rPr lang="en" sz="900" dirty="0" err="1">
                <a:solidFill>
                  <a:srgbClr val="000000"/>
                </a:solidFill>
              </a:rPr>
              <a:t>Amer</a:t>
            </a:r>
            <a:r>
              <a:rPr lang="en" sz="900" dirty="0">
                <a:solidFill>
                  <a:srgbClr val="000000"/>
                </a:solidFill>
              </a:rPr>
              <a:t>-Indian-Eskimo, Other</a:t>
            </a:r>
            <a:br>
              <a:rPr lang="en" sz="900" dirty="0">
                <a:solidFill>
                  <a:srgbClr val="000000"/>
                </a:solidFill>
              </a:rPr>
            </a:br>
            <a:r>
              <a:rPr lang="en" sz="900" dirty="0">
                <a:solidFill>
                  <a:srgbClr val="000000"/>
                </a:solidFill>
              </a:rPr>
              <a:t>- </a:t>
            </a:r>
            <a:r>
              <a:rPr lang="en" sz="900" b="1" dirty="0">
                <a:solidFill>
                  <a:srgbClr val="000000"/>
                </a:solidFill>
              </a:rPr>
              <a:t>sex</a:t>
            </a:r>
            <a:br>
              <a:rPr lang="en" sz="900" dirty="0">
                <a:solidFill>
                  <a:srgbClr val="000000"/>
                </a:solidFill>
              </a:rPr>
            </a:br>
            <a:r>
              <a:rPr lang="en" sz="900" dirty="0">
                <a:solidFill>
                  <a:srgbClr val="000000"/>
                </a:solidFill>
              </a:rPr>
              <a:t>Male, Female</a:t>
            </a:r>
            <a:br>
              <a:rPr lang="en" sz="900" dirty="0">
                <a:solidFill>
                  <a:srgbClr val="000000"/>
                </a:solidFill>
              </a:rPr>
            </a:br>
            <a:r>
              <a:rPr lang="en" sz="900" dirty="0">
                <a:solidFill>
                  <a:srgbClr val="000000"/>
                </a:solidFill>
              </a:rPr>
              <a:t>- </a:t>
            </a:r>
            <a:r>
              <a:rPr lang="en" sz="900" b="1" dirty="0">
                <a:solidFill>
                  <a:srgbClr val="000000"/>
                </a:solidFill>
              </a:rPr>
              <a:t>native-country</a:t>
            </a:r>
            <a:r>
              <a:rPr lang="en" sz="900" dirty="0">
                <a:solidFill>
                  <a:srgbClr val="000000"/>
                </a:solidFill>
              </a:rPr>
              <a:t>: country of origin</a:t>
            </a:r>
            <a:br>
              <a:rPr lang="en" sz="900" dirty="0">
                <a:solidFill>
                  <a:srgbClr val="000000"/>
                </a:solidFill>
              </a:rPr>
            </a:br>
            <a:r>
              <a:rPr lang="en" sz="900" dirty="0">
                <a:solidFill>
                  <a:srgbClr val="000000"/>
                </a:solidFill>
              </a:rPr>
              <a:t>41 countries, however majority category is United-States</a:t>
            </a:r>
            <a:br>
              <a:rPr lang="en" sz="900" dirty="0">
                <a:solidFill>
                  <a:srgbClr val="000000"/>
                </a:solidFill>
              </a:rPr>
            </a:br>
            <a:r>
              <a:rPr lang="en" sz="900" dirty="0">
                <a:solidFill>
                  <a:srgbClr val="000000"/>
                </a:solidFill>
              </a:rPr>
              <a:t>- </a:t>
            </a:r>
            <a:r>
              <a:rPr lang="en" sz="900" b="1" dirty="0">
                <a:solidFill>
                  <a:srgbClr val="FF0000"/>
                </a:solidFill>
              </a:rPr>
              <a:t>income</a:t>
            </a:r>
            <a:r>
              <a:rPr lang="en" sz="900" b="1" dirty="0">
                <a:solidFill>
                  <a:srgbClr val="000000"/>
                </a:solidFill>
              </a:rPr>
              <a:t>: </a:t>
            </a:r>
            <a:r>
              <a:rPr lang="en" sz="900" dirty="0">
                <a:solidFill>
                  <a:srgbClr val="000000"/>
                </a:solidFill>
              </a:rPr>
              <a:t>whether or not an individual makes more than $50,000 annually</a:t>
            </a:r>
            <a:br>
              <a:rPr lang="en" sz="900" dirty="0">
                <a:solidFill>
                  <a:srgbClr val="000000"/>
                </a:solidFill>
              </a:rPr>
            </a:br>
            <a:r>
              <a:rPr lang="en" sz="900" dirty="0">
                <a:solidFill>
                  <a:srgbClr val="000000"/>
                </a:solidFill>
              </a:rPr>
              <a:t>&lt;=50K, &gt;50K</a:t>
            </a:r>
            <a:endParaRPr sz="900" dirty="0">
              <a:solidFill>
                <a:srgbClr val="000000"/>
              </a:solidFill>
            </a:endParaRPr>
          </a:p>
        </p:txBody>
      </p:sp>
      <p:sp>
        <p:nvSpPr>
          <p:cNvPr id="123" name="Google Shape;123;p16"/>
          <p:cNvSpPr txBox="1">
            <a:spLocks noGrp="1"/>
          </p:cNvSpPr>
          <p:nvPr>
            <p:ph type="title"/>
          </p:nvPr>
        </p:nvSpPr>
        <p:spPr>
          <a:xfrm>
            <a:off x="2176707" y="0"/>
            <a:ext cx="47829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Adult Census Income - Dataset Description</a:t>
            </a:r>
            <a:endParaRPr sz="1900"/>
          </a:p>
        </p:txBody>
      </p:sp>
      <p:sp>
        <p:nvSpPr>
          <p:cNvPr id="124" name="Google Shape;124;p16"/>
          <p:cNvSpPr txBox="1">
            <a:spLocks noGrp="1"/>
          </p:cNvSpPr>
          <p:nvPr>
            <p:ph type="body" idx="1"/>
          </p:nvPr>
        </p:nvSpPr>
        <p:spPr>
          <a:xfrm>
            <a:off x="0" y="413200"/>
            <a:ext cx="9144000" cy="533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Fetched from UCI ML repository.</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48,842 entries extracted from 1994 US Census database. Each entry contains the following information about an individual</a:t>
            </a:r>
            <a:endParaRPr sz="1200"/>
          </a:p>
        </p:txBody>
      </p:sp>
      <p:sp>
        <p:nvSpPr>
          <p:cNvPr id="125" name="Google Shape;125;p16"/>
          <p:cNvSpPr txBox="1">
            <a:spLocks noGrp="1"/>
          </p:cNvSpPr>
          <p:nvPr>
            <p:ph type="body" idx="1"/>
          </p:nvPr>
        </p:nvSpPr>
        <p:spPr>
          <a:xfrm>
            <a:off x="5708190" y="987467"/>
            <a:ext cx="3408300" cy="200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u="sng" dirty="0">
                <a:solidFill>
                  <a:srgbClr val="000000"/>
                </a:solidFill>
              </a:rPr>
              <a:t>Numeric (6)</a:t>
            </a:r>
            <a:br>
              <a:rPr lang="en" sz="900" dirty="0">
                <a:solidFill>
                  <a:srgbClr val="000000"/>
                </a:solidFill>
              </a:rPr>
            </a:br>
            <a:r>
              <a:rPr lang="en" sz="900" dirty="0">
                <a:solidFill>
                  <a:srgbClr val="000000"/>
                </a:solidFill>
              </a:rPr>
              <a:t>- </a:t>
            </a:r>
            <a:r>
              <a:rPr lang="en" sz="900" b="1" dirty="0">
                <a:solidFill>
                  <a:srgbClr val="000000"/>
                </a:solidFill>
              </a:rPr>
              <a:t>age</a:t>
            </a:r>
            <a:r>
              <a:rPr lang="en" sz="900" dirty="0">
                <a:solidFill>
                  <a:srgbClr val="000000"/>
                </a:solidFill>
              </a:rPr>
              <a:t>: integer greater than 0</a:t>
            </a:r>
            <a:br>
              <a:rPr lang="en" sz="900" dirty="0">
                <a:solidFill>
                  <a:srgbClr val="000000"/>
                </a:solidFill>
              </a:rPr>
            </a:br>
            <a:r>
              <a:rPr lang="en" sz="900" dirty="0">
                <a:solidFill>
                  <a:srgbClr val="000000"/>
                </a:solidFill>
              </a:rPr>
              <a:t>- </a:t>
            </a:r>
            <a:r>
              <a:rPr lang="en" sz="900" b="1" dirty="0" err="1">
                <a:solidFill>
                  <a:srgbClr val="000000"/>
                </a:solidFill>
              </a:rPr>
              <a:t>fnlwgt</a:t>
            </a:r>
            <a:r>
              <a:rPr lang="en" sz="900" dirty="0">
                <a:solidFill>
                  <a:srgbClr val="000000"/>
                </a:solidFill>
              </a:rPr>
              <a:t>: final weight. integer greater than 0</a:t>
            </a:r>
            <a:br>
              <a:rPr lang="en" sz="900" dirty="0">
                <a:solidFill>
                  <a:srgbClr val="000000"/>
                </a:solidFill>
              </a:rPr>
            </a:br>
            <a:r>
              <a:rPr lang="en" sz="900" dirty="0">
                <a:solidFill>
                  <a:srgbClr val="000000"/>
                </a:solidFill>
              </a:rPr>
              <a:t>	weight assigned by the census bureau.</a:t>
            </a:r>
            <a:br>
              <a:rPr lang="en" sz="900" dirty="0">
                <a:solidFill>
                  <a:srgbClr val="000000"/>
                </a:solidFill>
              </a:rPr>
            </a:br>
            <a:r>
              <a:rPr lang="en" sz="900" dirty="0">
                <a:solidFill>
                  <a:srgbClr val="000000"/>
                </a:solidFill>
              </a:rPr>
              <a:t>                allocate similar weights to people with similar</a:t>
            </a:r>
            <a:br>
              <a:rPr lang="en" sz="900" dirty="0">
                <a:solidFill>
                  <a:srgbClr val="000000"/>
                </a:solidFill>
              </a:rPr>
            </a:br>
            <a:r>
              <a:rPr lang="en" sz="900" dirty="0">
                <a:solidFill>
                  <a:srgbClr val="000000"/>
                </a:solidFill>
              </a:rPr>
              <a:t>                demographic characteristics</a:t>
            </a:r>
            <a:br>
              <a:rPr lang="en" sz="900" dirty="0">
                <a:solidFill>
                  <a:srgbClr val="000000"/>
                </a:solidFill>
              </a:rPr>
            </a:br>
            <a:r>
              <a:rPr lang="en" sz="900" dirty="0">
                <a:solidFill>
                  <a:srgbClr val="000000"/>
                </a:solidFill>
              </a:rPr>
              <a:t>- </a:t>
            </a:r>
            <a:r>
              <a:rPr lang="en" sz="900" b="1" dirty="0">
                <a:solidFill>
                  <a:srgbClr val="000000"/>
                </a:solidFill>
              </a:rPr>
              <a:t>education-</a:t>
            </a:r>
            <a:r>
              <a:rPr lang="en" sz="900" b="1" dirty="0" err="1">
                <a:solidFill>
                  <a:srgbClr val="000000"/>
                </a:solidFill>
              </a:rPr>
              <a:t>num</a:t>
            </a:r>
            <a:r>
              <a:rPr lang="en" sz="900" dirty="0">
                <a:solidFill>
                  <a:srgbClr val="000000"/>
                </a:solidFill>
              </a:rPr>
              <a:t>: highest level of education</a:t>
            </a:r>
            <a:br>
              <a:rPr lang="en" sz="900" dirty="0">
                <a:solidFill>
                  <a:srgbClr val="000000"/>
                </a:solidFill>
              </a:rPr>
            </a:br>
            <a:r>
              <a:rPr lang="en" sz="900" dirty="0">
                <a:solidFill>
                  <a:srgbClr val="000000"/>
                </a:solidFill>
              </a:rPr>
              <a:t>		Label encoding of education (redundant)</a:t>
            </a:r>
            <a:br>
              <a:rPr lang="en" sz="900" dirty="0">
                <a:solidFill>
                  <a:srgbClr val="000000"/>
                </a:solidFill>
              </a:rPr>
            </a:br>
            <a:r>
              <a:rPr lang="en" sz="900" dirty="0">
                <a:solidFill>
                  <a:srgbClr val="000000"/>
                </a:solidFill>
              </a:rPr>
              <a:t>- </a:t>
            </a:r>
            <a:r>
              <a:rPr lang="en" sz="900" b="1" dirty="0">
                <a:solidFill>
                  <a:srgbClr val="000000"/>
                </a:solidFill>
              </a:rPr>
              <a:t>capital-gain</a:t>
            </a:r>
            <a:r>
              <a:rPr lang="en" sz="900" dirty="0">
                <a:solidFill>
                  <a:srgbClr val="000000"/>
                </a:solidFill>
              </a:rPr>
              <a:t>: capital gains for a person (integer&gt;0)</a:t>
            </a:r>
            <a:br>
              <a:rPr lang="en" sz="900" dirty="0">
                <a:solidFill>
                  <a:srgbClr val="000000"/>
                </a:solidFill>
              </a:rPr>
            </a:br>
            <a:r>
              <a:rPr lang="en" sz="900" dirty="0">
                <a:solidFill>
                  <a:srgbClr val="000000"/>
                </a:solidFill>
              </a:rPr>
              <a:t>- </a:t>
            </a:r>
            <a:r>
              <a:rPr lang="en" sz="900" b="1" dirty="0">
                <a:solidFill>
                  <a:srgbClr val="000000"/>
                </a:solidFill>
              </a:rPr>
              <a:t>capital-loss</a:t>
            </a:r>
            <a:r>
              <a:rPr lang="en" sz="900" dirty="0">
                <a:solidFill>
                  <a:srgbClr val="000000"/>
                </a:solidFill>
              </a:rPr>
              <a:t>: capital loss for a person (integer&gt;0)</a:t>
            </a:r>
            <a:br>
              <a:rPr lang="en" sz="900" dirty="0">
                <a:solidFill>
                  <a:srgbClr val="000000"/>
                </a:solidFill>
              </a:rPr>
            </a:br>
            <a:r>
              <a:rPr lang="en" sz="900" dirty="0">
                <a:solidFill>
                  <a:srgbClr val="000000"/>
                </a:solidFill>
              </a:rPr>
              <a:t>- </a:t>
            </a:r>
            <a:r>
              <a:rPr lang="en" sz="900" b="1" dirty="0">
                <a:solidFill>
                  <a:srgbClr val="000000"/>
                </a:solidFill>
              </a:rPr>
              <a:t>hours-per-week</a:t>
            </a:r>
            <a:r>
              <a:rPr lang="en" sz="900" dirty="0">
                <a:solidFill>
                  <a:srgbClr val="000000"/>
                </a:solidFill>
              </a:rPr>
              <a:t>: hours an individual reported to work</a:t>
            </a:r>
            <a:br>
              <a:rPr lang="en" sz="900" dirty="0">
                <a:solidFill>
                  <a:srgbClr val="000000"/>
                </a:solidFill>
              </a:rPr>
            </a:br>
            <a:endParaRPr sz="900" dirty="0">
              <a:solidFill>
                <a:srgbClr val="000000"/>
              </a:solidFill>
            </a:endParaRPr>
          </a:p>
        </p:txBody>
      </p:sp>
      <p:sp>
        <p:nvSpPr>
          <p:cNvPr id="126" name="Google Shape;126;p16"/>
          <p:cNvSpPr txBox="1"/>
          <p:nvPr/>
        </p:nvSpPr>
        <p:spPr>
          <a:xfrm>
            <a:off x="8238225" y="32650"/>
            <a:ext cx="9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oboto"/>
                <a:ea typeface="Roboto"/>
                <a:cs typeface="Roboto"/>
                <a:sym typeface="Roboto"/>
              </a:rPr>
              <a:t>	</a:t>
            </a: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2596701" y="51897"/>
            <a:ext cx="39477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Data Preprocessing - Data cleaning</a:t>
            </a:r>
            <a:endParaRPr sz="1900"/>
          </a:p>
        </p:txBody>
      </p:sp>
      <p:sp>
        <p:nvSpPr>
          <p:cNvPr id="132" name="Google Shape;132;p17"/>
          <p:cNvSpPr txBox="1">
            <a:spLocks noGrp="1"/>
          </p:cNvSpPr>
          <p:nvPr>
            <p:ph type="body" idx="1"/>
          </p:nvPr>
        </p:nvSpPr>
        <p:spPr>
          <a:xfrm>
            <a:off x="210950" y="1157500"/>
            <a:ext cx="8621400" cy="294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So to begin with, our dataset did not contain NaN values, but after we observed more closely, we found out that there were lot of ‘?’ values in the workclass (2799 instances), occupation (2809 instances) and native-country (857 instances) columns.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We replaced these ‘?’ values with NaN, treated them as missing values, and decided to drop them.</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After dropping them, our dataset had 45222 observations and 15 features.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We also checked for duplicates and dropped them. Finally, our dataset had 45175 observations and 15 features</a:t>
            </a:r>
            <a:endParaRPr sz="1600">
              <a:solidFill>
                <a:srgbClr val="000000"/>
              </a:solidFill>
            </a:endParaRPr>
          </a:p>
        </p:txBody>
      </p:sp>
      <p:sp>
        <p:nvSpPr>
          <p:cNvPr id="133" name="Google Shape;133;p17"/>
          <p:cNvSpPr txBox="1"/>
          <p:nvPr/>
        </p:nvSpPr>
        <p:spPr>
          <a:xfrm>
            <a:off x="8681195" y="32650"/>
            <a:ext cx="3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1130894" y="-9975"/>
            <a:ext cx="6879600" cy="4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Data Preprocessing - Feature Engineering &amp; Feature Selection</a:t>
            </a:r>
            <a:endParaRPr sz="1900"/>
          </a:p>
        </p:txBody>
      </p:sp>
      <p:pic>
        <p:nvPicPr>
          <p:cNvPr id="139" name="Google Shape;139;p18"/>
          <p:cNvPicPr preferRelativeResize="0"/>
          <p:nvPr/>
        </p:nvPicPr>
        <p:blipFill>
          <a:blip r:embed="rId3">
            <a:alphaModFix/>
          </a:blip>
          <a:stretch>
            <a:fillRect/>
          </a:stretch>
        </p:blipFill>
        <p:spPr>
          <a:xfrm>
            <a:off x="125573" y="1037500"/>
            <a:ext cx="5801301" cy="3587075"/>
          </a:xfrm>
          <a:prstGeom prst="rect">
            <a:avLst/>
          </a:prstGeom>
          <a:noFill/>
          <a:ln>
            <a:noFill/>
          </a:ln>
        </p:spPr>
      </p:pic>
      <p:sp>
        <p:nvSpPr>
          <p:cNvPr id="140" name="Google Shape;140;p18"/>
          <p:cNvSpPr txBox="1">
            <a:spLocks noGrp="1"/>
          </p:cNvSpPr>
          <p:nvPr>
            <p:ph type="body" idx="1"/>
          </p:nvPr>
        </p:nvSpPr>
        <p:spPr>
          <a:xfrm>
            <a:off x="94150" y="442625"/>
            <a:ext cx="8274900" cy="62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We decided to re-categorize some features in categories in a way with a minimal loss of information and dropped the ‘education-num’ column, since that was just redundant (label-encoded form of education) and proceeded for EDA</a:t>
            </a:r>
            <a:endParaRPr sz="1200">
              <a:solidFill>
                <a:srgbClr val="000000"/>
              </a:solidFill>
            </a:endParaRPr>
          </a:p>
        </p:txBody>
      </p:sp>
      <p:sp>
        <p:nvSpPr>
          <p:cNvPr id="141" name="Google Shape;141;p18"/>
          <p:cNvSpPr txBox="1"/>
          <p:nvPr/>
        </p:nvSpPr>
        <p:spPr>
          <a:xfrm>
            <a:off x="8679450" y="32650"/>
            <a:ext cx="4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6</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3081170" y="0"/>
            <a:ext cx="29769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sp>
        <p:nvSpPr>
          <p:cNvPr id="147" name="Google Shape;147;p19"/>
          <p:cNvSpPr txBox="1"/>
          <p:nvPr/>
        </p:nvSpPr>
        <p:spPr>
          <a:xfrm>
            <a:off x="4758575" y="3422375"/>
            <a:ext cx="31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8" name="Google Shape;148;p19"/>
          <p:cNvSpPr txBox="1"/>
          <p:nvPr/>
        </p:nvSpPr>
        <p:spPr>
          <a:xfrm>
            <a:off x="8695425" y="32650"/>
            <a:ext cx="4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7</a:t>
            </a:r>
            <a:endParaRPr>
              <a:solidFill>
                <a:schemeClr val="dk1"/>
              </a:solidFill>
              <a:latin typeface="Roboto"/>
              <a:ea typeface="Roboto"/>
              <a:cs typeface="Roboto"/>
              <a:sym typeface="Roboto"/>
            </a:endParaRPr>
          </a:p>
        </p:txBody>
      </p:sp>
      <p:sp>
        <p:nvSpPr>
          <p:cNvPr id="149" name="Google Shape;149;p19"/>
          <p:cNvSpPr txBox="1"/>
          <p:nvPr/>
        </p:nvSpPr>
        <p:spPr>
          <a:xfrm>
            <a:off x="1418690" y="169804"/>
            <a:ext cx="24684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Distribution of categorical features</a:t>
            </a:r>
            <a:endParaRPr sz="1100" b="1" dirty="0">
              <a:latin typeface="Roboto"/>
              <a:ea typeface="Roboto"/>
              <a:cs typeface="Roboto"/>
              <a:sym typeface="Roboto"/>
            </a:endParaRPr>
          </a:p>
        </p:txBody>
      </p:sp>
      <p:pic>
        <p:nvPicPr>
          <p:cNvPr id="150" name="Google Shape;150;p19"/>
          <p:cNvPicPr preferRelativeResize="0"/>
          <p:nvPr/>
        </p:nvPicPr>
        <p:blipFill>
          <a:blip r:embed="rId3">
            <a:alphaModFix/>
          </a:blip>
          <a:stretch>
            <a:fillRect/>
          </a:stretch>
        </p:blipFill>
        <p:spPr>
          <a:xfrm>
            <a:off x="512700" y="743151"/>
            <a:ext cx="4530926" cy="3960590"/>
          </a:xfrm>
          <a:prstGeom prst="rect">
            <a:avLst/>
          </a:prstGeom>
          <a:noFill/>
          <a:ln>
            <a:noFill/>
          </a:ln>
        </p:spPr>
      </p:pic>
      <p:sp>
        <p:nvSpPr>
          <p:cNvPr id="151" name="Google Shape;151;p19"/>
          <p:cNvSpPr txBox="1"/>
          <p:nvPr/>
        </p:nvSpPr>
        <p:spPr>
          <a:xfrm>
            <a:off x="6195351" y="240584"/>
            <a:ext cx="2356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Distribution of numeric features</a:t>
            </a:r>
            <a:endParaRPr sz="1100" b="1" dirty="0">
              <a:latin typeface="Roboto"/>
              <a:ea typeface="Roboto"/>
              <a:cs typeface="Roboto"/>
              <a:sym typeface="Roboto"/>
            </a:endParaRPr>
          </a:p>
        </p:txBody>
      </p:sp>
      <p:pic>
        <p:nvPicPr>
          <p:cNvPr id="152" name="Google Shape;152;p19"/>
          <p:cNvPicPr preferRelativeResize="0"/>
          <p:nvPr/>
        </p:nvPicPr>
        <p:blipFill>
          <a:blip r:embed="rId4">
            <a:alphaModFix/>
          </a:blip>
          <a:stretch>
            <a:fillRect/>
          </a:stretch>
        </p:blipFill>
        <p:spPr>
          <a:xfrm>
            <a:off x="5654600" y="773898"/>
            <a:ext cx="3040826" cy="29439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3081170" y="0"/>
            <a:ext cx="29769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pic>
        <p:nvPicPr>
          <p:cNvPr id="158" name="Google Shape;158;p20"/>
          <p:cNvPicPr preferRelativeResize="0"/>
          <p:nvPr/>
        </p:nvPicPr>
        <p:blipFill>
          <a:blip r:embed="rId3">
            <a:alphaModFix/>
          </a:blip>
          <a:stretch>
            <a:fillRect/>
          </a:stretch>
        </p:blipFill>
        <p:spPr>
          <a:xfrm>
            <a:off x="530725" y="616650"/>
            <a:ext cx="3401114" cy="2678600"/>
          </a:xfrm>
          <a:prstGeom prst="rect">
            <a:avLst/>
          </a:prstGeom>
          <a:noFill/>
          <a:ln>
            <a:noFill/>
          </a:ln>
        </p:spPr>
      </p:pic>
      <p:pic>
        <p:nvPicPr>
          <p:cNvPr id="159" name="Google Shape;159;p20"/>
          <p:cNvPicPr preferRelativeResize="0"/>
          <p:nvPr/>
        </p:nvPicPr>
        <p:blipFill>
          <a:blip r:embed="rId4">
            <a:alphaModFix/>
          </a:blip>
          <a:stretch>
            <a:fillRect/>
          </a:stretch>
        </p:blipFill>
        <p:spPr>
          <a:xfrm>
            <a:off x="4855167" y="636125"/>
            <a:ext cx="3529807" cy="2678600"/>
          </a:xfrm>
          <a:prstGeom prst="rect">
            <a:avLst/>
          </a:prstGeom>
          <a:noFill/>
          <a:ln>
            <a:noFill/>
          </a:ln>
        </p:spPr>
      </p:pic>
      <p:sp>
        <p:nvSpPr>
          <p:cNvPr id="160" name="Google Shape;160;p20"/>
          <p:cNvSpPr txBox="1"/>
          <p:nvPr/>
        </p:nvSpPr>
        <p:spPr>
          <a:xfrm>
            <a:off x="490050" y="3357125"/>
            <a:ext cx="3798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It can be observed that the proportion of men who earn over $50,000 annually is more than double of their female counterparts.</a:t>
            </a:r>
            <a:endParaRPr sz="1200">
              <a:latin typeface="Roboto"/>
              <a:ea typeface="Roboto"/>
              <a:cs typeface="Roboto"/>
              <a:sym typeface="Roboto"/>
            </a:endParaRPr>
          </a:p>
        </p:txBody>
      </p:sp>
      <p:sp>
        <p:nvSpPr>
          <p:cNvPr id="161" name="Google Shape;161;p20"/>
          <p:cNvSpPr txBox="1"/>
          <p:nvPr/>
        </p:nvSpPr>
        <p:spPr>
          <a:xfrm>
            <a:off x="4758575" y="3422375"/>
            <a:ext cx="31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2" name="Google Shape;162;p20"/>
          <p:cNvSpPr txBox="1"/>
          <p:nvPr/>
        </p:nvSpPr>
        <p:spPr>
          <a:xfrm>
            <a:off x="4282550" y="3314725"/>
            <a:ext cx="4723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Proportion of married people who earn over $50,000 annually is much higher than the proportion of single people who earn more than $50K annually.</a:t>
            </a:r>
            <a:endParaRPr sz="1200">
              <a:latin typeface="Roboto"/>
              <a:ea typeface="Roboto"/>
              <a:cs typeface="Roboto"/>
              <a:sym typeface="Roboto"/>
            </a:endParaRPr>
          </a:p>
        </p:txBody>
      </p:sp>
      <p:sp>
        <p:nvSpPr>
          <p:cNvPr id="163" name="Google Shape;163;p20"/>
          <p:cNvSpPr txBox="1"/>
          <p:nvPr/>
        </p:nvSpPr>
        <p:spPr>
          <a:xfrm>
            <a:off x="8695425" y="32650"/>
            <a:ext cx="4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8</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101972" y="25"/>
            <a:ext cx="29301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sp>
        <p:nvSpPr>
          <p:cNvPr id="169" name="Google Shape;169;p21"/>
          <p:cNvSpPr txBox="1"/>
          <p:nvPr/>
        </p:nvSpPr>
        <p:spPr>
          <a:xfrm>
            <a:off x="4944849" y="663867"/>
            <a:ext cx="408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p:txBody>
      </p:sp>
      <p:pic>
        <p:nvPicPr>
          <p:cNvPr id="170" name="Google Shape;170;p21"/>
          <p:cNvPicPr preferRelativeResize="0"/>
          <p:nvPr/>
        </p:nvPicPr>
        <p:blipFill>
          <a:blip r:embed="rId3">
            <a:alphaModFix/>
          </a:blip>
          <a:stretch>
            <a:fillRect/>
          </a:stretch>
        </p:blipFill>
        <p:spPr>
          <a:xfrm>
            <a:off x="531486" y="571825"/>
            <a:ext cx="3551875" cy="3080875"/>
          </a:xfrm>
          <a:prstGeom prst="rect">
            <a:avLst/>
          </a:prstGeom>
          <a:noFill/>
          <a:ln>
            <a:noFill/>
          </a:ln>
        </p:spPr>
      </p:pic>
      <p:sp>
        <p:nvSpPr>
          <p:cNvPr id="171" name="Google Shape;171;p21"/>
          <p:cNvSpPr txBox="1"/>
          <p:nvPr/>
        </p:nvSpPr>
        <p:spPr>
          <a:xfrm>
            <a:off x="147550" y="3644250"/>
            <a:ext cx="4839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This graph shows the proportion of income classes across education levels. As expected, as the education level increases, the proportion of people who earn more than 50k a year also increases. But what is interesting is that only after a masters degree the proportion of people earning more than 50k a year is a majority.</a:t>
            </a:r>
            <a:endParaRPr sz="1200">
              <a:latin typeface="Roboto"/>
              <a:ea typeface="Roboto"/>
              <a:cs typeface="Roboto"/>
              <a:sym typeface="Roboto"/>
            </a:endParaRPr>
          </a:p>
        </p:txBody>
      </p:sp>
      <p:pic>
        <p:nvPicPr>
          <p:cNvPr id="172" name="Google Shape;172;p21"/>
          <p:cNvPicPr preferRelativeResize="0"/>
          <p:nvPr/>
        </p:nvPicPr>
        <p:blipFill>
          <a:blip r:embed="rId4">
            <a:alphaModFix/>
          </a:blip>
          <a:stretch>
            <a:fillRect/>
          </a:stretch>
        </p:blipFill>
        <p:spPr>
          <a:xfrm>
            <a:off x="4821297" y="1602845"/>
            <a:ext cx="4159076" cy="2699400"/>
          </a:xfrm>
          <a:prstGeom prst="rect">
            <a:avLst/>
          </a:prstGeom>
          <a:noFill/>
          <a:ln>
            <a:noFill/>
          </a:ln>
        </p:spPr>
      </p:pic>
      <p:sp>
        <p:nvSpPr>
          <p:cNvPr id="173" name="Google Shape;173;p21"/>
          <p:cNvSpPr txBox="1"/>
          <p:nvPr/>
        </p:nvSpPr>
        <p:spPr>
          <a:xfrm>
            <a:off x="4986725" y="579250"/>
            <a:ext cx="4159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We can see that for occupations such as 'Prof-specialty' and 'Exec-managerial', the proportion of people whose salary is higher than 50k per year is more than other occupations.</a:t>
            </a:r>
            <a:endParaRPr sz="1200">
              <a:latin typeface="Roboto"/>
              <a:ea typeface="Roboto"/>
              <a:cs typeface="Roboto"/>
              <a:sym typeface="Roboto"/>
            </a:endParaRPr>
          </a:p>
        </p:txBody>
      </p:sp>
      <p:sp>
        <p:nvSpPr>
          <p:cNvPr id="174" name="Google Shape;174;p21"/>
          <p:cNvSpPr txBox="1"/>
          <p:nvPr/>
        </p:nvSpPr>
        <p:spPr>
          <a:xfrm>
            <a:off x="8629675" y="78850"/>
            <a:ext cx="3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9</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4502</TotalTime>
  <Words>2486</Words>
  <Application>Microsoft Macintosh PowerPoint</Application>
  <PresentationFormat>On-screen Show (16:9)</PresentationFormat>
  <Paragraphs>127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Roboto</vt:lpstr>
      <vt:lpstr>Calibri</vt:lpstr>
      <vt:lpstr>Geometric</vt:lpstr>
      <vt:lpstr>Income Classification using Adult Census Data</vt:lpstr>
      <vt:lpstr>Agenda</vt:lpstr>
      <vt:lpstr>Objective</vt:lpstr>
      <vt:lpstr>Adult Census Income - Dataset Description</vt:lpstr>
      <vt:lpstr>Data Preprocessing - Data cleaning</vt:lpstr>
      <vt:lpstr>Data Preprocessing - Feature Engineering &amp; Feature Selection</vt:lpstr>
      <vt:lpstr>Exploratory Data Analysis</vt:lpstr>
      <vt:lpstr>Exploratory Data Analysis</vt:lpstr>
      <vt:lpstr>Exploratory Data Analysis</vt:lpstr>
      <vt:lpstr>Exploratory Data Analysis</vt:lpstr>
      <vt:lpstr>Data Preprocessing - Encoding Categorical Variables</vt:lpstr>
      <vt:lpstr>Logistic Regression Models - Stats models &amp; train-test split</vt:lpstr>
      <vt:lpstr>Logistic Regression Model - 5-Fold CV &amp; Threshold tuning</vt:lpstr>
      <vt:lpstr>Hyperparameter tuning on Random Forest </vt:lpstr>
      <vt:lpstr>Random Forest Model Evaluation</vt:lpstr>
      <vt:lpstr>Gradient Boosting Model Evaluation</vt:lpstr>
      <vt:lpstr> Results and Conclusions  </vt:lpstr>
      <vt:lpstr>Final Thoughts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Classification using Adult Census Data</dc:title>
  <cp:lastModifiedBy>Saksham</cp:lastModifiedBy>
  <cp:revision>6</cp:revision>
  <dcterms:modified xsi:type="dcterms:W3CDTF">2023-05-24T02:36:55Z</dcterms:modified>
</cp:coreProperties>
</file>