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80" r:id="rId3"/>
    <p:sldId id="278" r:id="rId4"/>
    <p:sldId id="281" r:id="rId5"/>
    <p:sldId id="258" r:id="rId6"/>
    <p:sldId id="283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CB5F5-924F-4201-B692-48C3AE7B23D7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8EC40-78ED-4A24-B45F-B012AE4582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7128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25" tIns="96625" rIns="96625" bIns="9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61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F4B1-D5CF-27B9-B759-79167F435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0D985-16E2-57B5-15A7-FF5D94C09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06505-AF52-38AE-D676-DCFAF9FC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CF31-2DCF-49CA-91CE-6CA7B2CC5D43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887D-EA4B-7860-05B8-0152B442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D8D4B-7A09-C30F-7D89-80BE9674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9772-EEAE-4FE5-BD75-78126BF729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50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52CE-64C4-17A0-F37E-1FDA8596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AC165-457B-C607-7DBA-87010657D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468BD-1BE3-5DCA-E331-CE97CBD9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CF31-2DCF-49CA-91CE-6CA7B2CC5D43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6EDB7-2A6A-14A6-5E0D-94F28352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A888-4200-9B28-4826-C56C5E0A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9772-EEAE-4FE5-BD75-78126BF729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625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B261F-DCE1-2287-78EA-080CFDD58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BB52C-5D68-9736-7EE6-112FC69B7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2074B-D11C-4535-9562-05DA5DD0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CF31-2DCF-49CA-91CE-6CA7B2CC5D43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0A2B6-A8F4-7728-C62A-C8929482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C648C-0B2E-A973-F6F6-C45CD15E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9772-EEAE-4FE5-BD75-78126BF729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514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660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67427" y="6398652"/>
            <a:ext cx="526960" cy="366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888888"/>
                </a:buClr>
                <a:buSzPct val="25000"/>
              </a:pPr>
              <a:t>‹#›</a:t>
            </a:fld>
            <a:endParaRPr lang="en-US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366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1995-680A-ED8E-BEA1-D93F5F29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ED384-AEA7-75B8-B77B-B181CE88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43EE-9C8D-4C4F-92E5-85BBAC67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CF31-2DCF-49CA-91CE-6CA7B2CC5D43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174A9-82F1-D596-7073-346EC5B6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14876-7447-D6FF-12A3-0F20FC15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9772-EEAE-4FE5-BD75-78126BF729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804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AEFC-A776-8CFA-1AD3-62DA9C95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5D46A-2AA2-4666-E62D-F6858515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4B7E4-1AC4-8ABE-4A84-C0274071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CF31-2DCF-49CA-91CE-6CA7B2CC5D43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F879-BEC5-BA54-7EB7-87F382F3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D1F8C-BB3F-2B4E-A008-C2A3C4B5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9772-EEAE-4FE5-BD75-78126BF729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922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EFD3-B447-3D6B-E79B-FA8231B0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CA7E-5D59-EBC0-DD81-343FA5CE2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60AEB-D94F-03D9-4E4A-AD4188090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5DEEE-4AB5-75E2-4D66-E6123285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CF31-2DCF-49CA-91CE-6CA7B2CC5D43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241DD-0F9E-61B7-57E5-F4E0DBB3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AB951-826D-E25C-DE15-6B6D76CA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9772-EEAE-4FE5-BD75-78126BF729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321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CA2C-BF3F-3506-F622-523707A4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DF388-B113-4084-9F83-939C48C00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5BCA3-F65C-4B43-44B8-2CB22BC2E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137DB-BB67-4D92-83A8-366D769B2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62BA6-984D-100F-7B27-02FA7FE41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95DB50-8DAF-40AA-2F9A-95031C7A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CF31-2DCF-49CA-91CE-6CA7B2CC5D43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A321B-D91B-1525-5E92-701B6C95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19D79-69B7-6D7D-3674-57BF82AD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9772-EEAE-4FE5-BD75-78126BF729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720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C184-EF02-38C1-9993-CA974588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99810-039C-3B54-571C-81AE6018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CF31-2DCF-49CA-91CE-6CA7B2CC5D43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4D463-DAC3-2A78-8F4A-3F7D2284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36E58-B938-CDEB-3204-5C603CE4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9772-EEAE-4FE5-BD75-78126BF729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147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62D23-A279-292F-BACF-74D85FA1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CF31-2DCF-49CA-91CE-6CA7B2CC5D43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54758-E987-66F1-42A2-42A380D7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F2823-0FD8-DF20-C036-95581478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9772-EEAE-4FE5-BD75-78126BF729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860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3B1F-5C05-15CD-604D-88F61044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FA30E-469C-F8B4-B27F-82C5F59F6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06909-D27F-A7FB-4FFB-7BE54A23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1105A-2387-EF7B-5174-06026980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CF31-2DCF-49CA-91CE-6CA7B2CC5D43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AAF84-99BC-9462-3EA7-149DB4CC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0E8B3-33F8-F9B7-7193-06045CDC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9772-EEAE-4FE5-BD75-78126BF729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745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50DA-D628-30E8-2961-EF6DBBE3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08635-A5A0-B040-79CE-A608E3F91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A0370-DB58-61E6-72ED-AC54DD314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4AACC-C143-F787-0C2F-27EEFF44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CF31-2DCF-49CA-91CE-6CA7B2CC5D43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060A8-C293-7954-8F69-E9652927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DC567-7C4D-5B19-08F4-9F3AFF97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9772-EEAE-4FE5-BD75-78126BF729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41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D07E9-1AE3-BA15-5E98-4A7D325D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8CED8-EBFF-6B0A-806D-E2F8810F0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3B5DF-454B-598E-E644-C3B537780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3CF31-2DCF-49CA-91CE-6CA7B2CC5D43}" type="datetimeFigureOut">
              <a:rPr lang="en-ID" smtClean="0"/>
              <a:t>15/07/2022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69F65-C514-2834-F1CA-149B2FB22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368A2-B799-1B2A-4F51-FA9CF8353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D9772-EEAE-4FE5-BD75-78126BF729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962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D2AD7A-F09C-E7F6-F11A-A64D151CE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939551" y="896367"/>
            <a:ext cx="8540375" cy="1546475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Started with Kubernetes &amp; Rancher Kubernetes Engine (RKE)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939551" y="2292893"/>
            <a:ext cx="8047164" cy="1046316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32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Rancher Labs</a:t>
            </a:r>
          </a:p>
        </p:txBody>
      </p:sp>
      <p:sp>
        <p:nvSpPr>
          <p:cNvPr id="29" name="Shape 29"/>
          <p:cNvSpPr/>
          <p:nvPr/>
        </p:nvSpPr>
        <p:spPr>
          <a:xfrm>
            <a:off x="10401321" y="6447631"/>
            <a:ext cx="1821439" cy="4103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867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#rancherk8s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24FD31-5473-36FB-122A-C6CF8C3B8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010" y="6328541"/>
            <a:ext cx="1767993" cy="5105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B6CA28-C37A-564A-F929-C48DA031E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94" y="1985701"/>
            <a:ext cx="3068828" cy="394064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FB1018F-4287-A2E0-D48F-4905095A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7605"/>
            <a:ext cx="12853852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K8s Installation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BB5973F-0C48-1906-D099-61B0BE996B5E}"/>
              </a:ext>
            </a:extLst>
          </p:cNvPr>
          <p:cNvSpPr txBox="1">
            <a:spLocks/>
          </p:cNvSpPr>
          <p:nvPr/>
        </p:nvSpPr>
        <p:spPr>
          <a:xfrm>
            <a:off x="4624644" y="1210605"/>
            <a:ext cx="6839862" cy="4824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800"/>
              </a:spcAft>
              <a:buClr>
                <a:schemeClr val="accent1"/>
              </a:buClr>
              <a:buNone/>
            </a:pPr>
            <a:r>
              <a:rPr lang="en-US" sz="2400" b="1" dirty="0">
                <a:solidFill>
                  <a:schemeClr val="accent1"/>
                </a:solidFill>
              </a:rPr>
              <a:t>All roads lead to Rome, and for the same there are so many k8s installation methods exist</a:t>
            </a:r>
          </a:p>
          <a:p>
            <a:pPr marL="0" indent="0">
              <a:spcAft>
                <a:spcPts val="800"/>
              </a:spcAft>
              <a:buClr>
                <a:schemeClr val="accent1"/>
              </a:buClr>
              <a:buNone/>
            </a:pPr>
            <a:endParaRPr lang="en-US" sz="2000" dirty="0"/>
          </a:p>
          <a:p>
            <a:pPr marL="457200" indent="-457200">
              <a:spcAft>
                <a:spcPts val="8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ID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Single-node installation</a:t>
            </a:r>
          </a:p>
          <a:p>
            <a:pPr marL="457200" indent="-457200">
              <a:spcAft>
                <a:spcPts val="8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Manual cluster installation</a:t>
            </a:r>
          </a:p>
          <a:p>
            <a:pPr marL="457200" indent="-457200">
              <a:spcAft>
                <a:spcPts val="8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Automatic cluster installation</a:t>
            </a:r>
          </a:p>
          <a:p>
            <a:pPr marL="457200" indent="-457200">
              <a:spcAft>
                <a:spcPts val="8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Managed clusters</a:t>
            </a:r>
          </a:p>
          <a:p>
            <a:pPr marL="457200" indent="-457200">
              <a:spcAft>
                <a:spcPts val="8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Kubernetes the hard way</a:t>
            </a:r>
          </a:p>
        </p:txBody>
      </p:sp>
    </p:spTree>
    <p:extLst>
      <p:ext uri="{BB962C8B-B14F-4D97-AF65-F5344CB8AC3E}">
        <p14:creationId xmlns:p14="http://schemas.microsoft.com/office/powerpoint/2010/main" val="232461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7605"/>
            <a:ext cx="12853852" cy="1143000"/>
          </a:xfrm>
        </p:spPr>
        <p:txBody>
          <a:bodyPr/>
          <a:lstStyle/>
          <a:p>
            <a:r>
              <a:rPr lang="en-US" dirty="0"/>
              <a:t>RKE &amp; Kubernetes - better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492" y="1285336"/>
            <a:ext cx="5700593" cy="5201727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800"/>
              </a:spcAft>
              <a:buClr>
                <a:schemeClr val="accent1"/>
              </a:buClr>
            </a:pPr>
            <a:r>
              <a:rPr lang="en-US" sz="2400" b="1" dirty="0">
                <a:solidFill>
                  <a:schemeClr val="accent1"/>
                </a:solidFill>
              </a:rPr>
              <a:t>Open source container manager used to run Kubernetes in production</a:t>
            </a:r>
          </a:p>
          <a:p>
            <a:pPr marL="467772" indent="-467772">
              <a:spcAft>
                <a:spcPts val="800"/>
              </a:spcAft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/>
              <a:t>Simplified installation for deployment k8s configuration just using YAML</a:t>
            </a:r>
          </a:p>
          <a:p>
            <a:pPr marL="467772" indent="-467772">
              <a:spcAft>
                <a:spcPts val="800"/>
              </a:spcAft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/>
              <a:t>Automated deployment of the latest k8s release</a:t>
            </a:r>
          </a:p>
          <a:p>
            <a:pPr marL="467772" indent="-467772">
              <a:spcAft>
                <a:spcPts val="800"/>
              </a:spcAft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/>
              <a:t>Automated Operation to Workload, RBAC, policy, and project management</a:t>
            </a:r>
          </a:p>
          <a:p>
            <a:pPr marL="467772" indent="-467772">
              <a:spcAft>
                <a:spcPts val="800"/>
              </a:spcAft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/>
              <a:t>Vendor Independence mean’s not a specific vendor operating system and safe for upgrade</a:t>
            </a:r>
          </a:p>
          <a:p>
            <a:pPr marL="467772" indent="-467772">
              <a:spcAft>
                <a:spcPts val="800"/>
              </a:spcAft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/>
              <a:t>24x7 enterprise-grade support</a:t>
            </a:r>
          </a:p>
          <a:p>
            <a:pPr marL="467772" indent="-467772">
              <a:spcAft>
                <a:spcPts val="800"/>
              </a:spcAft>
              <a:buClr>
                <a:schemeClr val="accent1"/>
              </a:buClr>
              <a:buFont typeface="Wingdings" charset="2"/>
              <a:buChar char="ü"/>
            </a:pPr>
            <a:r>
              <a:rPr lang="en-US" sz="2400" dirty="0"/>
              <a:t>Infrastructure management across multiple clusters and clouds</a:t>
            </a:r>
          </a:p>
          <a:p>
            <a:pPr marL="467772" indent="-467772">
              <a:spcAft>
                <a:spcPts val="800"/>
              </a:spcAft>
              <a:buClr>
                <a:schemeClr val="accent1"/>
              </a:buClr>
              <a:buFont typeface="Wingdings" charset="2"/>
              <a:buChar char="ü"/>
            </a:pPr>
            <a:endParaRPr lang="en-US" sz="2400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6587658" y="3143190"/>
            <a:ext cx="5282180" cy="15299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Rancher Kubernetes Distribution</a:t>
            </a:r>
          </a:p>
          <a:p>
            <a:pPr algn="ctr"/>
            <a:r>
              <a:rPr lang="en-US" sz="2400" dirty="0"/>
              <a:t>Certified and supported distribution that closely follows the upstream Kubernetes project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FD6A95-9C32-EF51-4F82-2826FB18B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010" y="6328541"/>
            <a:ext cx="1767993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9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24FD31-5473-36FB-122A-C6CF8C3B8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010" y="6328541"/>
            <a:ext cx="1767993" cy="51058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25CFEF0-317A-D4D2-BD02-CA49506D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7605"/>
            <a:ext cx="12853852" cy="1143000"/>
          </a:xfrm>
        </p:spPr>
        <p:txBody>
          <a:bodyPr/>
          <a:lstStyle/>
          <a:p>
            <a:r>
              <a:rPr lang="en-US" dirty="0"/>
              <a:t>RKE Support Platform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C0FB4-1F17-D1F5-2233-CDF080AE1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703" y="5027285"/>
            <a:ext cx="1806822" cy="952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F3D183-9D14-B93F-D3EF-7ADA17D81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279" y="3204600"/>
            <a:ext cx="1524246" cy="876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9526E-5F6C-A3D1-A3A1-1DDD3C42B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850" y="3861700"/>
            <a:ext cx="1794319" cy="1143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7F5C1E-B9B6-F127-605C-50D7E7B53D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2539" y="1823661"/>
            <a:ext cx="1207117" cy="1207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7CBD6-9E5B-FBED-AA09-1F7427092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2586" y="1737395"/>
            <a:ext cx="1207117" cy="1207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07BDD4-776B-1656-25B5-0E1C2DB44F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1905" y="4158856"/>
            <a:ext cx="1470787" cy="54868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E6C675-6D0C-ECB5-640D-CB6664E9DAD0}"/>
              </a:ext>
            </a:extLst>
          </p:cNvPr>
          <p:cNvCxnSpPr>
            <a:stCxn id="3" idx="3"/>
            <a:endCxn id="7" idx="2"/>
          </p:cNvCxnSpPr>
          <p:nvPr/>
        </p:nvCxnSpPr>
        <p:spPr>
          <a:xfrm flipV="1">
            <a:off x="7036525" y="5004700"/>
            <a:ext cx="764485" cy="49863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0">
            <a:extLst>
              <a:ext uri="{FF2B5EF4-FFF2-40B4-BE49-F238E27FC236}">
                <a16:creationId xmlns:a16="http://schemas.microsoft.com/office/drawing/2014/main" id="{D1326836-FAA4-8995-2AA5-F3AE8A5C3E57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16200000" flipV="1">
            <a:off x="6162989" y="200551"/>
            <a:ext cx="86266" cy="3159953"/>
          </a:xfrm>
          <a:prstGeom prst="curvedConnector3">
            <a:avLst>
              <a:gd name="adj1" fmla="val 8649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8C9DC0-F5CA-E239-69F3-5D59012131DC}"/>
              </a:ext>
            </a:extLst>
          </p:cNvPr>
          <p:cNvCxnSpPr>
            <a:stCxn id="9" idx="1"/>
            <a:endCxn id="12" idx="1"/>
          </p:cNvCxnSpPr>
          <p:nvPr/>
        </p:nvCxnSpPr>
        <p:spPr>
          <a:xfrm rot="10800000" flipV="1">
            <a:off x="3901906" y="2340954"/>
            <a:ext cx="120681" cy="2092246"/>
          </a:xfrm>
          <a:prstGeom prst="curvedConnector3">
            <a:avLst>
              <a:gd name="adj1" fmla="val 5539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BF185B8-E198-B6D9-D6CF-65D67EE93C5A}"/>
              </a:ext>
            </a:extLst>
          </p:cNvPr>
          <p:cNvCxnSpPr>
            <a:stCxn id="12" idx="1"/>
            <a:endCxn id="3" idx="2"/>
          </p:cNvCxnSpPr>
          <p:nvPr/>
        </p:nvCxnSpPr>
        <p:spPr>
          <a:xfrm rot="10800000" flipH="1" flipV="1">
            <a:off x="3901904" y="4433199"/>
            <a:ext cx="2231209" cy="1546183"/>
          </a:xfrm>
          <a:prstGeom prst="curvedConnector4">
            <a:avLst>
              <a:gd name="adj1" fmla="val -10246"/>
              <a:gd name="adj2" fmla="val 1147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49DDF8-1890-D13D-302D-A14AA3A36245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H="1" flipV="1">
            <a:off x="8389656" y="2427220"/>
            <a:ext cx="308513" cy="2005980"/>
          </a:xfrm>
          <a:prstGeom prst="curvedConnector3">
            <a:avLst>
              <a:gd name="adj1" fmla="val -1523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87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24FD31-5473-36FB-122A-C6CF8C3B8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010" y="6328541"/>
            <a:ext cx="1767993" cy="51058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25CFEF0-317A-D4D2-BD02-CA49506D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7605"/>
            <a:ext cx="9778411" cy="1143000"/>
          </a:xfrm>
        </p:spPr>
        <p:txBody>
          <a:bodyPr/>
          <a:lstStyle/>
          <a:p>
            <a:r>
              <a:rPr lang="en-US" dirty="0"/>
              <a:t>K8s Detail Architecture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8AA9E6-621D-67D1-E249-6AA25F7F7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95" y="1210605"/>
            <a:ext cx="10117707" cy="472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1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24FD31-5473-36FB-122A-C6CF8C3B8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010" y="6328541"/>
            <a:ext cx="1767993" cy="510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3C583E-8150-F583-89E4-210FC88C6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432" y="716569"/>
            <a:ext cx="7655209" cy="46835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63B7B0-FC31-7133-C140-C18F7B6EA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700" y="3181213"/>
            <a:ext cx="464918" cy="4649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859D31-0295-0C12-9488-09B021DC3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527" y="1899512"/>
            <a:ext cx="464918" cy="4649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93BDE5-4DE0-BE18-847E-5E49B74F7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578" y="4444587"/>
            <a:ext cx="464918" cy="46491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25CFEF0-317A-D4D2-BD02-CA49506D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7605"/>
            <a:ext cx="12853852" cy="1143000"/>
          </a:xfrm>
        </p:spPr>
        <p:txBody>
          <a:bodyPr/>
          <a:lstStyle/>
          <a:p>
            <a:r>
              <a:rPr lang="en-US" dirty="0"/>
              <a:t>RKE Architecture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0F9697-97D5-A022-8580-3845C7AA9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61" y="2739691"/>
            <a:ext cx="2913351" cy="16761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95FD21-D3B5-DE3C-38D3-91FABAC5EB51}"/>
              </a:ext>
            </a:extLst>
          </p:cNvPr>
          <p:cNvSpPr txBox="1"/>
          <p:nvPr/>
        </p:nvSpPr>
        <p:spPr>
          <a:xfrm>
            <a:off x="904846" y="5959209"/>
            <a:ext cx="613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Lab 3 Control Plane (Master), 2 worker node, 1 workstation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5991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24FD31-5473-36FB-122A-C6CF8C3B8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010" y="6328541"/>
            <a:ext cx="1767993" cy="51058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25CFEF0-317A-D4D2-BD02-CA49506D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7605"/>
            <a:ext cx="12853852" cy="1143000"/>
          </a:xfrm>
        </p:spPr>
        <p:txBody>
          <a:bodyPr>
            <a:normAutofit/>
          </a:bodyPr>
          <a:lstStyle/>
          <a:p>
            <a:r>
              <a:rPr lang="en-US" dirty="0"/>
              <a:t>RKE Lab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763686-066A-46DD-F1C1-FC6A4E087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551101"/>
            <a:ext cx="3565585" cy="23755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A45180-05A0-1B6A-90B2-539AF6416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329" y="983410"/>
            <a:ext cx="7634377" cy="39163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A71E9E-8DB6-9725-1262-406684428CC9}"/>
              </a:ext>
            </a:extLst>
          </p:cNvPr>
          <p:cNvSpPr txBox="1"/>
          <p:nvPr/>
        </p:nvSpPr>
        <p:spPr>
          <a:xfrm>
            <a:off x="2648309" y="5505258"/>
            <a:ext cx="634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i="1" dirty="0"/>
              <a:t>https://github.com/i3training/about-k8s-rnd/tree/main/RKE-Lens</a:t>
            </a:r>
          </a:p>
        </p:txBody>
      </p:sp>
    </p:spTree>
    <p:extLst>
      <p:ext uri="{BB962C8B-B14F-4D97-AF65-F5344CB8AC3E}">
        <p14:creationId xmlns:p14="http://schemas.microsoft.com/office/powerpoint/2010/main" val="366024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Office Theme</vt:lpstr>
      <vt:lpstr>Getting Started with Kubernetes &amp; Rancher Kubernetes Engine (RKE)</vt:lpstr>
      <vt:lpstr>K8s Installation</vt:lpstr>
      <vt:lpstr>RKE &amp; Kubernetes - better together</vt:lpstr>
      <vt:lpstr>RKE Support Platform</vt:lpstr>
      <vt:lpstr>K8s Detail Architecture </vt:lpstr>
      <vt:lpstr>RKE Architecture </vt:lpstr>
      <vt:lpstr>RKE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Kubernetes &amp; Rancher Kubernetes Engine (RKE)</dc:title>
  <dc:creator>Reinhart Joshua Utama</dc:creator>
  <cp:lastModifiedBy>Reinhart Joshua Utama</cp:lastModifiedBy>
  <cp:revision>2</cp:revision>
  <dcterms:created xsi:type="dcterms:W3CDTF">2022-07-15T01:55:49Z</dcterms:created>
  <dcterms:modified xsi:type="dcterms:W3CDTF">2022-07-15T06:17:28Z</dcterms:modified>
</cp:coreProperties>
</file>