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059" r:id="rId2"/>
    <p:sldId id="3037" r:id="rId3"/>
    <p:sldId id="3060" r:id="rId4"/>
    <p:sldId id="3044" r:id="rId5"/>
    <p:sldId id="3066" r:id="rId6"/>
    <p:sldId id="3055" r:id="rId7"/>
    <p:sldId id="3054" r:id="rId8"/>
    <p:sldId id="3053" r:id="rId9"/>
    <p:sldId id="3043" r:id="rId10"/>
    <p:sldId id="3076" r:id="rId11"/>
    <p:sldId id="3077" r:id="rId12"/>
    <p:sldId id="3069" r:id="rId13"/>
    <p:sldId id="3067" r:id="rId14"/>
    <p:sldId id="3071" r:id="rId15"/>
    <p:sldId id="3070" r:id="rId16"/>
    <p:sldId id="3072" r:id="rId17"/>
    <p:sldId id="3068" r:id="rId18"/>
    <p:sldId id="3073" r:id="rId19"/>
    <p:sldId id="3078" r:id="rId20"/>
    <p:sldId id="3057" r:id="rId21"/>
    <p:sldId id="30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FC6"/>
    <a:srgbClr val="A2CEA3"/>
    <a:srgbClr val="359086"/>
    <a:srgbClr val="2D3847"/>
    <a:srgbClr val="3C4756"/>
    <a:srgbClr val="333F50"/>
    <a:srgbClr val="2A3442"/>
    <a:srgbClr val="FF6565"/>
    <a:srgbClr val="FF8B8B"/>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9862" autoAdjust="0"/>
  </p:normalViewPr>
  <p:slideViewPr>
    <p:cSldViewPr snapToGrid="0" snapToObjects="1" showGuides="1">
      <p:cViewPr>
        <p:scale>
          <a:sx n="78" d="100"/>
          <a:sy n="78" d="100"/>
        </p:scale>
        <p:origin x="686" y="53"/>
      </p:cViewPr>
      <p:guideLst>
        <p:guide orient="horz" pos="3240"/>
        <p:guide pos="5568"/>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3C7A6-2006-C240-A858-AA298999B33C}"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9D809-4091-CE45-ABCD-69883ABBEE7F}" type="slidenum">
              <a:rPr lang="en-US" smtClean="0"/>
              <a:t>‹#›</a:t>
            </a:fld>
            <a:endParaRPr lang="en-US"/>
          </a:p>
        </p:txBody>
      </p:sp>
    </p:spTree>
    <p:extLst>
      <p:ext uri="{BB962C8B-B14F-4D97-AF65-F5344CB8AC3E}">
        <p14:creationId xmlns:p14="http://schemas.microsoft.com/office/powerpoint/2010/main" val="41751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9D809-4091-CE45-ABCD-69883ABBEE7F}" type="slidenum">
              <a:rPr lang="en-US" smtClean="0"/>
              <a:t>1</a:t>
            </a:fld>
            <a:endParaRPr lang="en-US"/>
          </a:p>
        </p:txBody>
      </p:sp>
    </p:spTree>
    <p:extLst>
      <p:ext uri="{BB962C8B-B14F-4D97-AF65-F5344CB8AC3E}">
        <p14:creationId xmlns:p14="http://schemas.microsoft.com/office/powerpoint/2010/main" val="205870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9D809-4091-CE45-ABCD-69883ABBEE7F}" type="slidenum">
              <a:rPr lang="en-US" smtClean="0"/>
              <a:t>2</a:t>
            </a:fld>
            <a:endParaRPr lang="en-US"/>
          </a:p>
        </p:txBody>
      </p:sp>
    </p:spTree>
    <p:extLst>
      <p:ext uri="{BB962C8B-B14F-4D97-AF65-F5344CB8AC3E}">
        <p14:creationId xmlns:p14="http://schemas.microsoft.com/office/powerpoint/2010/main" val="1759760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9D809-4091-CE45-ABCD-69883ABBEE7F}" type="slidenum">
              <a:rPr lang="en-US" smtClean="0"/>
              <a:t>3</a:t>
            </a:fld>
            <a:endParaRPr lang="en-US"/>
          </a:p>
        </p:txBody>
      </p:sp>
    </p:spTree>
    <p:extLst>
      <p:ext uri="{BB962C8B-B14F-4D97-AF65-F5344CB8AC3E}">
        <p14:creationId xmlns:p14="http://schemas.microsoft.com/office/powerpoint/2010/main" val="324068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F9D809-4091-CE45-ABCD-69883ABBEE7F}" type="slidenum">
              <a:rPr lang="en-US" smtClean="0"/>
              <a:t>5</a:t>
            </a:fld>
            <a:endParaRPr lang="en-US"/>
          </a:p>
        </p:txBody>
      </p:sp>
    </p:spTree>
    <p:extLst>
      <p:ext uri="{BB962C8B-B14F-4D97-AF65-F5344CB8AC3E}">
        <p14:creationId xmlns:p14="http://schemas.microsoft.com/office/powerpoint/2010/main" val="55962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dirty="0">
              <a:solidFill>
                <a:schemeClr val="bg1">
                  <a:lumMod val="50000"/>
                </a:schemeClr>
              </a:solidFill>
              <a:effectLst/>
              <a:latin typeface="Source Sans Pro" panose="020B0503030403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D2F9E-D167-4ED3-83EC-AE46EA34BE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75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F9D809-4091-CE45-ABCD-69883ABBEE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30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dirty="0">
              <a:solidFill>
                <a:schemeClr val="bg1">
                  <a:lumMod val="50000"/>
                </a:schemeClr>
              </a:solidFill>
              <a:effectLst/>
              <a:latin typeface="Source Sans Pro" panose="020B0503030403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D2F9E-D167-4ED3-83EC-AE46EA34BE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04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dirty="0">
              <a:solidFill>
                <a:schemeClr val="bg1">
                  <a:lumMod val="50000"/>
                </a:schemeClr>
              </a:solidFill>
              <a:effectLst/>
              <a:latin typeface="Source Sans Pro" panose="020B0503030403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D2F9E-D167-4ED3-83EC-AE46EA34BE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25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dirty="0">
              <a:solidFill>
                <a:schemeClr val="bg1">
                  <a:lumMod val="50000"/>
                </a:schemeClr>
              </a:solidFill>
              <a:effectLst/>
              <a:latin typeface="Source Sans Pro" panose="020B0503030403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7D2F9E-D167-4ED3-83EC-AE46EA34BE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9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D347-A6E3-BD4F-8FF1-D32E7AEE52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4E4144-BBE7-D34F-9F89-5EA5F39E3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9EA177-E24D-8347-9595-6D424360959C}"/>
              </a:ext>
            </a:extLst>
          </p:cNvPr>
          <p:cNvSpPr>
            <a:spLocks noGrp="1"/>
          </p:cNvSpPr>
          <p:nvPr>
            <p:ph type="dt" sz="half" idx="10"/>
          </p:nvPr>
        </p:nvSpPr>
        <p:spPr/>
        <p:txBody>
          <a:bodyPr/>
          <a:lstStyle/>
          <a:p>
            <a:fld id="{CD0FF56E-0FB2-3D4A-AF39-56F7F821EA4D}" type="datetimeFigureOut">
              <a:rPr lang="en-US" smtClean="0"/>
              <a:t>4/27/2023</a:t>
            </a:fld>
            <a:endParaRPr lang="en-US"/>
          </a:p>
        </p:txBody>
      </p:sp>
      <p:sp>
        <p:nvSpPr>
          <p:cNvPr id="5" name="Footer Placeholder 4">
            <a:extLst>
              <a:ext uri="{FF2B5EF4-FFF2-40B4-BE49-F238E27FC236}">
                <a16:creationId xmlns:a16="http://schemas.microsoft.com/office/drawing/2014/main" id="{DDD55DE8-D155-EE47-8844-6439993F7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4BBB2-33DA-614F-8537-54AF9E0A76E3}"/>
              </a:ext>
            </a:extLst>
          </p:cNvPr>
          <p:cNvSpPr>
            <a:spLocks noGrp="1"/>
          </p:cNvSpPr>
          <p:nvPr>
            <p:ph type="sldNum" sz="quarter" idx="12"/>
          </p:nvPr>
        </p:nvSpPr>
        <p:spPr/>
        <p:txBody>
          <a:bodyPr/>
          <a:lstStyle/>
          <a:p>
            <a:fld id="{42B92530-AE59-294B-BB9D-1D686FBF24AB}" type="slidenum">
              <a:rPr lang="en-US" smtClean="0"/>
              <a:t>‹#›</a:t>
            </a:fld>
            <a:endParaRPr lang="en-US"/>
          </a:p>
        </p:txBody>
      </p:sp>
    </p:spTree>
    <p:extLst>
      <p:ext uri="{BB962C8B-B14F-4D97-AF65-F5344CB8AC3E}">
        <p14:creationId xmlns:p14="http://schemas.microsoft.com/office/powerpoint/2010/main" val="101469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57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Main Title &amp;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0934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13000">
              <a:schemeClr val="tx2">
                <a:lumMod val="50000"/>
              </a:schemeClr>
            </a:gs>
          </a:gsLst>
          <a:lin ang="81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F9F21-914E-514B-907D-2D0A2AF7B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D4CD3D-AA61-B246-AD1D-B8B0651A0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5B6B4-3940-2A4A-82BE-DC59832C8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FF56E-0FB2-3D4A-AF39-56F7F821EA4D}" type="datetimeFigureOut">
              <a:rPr lang="en-US" smtClean="0"/>
              <a:t>4/27/2023</a:t>
            </a:fld>
            <a:endParaRPr lang="en-US"/>
          </a:p>
        </p:txBody>
      </p:sp>
      <p:sp>
        <p:nvSpPr>
          <p:cNvPr id="5" name="Footer Placeholder 4">
            <a:extLst>
              <a:ext uri="{FF2B5EF4-FFF2-40B4-BE49-F238E27FC236}">
                <a16:creationId xmlns:a16="http://schemas.microsoft.com/office/drawing/2014/main" id="{89A76B65-F0A4-EE4B-89AE-F11FB45B0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914E2F-C825-D74C-AAF2-E61B45959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92530-AE59-294B-BB9D-1D686FBF24AB}" type="slidenum">
              <a:rPr lang="en-US" smtClean="0"/>
              <a:t>‹#›</a:t>
            </a:fld>
            <a:endParaRPr lang="en-US"/>
          </a:p>
        </p:txBody>
      </p:sp>
    </p:spTree>
    <p:extLst>
      <p:ext uri="{BB962C8B-B14F-4D97-AF65-F5344CB8AC3E}">
        <p14:creationId xmlns:p14="http://schemas.microsoft.com/office/powerpoint/2010/main" val="268699382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ksagon 4">
            <a:extLst>
              <a:ext uri="{FF2B5EF4-FFF2-40B4-BE49-F238E27FC236}">
                <a16:creationId xmlns:a16="http://schemas.microsoft.com/office/drawing/2014/main" id="{97CD9165-5C2A-4C7F-AB45-BC2120EDE609}"/>
              </a:ext>
            </a:extLst>
          </p:cNvPr>
          <p:cNvSpPr/>
          <p:nvPr/>
        </p:nvSpPr>
        <p:spPr>
          <a:xfrm rot="5400000">
            <a:off x="-467196" y="6186749"/>
            <a:ext cx="1350196" cy="1185718"/>
          </a:xfrm>
          <a:prstGeom prst="hexagon">
            <a:avLst>
              <a:gd name="adj" fmla="val 28658"/>
              <a:gd name="vf" fmla="val 115470"/>
            </a:avLst>
          </a:pr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Heksagon 13">
            <a:extLst>
              <a:ext uri="{FF2B5EF4-FFF2-40B4-BE49-F238E27FC236}">
                <a16:creationId xmlns:a16="http://schemas.microsoft.com/office/drawing/2014/main" id="{A75F296E-64FA-4B5F-A1AA-138EB4BCBDCB}"/>
              </a:ext>
            </a:extLst>
          </p:cNvPr>
          <p:cNvSpPr/>
          <p:nvPr/>
        </p:nvSpPr>
        <p:spPr>
          <a:xfrm rot="2907686">
            <a:off x="9698678" y="6060058"/>
            <a:ext cx="921211" cy="808991"/>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intang: 4 Titik 7">
            <a:extLst>
              <a:ext uri="{FF2B5EF4-FFF2-40B4-BE49-F238E27FC236}">
                <a16:creationId xmlns:a16="http://schemas.microsoft.com/office/drawing/2014/main" id="{342259B0-57F7-4ABE-879E-DED1157FF036}"/>
              </a:ext>
            </a:extLst>
          </p:cNvPr>
          <p:cNvSpPr/>
          <p:nvPr/>
        </p:nvSpPr>
        <p:spPr>
          <a:xfrm rot="302165">
            <a:off x="9938210" y="5935903"/>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Heksagon 5">
            <a:extLst>
              <a:ext uri="{FF2B5EF4-FFF2-40B4-BE49-F238E27FC236}">
                <a16:creationId xmlns:a16="http://schemas.microsoft.com/office/drawing/2014/main" id="{6F0A59E3-57F8-4A32-83C4-0C3384BDA3F7}"/>
              </a:ext>
            </a:extLst>
          </p:cNvPr>
          <p:cNvSpPr/>
          <p:nvPr/>
        </p:nvSpPr>
        <p:spPr>
          <a:xfrm rot="17208032">
            <a:off x="9736435" y="-1038978"/>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Bintang: 4 Titik 7">
            <a:extLst>
              <a:ext uri="{FF2B5EF4-FFF2-40B4-BE49-F238E27FC236}">
                <a16:creationId xmlns:a16="http://schemas.microsoft.com/office/drawing/2014/main" id="{997E575C-CB9F-41B1-8FD8-DB0EA394B9ED}"/>
              </a:ext>
            </a:extLst>
          </p:cNvPr>
          <p:cNvSpPr/>
          <p:nvPr/>
        </p:nvSpPr>
        <p:spPr>
          <a:xfrm rot="302165">
            <a:off x="1308766" y="287361"/>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Heksagon 5">
            <a:extLst>
              <a:ext uri="{FF2B5EF4-FFF2-40B4-BE49-F238E27FC236}">
                <a16:creationId xmlns:a16="http://schemas.microsoft.com/office/drawing/2014/main" id="{219DB7B2-AF71-4A06-92E2-B4B395EBB7F2}"/>
              </a:ext>
            </a:extLst>
          </p:cNvPr>
          <p:cNvSpPr/>
          <p:nvPr/>
        </p:nvSpPr>
        <p:spPr>
          <a:xfrm rot="2202088">
            <a:off x="570369" y="-1952885"/>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Title 5">
            <a:extLst>
              <a:ext uri="{FF2B5EF4-FFF2-40B4-BE49-F238E27FC236}">
                <a16:creationId xmlns:a16="http://schemas.microsoft.com/office/drawing/2014/main" id="{704FD8E3-253D-4848-9FEF-2E41CF6DA15F}"/>
              </a:ext>
            </a:extLst>
          </p:cNvPr>
          <p:cNvSpPr txBox="1">
            <a:spLocks/>
          </p:cNvSpPr>
          <p:nvPr/>
        </p:nvSpPr>
        <p:spPr>
          <a:xfrm>
            <a:off x="-107676" y="1864005"/>
            <a:ext cx="6985553" cy="1895724"/>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2"/>
                </a:solidFill>
              </a:rPr>
              <a:t>MapReduce Assignment</a:t>
            </a:r>
          </a:p>
        </p:txBody>
      </p:sp>
      <p:sp>
        <p:nvSpPr>
          <p:cNvPr id="3" name="Title 5">
            <a:extLst>
              <a:ext uri="{FF2B5EF4-FFF2-40B4-BE49-F238E27FC236}">
                <a16:creationId xmlns:a16="http://schemas.microsoft.com/office/drawing/2014/main" id="{CB5FD4EA-076B-78B6-55CD-C1FCA7EE05BC}"/>
              </a:ext>
            </a:extLst>
          </p:cNvPr>
          <p:cNvSpPr txBox="1">
            <a:spLocks/>
          </p:cNvSpPr>
          <p:nvPr/>
        </p:nvSpPr>
        <p:spPr>
          <a:xfrm>
            <a:off x="7274714" y="4568829"/>
            <a:ext cx="6985553" cy="1895724"/>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bg2"/>
                </a:solidFill>
              </a:rPr>
              <a:t>Team – VI</a:t>
            </a:r>
          </a:p>
          <a:p>
            <a:r>
              <a:rPr lang="en-US" sz="1800" b="1" i="1" dirty="0">
                <a:solidFill>
                  <a:schemeClr val="bg2"/>
                </a:solidFill>
              </a:rPr>
              <a:t>~ Shifa Afreen Siddiqui</a:t>
            </a:r>
          </a:p>
          <a:p>
            <a:r>
              <a:rPr lang="en-US" sz="1800" b="1" i="1" dirty="0">
                <a:solidFill>
                  <a:schemeClr val="bg2"/>
                </a:solidFill>
              </a:rPr>
              <a:t>~ Shaik Asif</a:t>
            </a:r>
          </a:p>
        </p:txBody>
      </p:sp>
    </p:spTree>
    <p:extLst>
      <p:ext uri="{BB962C8B-B14F-4D97-AF65-F5344CB8AC3E}">
        <p14:creationId xmlns:p14="http://schemas.microsoft.com/office/powerpoint/2010/main" val="4275765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0"/>
                                        <p:tgtEl>
                                          <p:spTgt spid="16"/>
                                        </p:tgtEl>
                                      </p:cBhvr>
                                    </p:animEffect>
                                    <p:anim calcmode="lin" valueType="num">
                                      <p:cBhvr>
                                        <p:cTn id="8" dur="2500" fill="hold"/>
                                        <p:tgtEl>
                                          <p:spTgt spid="16"/>
                                        </p:tgtEl>
                                        <p:attrNameLst>
                                          <p:attrName>ppt_x</p:attrName>
                                        </p:attrNameLst>
                                      </p:cBhvr>
                                      <p:tavLst>
                                        <p:tav tm="0">
                                          <p:val>
                                            <p:strVal val="#ppt_x"/>
                                          </p:val>
                                        </p:tav>
                                        <p:tav tm="100000">
                                          <p:val>
                                            <p:strVal val="#ppt_x"/>
                                          </p:val>
                                        </p:tav>
                                      </p:tavLst>
                                    </p:anim>
                                    <p:anim calcmode="lin" valueType="num">
                                      <p:cBhvr>
                                        <p:cTn id="9" dur="2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0"/>
                                        <p:tgtEl>
                                          <p:spTgt spid="14"/>
                                        </p:tgtEl>
                                      </p:cBhvr>
                                    </p:animEffect>
                                    <p:anim calcmode="lin" valueType="num">
                                      <p:cBhvr>
                                        <p:cTn id="13" dur="2500" fill="hold"/>
                                        <p:tgtEl>
                                          <p:spTgt spid="14"/>
                                        </p:tgtEl>
                                        <p:attrNameLst>
                                          <p:attrName>ppt_x</p:attrName>
                                        </p:attrNameLst>
                                      </p:cBhvr>
                                      <p:tavLst>
                                        <p:tav tm="0">
                                          <p:val>
                                            <p:strVal val="#ppt_x"/>
                                          </p:val>
                                        </p:tav>
                                        <p:tav tm="100000">
                                          <p:val>
                                            <p:strVal val="#ppt_x"/>
                                          </p:val>
                                        </p:tav>
                                      </p:tavLst>
                                    </p:anim>
                                    <p:anim calcmode="lin" valueType="num">
                                      <p:cBhvr>
                                        <p:cTn id="14" dur="2500" fill="hold"/>
                                        <p:tgtEl>
                                          <p:spTgt spid="14"/>
                                        </p:tgtEl>
                                        <p:attrNameLst>
                                          <p:attrName>ppt_y</p:attrName>
                                        </p:attrNameLst>
                                      </p:cBhvr>
                                      <p:tavLst>
                                        <p:tav tm="0">
                                          <p:val>
                                            <p:strVal val="#ppt_y+.1"/>
                                          </p:val>
                                        </p:tav>
                                        <p:tav tm="100000">
                                          <p:val>
                                            <p:strVal val="#ppt_y"/>
                                          </p:val>
                                        </p:tav>
                                      </p:tavLst>
                                    </p:anim>
                                  </p:childTnLst>
                                </p:cTn>
                              </p:par>
                              <p:par>
                                <p:cTn id="15" presetID="8" presetClass="emph" presetSubtype="0" fill="hold" grpId="1" nodeType="withEffect">
                                  <p:stCondLst>
                                    <p:cond delay="1000"/>
                                  </p:stCondLst>
                                  <p:childTnLst>
                                    <p:animRot by="21600000">
                                      <p:cBhvr>
                                        <p:cTn id="16" dur="40000" fill="hold"/>
                                        <p:tgtEl>
                                          <p:spTgt spid="14"/>
                                        </p:tgtEl>
                                        <p:attrNameLst>
                                          <p:attrName>r</p:attrName>
                                        </p:attrNameLst>
                                      </p:cBhvr>
                                    </p:animRot>
                                  </p:childTnLst>
                                </p:cTn>
                              </p:par>
                              <p:par>
                                <p:cTn id="17" presetID="8" presetClass="emph" presetSubtype="0" fill="hold" grpId="1" nodeType="withEffect">
                                  <p:stCondLst>
                                    <p:cond delay="1000"/>
                                  </p:stCondLst>
                                  <p:childTnLst>
                                    <p:animRot by="-21600000">
                                      <p:cBhvr>
                                        <p:cTn id="18" dur="40000" fill="hold"/>
                                        <p:tgtEl>
                                          <p:spTgt spid="16"/>
                                        </p:tgtEl>
                                        <p:attrNameLst>
                                          <p:attrName>r</p:attrName>
                                        </p:attrNameLst>
                                      </p:cBhvr>
                                    </p:animRot>
                                  </p:childTnLst>
                                </p:cTn>
                              </p:par>
                              <p:par>
                                <p:cTn id="19" presetID="6" presetClass="emph" presetSubtype="0" autoRev="1" fill="hold" grpId="0" nodeType="withEffect">
                                  <p:stCondLst>
                                    <p:cond delay="0"/>
                                  </p:stCondLst>
                                  <p:childTnLst>
                                    <p:animScale>
                                      <p:cBhvr>
                                        <p:cTn id="20" dur="2500" fill="hold"/>
                                        <p:tgtEl>
                                          <p:spTgt spid="10"/>
                                        </p:tgtEl>
                                      </p:cBhvr>
                                      <p:by x="150000" y="150000"/>
                                    </p:animScale>
                                  </p:childTnLst>
                                </p:cTn>
                              </p:par>
                              <p:par>
                                <p:cTn id="21" presetID="6" presetClass="emph" presetSubtype="0" autoRev="1" fill="hold" grpId="0" nodeType="withEffect">
                                  <p:stCondLst>
                                    <p:cond delay="0"/>
                                  </p:stCondLst>
                                  <p:childTnLst>
                                    <p:animScale>
                                      <p:cBhvr>
                                        <p:cTn id="22" dur="5000" fill="hold"/>
                                        <p:tgtEl>
                                          <p:spTgt spid="13"/>
                                        </p:tgtEl>
                                      </p:cBhvr>
                                      <p:by x="250000" y="250000"/>
                                    </p:animScale>
                                  </p:childTnLst>
                                </p:cTn>
                              </p:par>
                              <p:par>
                                <p:cTn id="23" presetID="8" presetClass="emph" presetSubtype="0" fill="hold" grpId="1" nodeType="withEffect">
                                  <p:stCondLst>
                                    <p:cond delay="0"/>
                                  </p:stCondLst>
                                  <p:childTnLst>
                                    <p:animRot by="21600000">
                                      <p:cBhvr>
                                        <p:cTn id="24" dur="60000" fill="hold"/>
                                        <p:tgtEl>
                                          <p:spTgt spid="13"/>
                                        </p:tgtEl>
                                        <p:attrNameLst>
                                          <p:attrName>r</p:attrName>
                                        </p:attrNameLst>
                                      </p:cBhvr>
                                    </p:animRot>
                                  </p:childTnLst>
                                </p:cTn>
                              </p:par>
                              <p:par>
                                <p:cTn id="25" presetID="42" presetClass="entr" presetSubtype="0" fill="hold" grpId="0" nodeType="withEffect">
                                  <p:stCondLst>
                                    <p:cond delay="1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anim calcmode="lin" valueType="num">
                                      <p:cBhvr>
                                        <p:cTn id="28" dur="2000" fill="hold"/>
                                        <p:tgtEl>
                                          <p:spTgt spid="15"/>
                                        </p:tgtEl>
                                        <p:attrNameLst>
                                          <p:attrName>ppt_x</p:attrName>
                                        </p:attrNameLst>
                                      </p:cBhvr>
                                      <p:tavLst>
                                        <p:tav tm="0">
                                          <p:val>
                                            <p:strVal val="#ppt_x"/>
                                          </p:val>
                                        </p:tav>
                                        <p:tav tm="100000">
                                          <p:val>
                                            <p:strVal val="#ppt_x"/>
                                          </p:val>
                                        </p:tav>
                                      </p:tavLst>
                                    </p:anim>
                                    <p:anim calcmode="lin" valueType="num">
                                      <p:cBhvr>
                                        <p:cTn id="29" dur="2000" fill="hold"/>
                                        <p:tgtEl>
                                          <p:spTgt spid="15"/>
                                        </p:tgtEl>
                                        <p:attrNameLst>
                                          <p:attrName>ppt_y</p:attrName>
                                        </p:attrNameLst>
                                      </p:cBhvr>
                                      <p:tavLst>
                                        <p:tav tm="0">
                                          <p:val>
                                            <p:strVal val="#ppt_y+.1"/>
                                          </p:val>
                                        </p:tav>
                                        <p:tav tm="100000">
                                          <p:val>
                                            <p:strVal val="#ppt_y"/>
                                          </p:val>
                                        </p:tav>
                                      </p:tavLst>
                                    </p:anim>
                                  </p:childTnLst>
                                </p:cTn>
                              </p:par>
                              <p:par>
                                <p:cTn id="30" presetID="6" presetClass="emph" presetSubtype="0" repeatCount="indefinite" autoRev="1" fill="hold" grpId="0" nodeType="withEffect">
                                  <p:stCondLst>
                                    <p:cond delay="0"/>
                                  </p:stCondLst>
                                  <p:endCondLst>
                                    <p:cond evt="onNext" delay="0">
                                      <p:tgtEl>
                                        <p:sldTgt/>
                                      </p:tgtEl>
                                    </p:cond>
                                  </p:endCondLst>
                                  <p:childTnLst>
                                    <p:animScale>
                                      <p:cBhvr>
                                        <p:cTn id="31" dur="2000" fill="hold"/>
                                        <p:tgtEl>
                                          <p:spTgt spid="11"/>
                                        </p:tgtEl>
                                      </p:cBhvr>
                                      <p:by x="150000" y="150000"/>
                                    </p:animScale>
                                  </p:childTnLst>
                                </p:cTn>
                              </p:par>
                              <p:par>
                                <p:cTn id="32" presetID="2" presetClass="entr" presetSubtype="8"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0-#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0-#ppt_w/2"/>
                                          </p:val>
                                        </p:tav>
                                        <p:tav tm="100000">
                                          <p:val>
                                            <p:strVal val="#ppt_x"/>
                                          </p:val>
                                        </p:tav>
                                      </p:tavLst>
                                    </p:anim>
                                    <p:anim calcmode="lin" valueType="num">
                                      <p:cBhvr additive="base">
                                        <p:cTn id="3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anim calcmode="lin" valueType="num">
                                      <p:cBhvr additive="base">
                                        <p:cTn id="4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 calcmode="lin" valueType="num">
                                      <p:cBhvr additive="base">
                                        <p:cTn id="4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 calcmode="lin" valueType="num">
                                      <p:cBhvr additive="base">
                                        <p:cTn id="5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0" grpId="0" animBg="1"/>
      <p:bldP spid="11" grpId="0" animBg="1"/>
      <p:bldP spid="14" grpId="0" animBg="1"/>
      <p:bldP spid="14" grpId="1" animBg="1"/>
      <p:bldP spid="15" grpId="0" animBg="1"/>
      <p:bldP spid="16" grpId="0" animBg="1"/>
      <p:bldP spid="16" grpId="1" animBg="1"/>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31525" y="1745901"/>
            <a:ext cx="6540890" cy="4291383"/>
            <a:chOff x="2831525" y="1745901"/>
            <a:chExt cx="6540890" cy="4291383"/>
          </a:xfrm>
        </p:grpSpPr>
        <p:sp>
          <p:nvSpPr>
            <p:cNvPr id="38" name="Freeform: Shape 37">
              <a:extLst>
                <a:ext uri="{FF2B5EF4-FFF2-40B4-BE49-F238E27FC236}">
                  <a16:creationId xmlns:a16="http://schemas.microsoft.com/office/drawing/2014/main" id="{E79BB380-9EEE-4599-864D-D822F52C67D7}"/>
                </a:ext>
              </a:extLst>
            </p:cNvPr>
            <p:cNvSpPr/>
            <p:nvPr/>
          </p:nvSpPr>
          <p:spPr>
            <a:xfrm>
              <a:off x="2831525" y="1745901"/>
              <a:ext cx="6540890" cy="1472526"/>
            </a:xfrm>
            <a:custGeom>
              <a:avLst/>
              <a:gdLst>
                <a:gd name="connsiteX0" fmla="*/ 0 w 6715721"/>
                <a:gd name="connsiteY0" fmla="*/ 0 h 1774609"/>
                <a:gd name="connsiteX1" fmla="*/ 6715721 w 6715721"/>
                <a:gd name="connsiteY1" fmla="*/ 0 h 1774609"/>
                <a:gd name="connsiteX2" fmla="*/ 5808873 w 6715721"/>
                <a:gd name="connsiteY2" fmla="*/ 1701251 h 1774609"/>
                <a:gd name="connsiteX3" fmla="*/ 5769768 w 6715721"/>
                <a:gd name="connsiteY3" fmla="*/ 1774609 h 1774609"/>
                <a:gd name="connsiteX4" fmla="*/ 945984 w 6715721"/>
                <a:gd name="connsiteY4" fmla="*/ 1774609 h 1774609"/>
                <a:gd name="connsiteX5" fmla="*/ 906880 w 6715721"/>
                <a:gd name="connsiteY5" fmla="*/ 1701251 h 1774609"/>
                <a:gd name="connsiteX6" fmla="*/ 0 w 6715721"/>
                <a:gd name="connsiteY6" fmla="*/ 0 h 177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15721" h="1774609">
                  <a:moveTo>
                    <a:pt x="0" y="0"/>
                  </a:moveTo>
                  <a:cubicBezTo>
                    <a:pt x="2238575" y="0"/>
                    <a:pt x="4477148" y="0"/>
                    <a:pt x="6715721" y="0"/>
                  </a:cubicBezTo>
                  <a:cubicBezTo>
                    <a:pt x="6413447" y="565087"/>
                    <a:pt x="6111162" y="1133171"/>
                    <a:pt x="5808873" y="1701251"/>
                  </a:cubicBezTo>
                  <a:lnTo>
                    <a:pt x="5769768" y="1774609"/>
                  </a:lnTo>
                  <a:lnTo>
                    <a:pt x="945984" y="1774609"/>
                  </a:lnTo>
                  <a:lnTo>
                    <a:pt x="906880" y="1701251"/>
                  </a:lnTo>
                  <a:cubicBezTo>
                    <a:pt x="604590" y="1133171"/>
                    <a:pt x="302295" y="565087"/>
                    <a:pt x="0" y="0"/>
                  </a:cubicBezTo>
                  <a:close/>
                </a:path>
              </a:pathLst>
            </a:custGeom>
            <a:gradFill>
              <a:gsLst>
                <a:gs pos="94000">
                  <a:schemeClr val="tx2">
                    <a:lumMod val="40000"/>
                    <a:lumOff val="60000"/>
                  </a:schemeClr>
                </a:gs>
                <a:gs pos="13000">
                  <a:schemeClr val="tx2">
                    <a:lumMod val="75000"/>
                  </a:schemeClr>
                </a:gs>
              </a:gsLst>
              <a:lin ang="8100000" scaled="1"/>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39" name="Freeform: Shape 38">
              <a:extLst>
                <a:ext uri="{FF2B5EF4-FFF2-40B4-BE49-F238E27FC236}">
                  <a16:creationId xmlns:a16="http://schemas.microsoft.com/office/drawing/2014/main" id="{31E8697E-662F-41A3-8441-7C1C9B6019C6}"/>
                </a:ext>
              </a:extLst>
            </p:cNvPr>
            <p:cNvSpPr/>
            <p:nvPr/>
          </p:nvSpPr>
          <p:spPr>
            <a:xfrm>
              <a:off x="3752882" y="3218426"/>
              <a:ext cx="4698207" cy="1348276"/>
            </a:xfrm>
            <a:custGeom>
              <a:avLst/>
              <a:gdLst>
                <a:gd name="connsiteX0" fmla="*/ 0 w 4823784"/>
                <a:gd name="connsiteY0" fmla="*/ 0 h 1624870"/>
                <a:gd name="connsiteX1" fmla="*/ 4823784 w 4823784"/>
                <a:gd name="connsiteY1" fmla="*/ 0 h 1624870"/>
                <a:gd name="connsiteX2" fmla="*/ 3957607 w 4823784"/>
                <a:gd name="connsiteY2" fmla="*/ 1624870 h 1624870"/>
                <a:gd name="connsiteX3" fmla="*/ 866148 w 4823784"/>
                <a:gd name="connsiteY3" fmla="*/ 1624870 h 1624870"/>
                <a:gd name="connsiteX4" fmla="*/ 0 w 4823784"/>
                <a:gd name="connsiteY4" fmla="*/ 0 h 1624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784" h="1624870">
                  <a:moveTo>
                    <a:pt x="0" y="0"/>
                  </a:moveTo>
                  <a:lnTo>
                    <a:pt x="4823784" y="0"/>
                  </a:lnTo>
                  <a:lnTo>
                    <a:pt x="3957607" y="1624870"/>
                  </a:lnTo>
                  <a:lnTo>
                    <a:pt x="866148" y="1624870"/>
                  </a:lnTo>
                  <a:lnTo>
                    <a:pt x="0" y="0"/>
                  </a:lnTo>
                  <a:close/>
                </a:path>
              </a:pathLst>
            </a:custGeom>
            <a:gradFill>
              <a:gsLst>
                <a:gs pos="94000">
                  <a:srgbClr val="A2CEA3"/>
                </a:gs>
                <a:gs pos="13000">
                  <a:srgbClr val="7BCEC5">
                    <a:lumMod val="60000"/>
                  </a:srgbClr>
                </a:gs>
              </a:gsLst>
              <a:lin ang="8100000" scaled="1"/>
            </a:gradFill>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7" name="Freeform: Shape 6">
              <a:extLst>
                <a:ext uri="{FF2B5EF4-FFF2-40B4-BE49-F238E27FC236}">
                  <a16:creationId xmlns:a16="http://schemas.microsoft.com/office/drawing/2014/main" id="{C42144E6-02DB-415E-8BB6-F1C84FE78839}"/>
                </a:ext>
              </a:extLst>
            </p:cNvPr>
            <p:cNvSpPr/>
            <p:nvPr/>
          </p:nvSpPr>
          <p:spPr>
            <a:xfrm>
              <a:off x="4595618" y="4566702"/>
              <a:ext cx="3009973" cy="1470582"/>
            </a:xfrm>
            <a:custGeom>
              <a:avLst/>
              <a:gdLst>
                <a:gd name="connsiteX0" fmla="*/ 3625379 w 3911818"/>
                <a:gd name="connsiteY0" fmla="*/ 1826583 h 1822887"/>
                <a:gd name="connsiteX1" fmla="*/ 290036 w 3911818"/>
                <a:gd name="connsiteY1" fmla="*/ 1826583 h 1822887"/>
                <a:gd name="connsiteX2" fmla="*/ 0 w 3911818"/>
                <a:gd name="connsiteY2" fmla="*/ 0 h 1822887"/>
                <a:gd name="connsiteX3" fmla="*/ 3915416 w 3911818"/>
                <a:gd name="connsiteY3" fmla="*/ 0 h 1822887"/>
                <a:gd name="connsiteX4" fmla="*/ 3625379 w 3911818"/>
                <a:gd name="connsiteY4" fmla="*/ 1826583 h 1822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1818" h="1822887">
                  <a:moveTo>
                    <a:pt x="3625379" y="1826583"/>
                  </a:moveTo>
                  <a:cubicBezTo>
                    <a:pt x="2513615" y="1826583"/>
                    <a:pt x="1401801" y="1826583"/>
                    <a:pt x="290036" y="1826583"/>
                  </a:cubicBezTo>
                  <a:cubicBezTo>
                    <a:pt x="193374" y="1245377"/>
                    <a:pt x="96662" y="614412"/>
                    <a:pt x="0" y="0"/>
                  </a:cubicBezTo>
                  <a:cubicBezTo>
                    <a:pt x="1305139" y="0"/>
                    <a:pt x="2610277" y="0"/>
                    <a:pt x="3915416" y="0"/>
                  </a:cubicBezTo>
                  <a:cubicBezTo>
                    <a:pt x="3818753" y="614412"/>
                    <a:pt x="3722042" y="1245377"/>
                    <a:pt x="3625379" y="1826583"/>
                  </a:cubicBezTo>
                  <a:close/>
                </a:path>
              </a:pathLst>
            </a:custGeom>
            <a:gradFill>
              <a:gsLst>
                <a:gs pos="94000">
                  <a:schemeClr val="accent2"/>
                </a:gs>
                <a:gs pos="13000">
                  <a:schemeClr val="accent2">
                    <a:lumMod val="50000"/>
                  </a:schemeClr>
                </a:gs>
              </a:gsLst>
              <a:lin ang="8100000" scaled="1"/>
            </a:gradFill>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8" name="Rectangle: Rounded Corners 7">
            <a:extLst>
              <a:ext uri="{FF2B5EF4-FFF2-40B4-BE49-F238E27FC236}">
                <a16:creationId xmlns:a16="http://schemas.microsoft.com/office/drawing/2014/main" id="{3B1AFB7E-F2B0-4A3F-8EFA-8AD9E3F22E0D}"/>
              </a:ext>
            </a:extLst>
          </p:cNvPr>
          <p:cNvSpPr/>
          <p:nvPr/>
        </p:nvSpPr>
        <p:spPr>
          <a:xfrm>
            <a:off x="4728376" y="5945417"/>
            <a:ext cx="2733237" cy="165384"/>
          </a:xfrm>
          <a:prstGeom prst="roundRect">
            <a:avLst>
              <a:gd name="adj" fmla="val 50000"/>
            </a:avLst>
          </a:prstGeom>
          <a:solidFill>
            <a:schemeClr val="tx2">
              <a:lumMod val="60000"/>
              <a:lumOff val="40000"/>
            </a:schemeClr>
          </a:solidFill>
          <a:ln w="492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6" name="Rectangle: Rounded Corners 5">
            <a:extLst>
              <a:ext uri="{FF2B5EF4-FFF2-40B4-BE49-F238E27FC236}">
                <a16:creationId xmlns:a16="http://schemas.microsoft.com/office/drawing/2014/main" id="{7C3F93EB-EF3E-4AD7-B047-1CAF02533F2D}"/>
              </a:ext>
            </a:extLst>
          </p:cNvPr>
          <p:cNvSpPr/>
          <p:nvPr/>
        </p:nvSpPr>
        <p:spPr>
          <a:xfrm>
            <a:off x="2632957" y="1420371"/>
            <a:ext cx="6922180" cy="416634"/>
          </a:xfrm>
          <a:prstGeom prst="roundRect">
            <a:avLst>
              <a:gd name="adj" fmla="val 30568"/>
            </a:avLst>
          </a:prstGeom>
          <a:solidFill>
            <a:schemeClr val="tx2">
              <a:lumMod val="60000"/>
              <a:lumOff val="40000"/>
            </a:schemeClr>
          </a:solidFill>
          <a:ln w="492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nvGrpSpPr>
          <p:cNvPr id="31" name="Group 30">
            <a:extLst>
              <a:ext uri="{FF2B5EF4-FFF2-40B4-BE49-F238E27FC236}">
                <a16:creationId xmlns:a16="http://schemas.microsoft.com/office/drawing/2014/main" id="{B56B5FA0-0CCD-4D24-A020-887661447044}"/>
              </a:ext>
            </a:extLst>
          </p:cNvPr>
          <p:cNvGrpSpPr/>
          <p:nvPr/>
        </p:nvGrpSpPr>
        <p:grpSpPr>
          <a:xfrm>
            <a:off x="3283737" y="2625323"/>
            <a:ext cx="5606860" cy="3043736"/>
            <a:chOff x="3698788" y="2482164"/>
            <a:chExt cx="4794458" cy="3043736"/>
          </a:xfrm>
        </p:grpSpPr>
        <p:cxnSp>
          <p:nvCxnSpPr>
            <p:cNvPr id="19" name="Straight Connector 18">
              <a:extLst>
                <a:ext uri="{FF2B5EF4-FFF2-40B4-BE49-F238E27FC236}">
                  <a16:creationId xmlns:a16="http://schemas.microsoft.com/office/drawing/2014/main" id="{B258BABB-A23D-4C53-A574-D79B05D2D177}"/>
                </a:ext>
              </a:extLst>
            </p:cNvPr>
            <p:cNvCxnSpPr>
              <a:cxnSpLocks/>
            </p:cNvCxnSpPr>
            <p:nvPr/>
          </p:nvCxnSpPr>
          <p:spPr>
            <a:xfrm>
              <a:off x="3698788" y="2482164"/>
              <a:ext cx="4794458"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0F8C173-182A-4646-9792-B3D4F03F0CF1}"/>
                </a:ext>
              </a:extLst>
            </p:cNvPr>
            <p:cNvCxnSpPr>
              <a:cxnSpLocks/>
            </p:cNvCxnSpPr>
            <p:nvPr/>
          </p:nvCxnSpPr>
          <p:spPr>
            <a:xfrm>
              <a:off x="4523716" y="3874959"/>
              <a:ext cx="1577106"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46E03DF-12F7-451C-A8A5-4598B8A86753}"/>
                </a:ext>
              </a:extLst>
            </p:cNvPr>
            <p:cNvCxnSpPr>
              <a:cxnSpLocks/>
            </p:cNvCxnSpPr>
            <p:nvPr/>
          </p:nvCxnSpPr>
          <p:spPr>
            <a:xfrm>
              <a:off x="4935778" y="5525900"/>
              <a:ext cx="2327683"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CD9FC1-1E0F-4DFA-8F93-6B9E7B8E7903}"/>
                </a:ext>
              </a:extLst>
            </p:cNvPr>
            <p:cNvCxnSpPr>
              <a:cxnSpLocks/>
            </p:cNvCxnSpPr>
            <p:nvPr/>
          </p:nvCxnSpPr>
          <p:spPr>
            <a:xfrm>
              <a:off x="4879976" y="4976486"/>
              <a:ext cx="2442369"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sp>
        <p:nvSpPr>
          <p:cNvPr id="103" name="Heksagon 13">
            <a:extLst>
              <a:ext uri="{FF2B5EF4-FFF2-40B4-BE49-F238E27FC236}">
                <a16:creationId xmlns:a16="http://schemas.microsoft.com/office/drawing/2014/main" id="{B747B240-B24A-47C0-98C1-D01230702980}"/>
              </a:ext>
            </a:extLst>
          </p:cNvPr>
          <p:cNvSpPr/>
          <p:nvPr/>
        </p:nvSpPr>
        <p:spPr>
          <a:xfrm rot="2907686">
            <a:off x="433637" y="6245787"/>
            <a:ext cx="921211" cy="808991"/>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4" name="Bintang: 4 Titik 7">
            <a:extLst>
              <a:ext uri="{FF2B5EF4-FFF2-40B4-BE49-F238E27FC236}">
                <a16:creationId xmlns:a16="http://schemas.microsoft.com/office/drawing/2014/main" id="{E85CAE1E-15C8-4437-8469-BA140FE2F5E1}"/>
              </a:ext>
            </a:extLst>
          </p:cNvPr>
          <p:cNvSpPr/>
          <p:nvPr/>
        </p:nvSpPr>
        <p:spPr>
          <a:xfrm rot="302165">
            <a:off x="10661865" y="5489620"/>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6" name="Heksagon 4">
            <a:extLst>
              <a:ext uri="{FF2B5EF4-FFF2-40B4-BE49-F238E27FC236}">
                <a16:creationId xmlns:a16="http://schemas.microsoft.com/office/drawing/2014/main" id="{07257789-EE84-4B57-89BD-09A15640E3C0}"/>
              </a:ext>
            </a:extLst>
          </p:cNvPr>
          <p:cNvSpPr/>
          <p:nvPr/>
        </p:nvSpPr>
        <p:spPr>
          <a:xfrm rot="5400000">
            <a:off x="11124380" y="6110348"/>
            <a:ext cx="1350196" cy="1185718"/>
          </a:xfrm>
          <a:prstGeom prst="hexagon">
            <a:avLst>
              <a:gd name="adj" fmla="val 28658"/>
              <a:gd name="vf" fmla="val 115470"/>
            </a:avLst>
          </a:pr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8" name="Heksagon 5">
            <a:extLst>
              <a:ext uri="{FF2B5EF4-FFF2-40B4-BE49-F238E27FC236}">
                <a16:creationId xmlns:a16="http://schemas.microsoft.com/office/drawing/2014/main" id="{7CD333DF-5FD4-47CC-8C42-7E73DE958B4C}"/>
              </a:ext>
            </a:extLst>
          </p:cNvPr>
          <p:cNvSpPr/>
          <p:nvPr/>
        </p:nvSpPr>
        <p:spPr>
          <a:xfrm rot="3412641">
            <a:off x="10486970" y="1057214"/>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1" name="Heksagon 5">
            <a:extLst>
              <a:ext uri="{FF2B5EF4-FFF2-40B4-BE49-F238E27FC236}">
                <a16:creationId xmlns:a16="http://schemas.microsoft.com/office/drawing/2014/main" id="{ADD09B7B-3E4F-48C6-AE74-0A11B58FF571}"/>
              </a:ext>
            </a:extLst>
          </p:cNvPr>
          <p:cNvSpPr/>
          <p:nvPr/>
        </p:nvSpPr>
        <p:spPr>
          <a:xfrm rot="2202088">
            <a:off x="32335" y="-2354671"/>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27" name="Title 5">
            <a:extLst>
              <a:ext uri="{FF2B5EF4-FFF2-40B4-BE49-F238E27FC236}">
                <a16:creationId xmlns:a16="http://schemas.microsoft.com/office/drawing/2014/main" id="{77297CBD-575B-4625-9B17-3C3B0B0A749A}"/>
              </a:ext>
            </a:extLst>
          </p:cNvPr>
          <p:cNvSpPr txBox="1">
            <a:spLocks/>
          </p:cNvSpPr>
          <p:nvPr/>
        </p:nvSpPr>
        <p:spPr>
          <a:xfrm>
            <a:off x="3162299" y="521896"/>
            <a:ext cx="5867402" cy="545945"/>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Working of the Code</a:t>
            </a:r>
          </a:p>
        </p:txBody>
      </p:sp>
      <p:sp>
        <p:nvSpPr>
          <p:cNvPr id="47" name="TextBox 46">
            <a:extLst>
              <a:ext uri="{FF2B5EF4-FFF2-40B4-BE49-F238E27FC236}">
                <a16:creationId xmlns:a16="http://schemas.microsoft.com/office/drawing/2014/main" id="{D64F260B-83D8-4290-862D-5CCDD8D04F94}"/>
              </a:ext>
            </a:extLst>
          </p:cNvPr>
          <p:cNvSpPr txBox="1"/>
          <p:nvPr/>
        </p:nvSpPr>
        <p:spPr>
          <a:xfrm>
            <a:off x="3481836" y="1490189"/>
            <a:ext cx="176362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IMPORTING</a:t>
            </a:r>
            <a:r>
              <a:rPr kumimoji="0" lang="en-US" sz="1200" b="1" i="0" u="none" strike="noStrike" kern="1200" cap="none" spc="0" normalizeH="0" noProof="0" dirty="0">
                <a:ln>
                  <a:noFill/>
                </a:ln>
                <a:solidFill>
                  <a:prstClr val="white"/>
                </a:solidFill>
                <a:effectLst/>
                <a:uLnTx/>
                <a:uFillTx/>
                <a:latin typeface="Century Gothic"/>
                <a:ea typeface="Helvetica Neue Medium"/>
                <a:cs typeface="Helvetica Neue Medium"/>
              </a:rPr>
              <a:t> LIBRARIES</a:t>
            </a:r>
            <a:endPar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9" name="TextBox 88">
            <a:extLst>
              <a:ext uri="{FF2B5EF4-FFF2-40B4-BE49-F238E27FC236}">
                <a16:creationId xmlns:a16="http://schemas.microsoft.com/office/drawing/2014/main" id="{68116EA0-213B-4202-B043-BC2B1D329C6F}"/>
              </a:ext>
            </a:extLst>
          </p:cNvPr>
          <p:cNvSpPr txBox="1"/>
          <p:nvPr/>
        </p:nvSpPr>
        <p:spPr>
          <a:xfrm>
            <a:off x="6170326" y="1490189"/>
            <a:ext cx="3315330"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entury Gothic"/>
                <a:ea typeface="Helvetica Neue Medium"/>
                <a:cs typeface="Helvetica Neue Medium"/>
              </a:rPr>
              <a:t>We import libraries along with initial Hadoop commands</a:t>
            </a:r>
          </a:p>
        </p:txBody>
      </p:sp>
      <p:sp>
        <p:nvSpPr>
          <p:cNvPr id="137" name="Inhaltsplatzhalter 4">
            <a:extLst>
              <a:ext uri="{FF2B5EF4-FFF2-40B4-BE49-F238E27FC236}">
                <a16:creationId xmlns:a16="http://schemas.microsoft.com/office/drawing/2014/main" id="{2D222251-8819-4530-8DB7-DACA453797CC}"/>
              </a:ext>
            </a:extLst>
          </p:cNvPr>
          <p:cNvSpPr txBox="1">
            <a:spLocks/>
          </p:cNvSpPr>
          <p:nvPr/>
        </p:nvSpPr>
        <p:spPr>
          <a:xfrm>
            <a:off x="1222186" y="2138988"/>
            <a:ext cx="1036843" cy="77745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200"/>
              </a:spcAft>
              <a:buClrTx/>
              <a:buSzTx/>
              <a:buFont typeface="Wingdings" panose="05000000000000000000" pitchFamily="2" charset="2"/>
              <a:buNone/>
              <a:tabLst/>
              <a:defRPr/>
            </a:pPr>
            <a:r>
              <a:rPr kumimoji="0" lang="en-US" sz="1800" i="0" u="none" strike="noStrike" kern="1200" cap="none" spc="0" normalizeH="0" baseline="0" noProof="0" dirty="0">
                <a:ln>
                  <a:noFill/>
                </a:ln>
                <a:solidFill>
                  <a:prstClr val="white"/>
                </a:solidFill>
                <a:effectLst/>
                <a:uLnTx/>
                <a:uFillTx/>
                <a:latin typeface="Century Gothic"/>
                <a:ea typeface="Helvetica Neue Medium"/>
                <a:cs typeface="Helvetica Neue Medium"/>
              </a:rPr>
              <a:t>Word Count</a:t>
            </a:r>
          </a:p>
        </p:txBody>
      </p:sp>
      <p:sp>
        <p:nvSpPr>
          <p:cNvPr id="146" name="Inhaltsplatzhalter 4">
            <a:extLst>
              <a:ext uri="{FF2B5EF4-FFF2-40B4-BE49-F238E27FC236}">
                <a16:creationId xmlns:a16="http://schemas.microsoft.com/office/drawing/2014/main" id="{CAC4DF10-D432-465E-B7FA-CCDC49197823}"/>
              </a:ext>
            </a:extLst>
          </p:cNvPr>
          <p:cNvSpPr txBox="1">
            <a:spLocks/>
          </p:cNvSpPr>
          <p:nvPr/>
        </p:nvSpPr>
        <p:spPr>
          <a:xfrm>
            <a:off x="1298385" y="3706274"/>
            <a:ext cx="960644" cy="36285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2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prstClr val="white"/>
                </a:solidFill>
                <a:effectLst/>
                <a:uLnTx/>
                <a:uFillTx/>
                <a:latin typeface="Century Gothic"/>
                <a:ea typeface="Helvetica Neue Medium"/>
                <a:cs typeface="Helvetica Neue Medium"/>
              </a:rPr>
              <a:t>Top N</a:t>
            </a:r>
          </a:p>
        </p:txBody>
      </p:sp>
      <p:sp>
        <p:nvSpPr>
          <p:cNvPr id="147" name="Inhaltsplatzhalter 4">
            <a:extLst>
              <a:ext uri="{FF2B5EF4-FFF2-40B4-BE49-F238E27FC236}">
                <a16:creationId xmlns:a16="http://schemas.microsoft.com/office/drawing/2014/main" id="{7937E65D-88A0-4EFF-BBD7-ED7B33FD8102}"/>
              </a:ext>
            </a:extLst>
          </p:cNvPr>
          <p:cNvSpPr txBox="1">
            <a:spLocks/>
          </p:cNvSpPr>
          <p:nvPr/>
        </p:nvSpPr>
        <p:spPr>
          <a:xfrm>
            <a:off x="1070998" y="4866882"/>
            <a:ext cx="1188031" cy="77835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200"/>
              </a:spcAft>
              <a:buClrTx/>
              <a:buSzTx/>
              <a:buFont typeface="Wingdings" panose="05000000000000000000" pitchFamily="2" charset="2"/>
              <a:buNone/>
              <a:tabLst/>
              <a:defRPr/>
            </a:pPr>
            <a:r>
              <a:rPr kumimoji="0" lang="en-US" sz="1800" b="0" i="0" u="none" strike="noStrike" kern="1200" cap="none" spc="0" normalizeH="0" baseline="0" noProof="0" dirty="0">
                <a:ln>
                  <a:noFill/>
                </a:ln>
                <a:solidFill>
                  <a:prstClr val="white"/>
                </a:solidFill>
                <a:effectLst/>
                <a:uLnTx/>
                <a:uFillTx/>
                <a:latin typeface="Century Gothic"/>
                <a:ea typeface="Helvetica Neue Medium"/>
                <a:cs typeface="Helvetica Neue Medium"/>
              </a:rPr>
              <a:t>Main function</a:t>
            </a:r>
          </a:p>
        </p:txBody>
      </p:sp>
      <p:sp>
        <p:nvSpPr>
          <p:cNvPr id="69" name="TextBox 68">
            <a:extLst>
              <a:ext uri="{FF2B5EF4-FFF2-40B4-BE49-F238E27FC236}">
                <a16:creationId xmlns:a16="http://schemas.microsoft.com/office/drawing/2014/main" id="{F1A9A281-7C75-479E-9589-6B2DD219A43A}"/>
              </a:ext>
            </a:extLst>
          </p:cNvPr>
          <p:cNvSpPr txBox="1"/>
          <p:nvPr/>
        </p:nvSpPr>
        <p:spPr>
          <a:xfrm>
            <a:off x="4257629" y="2718292"/>
            <a:ext cx="1732040" cy="259045"/>
          </a:xfrm>
          <a:prstGeom prst="rect">
            <a:avLst/>
          </a:prstGeom>
          <a:noFill/>
        </p:spPr>
        <p:txBody>
          <a:bodyPr wrap="squar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WordCount</a:t>
            </a: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 Reducer</a:t>
            </a:r>
          </a:p>
        </p:txBody>
      </p:sp>
      <p:sp>
        <p:nvSpPr>
          <p:cNvPr id="34" name="TextBox 33">
            <a:extLst>
              <a:ext uri="{FF2B5EF4-FFF2-40B4-BE49-F238E27FC236}">
                <a16:creationId xmlns:a16="http://schemas.microsoft.com/office/drawing/2014/main" id="{8B7DDB91-5799-4F98-BB94-0E2408BB5917}"/>
              </a:ext>
            </a:extLst>
          </p:cNvPr>
          <p:cNvSpPr txBox="1"/>
          <p:nvPr/>
        </p:nvSpPr>
        <p:spPr>
          <a:xfrm>
            <a:off x="4336651" y="2003888"/>
            <a:ext cx="1653017" cy="259045"/>
          </a:xfrm>
          <a:prstGeom prst="rect">
            <a:avLst/>
          </a:prstGeom>
          <a:noFill/>
        </p:spPr>
        <p:txBody>
          <a:bodyPr wrap="non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WordCount</a:t>
            </a: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 </a:t>
            </a:r>
            <a:r>
              <a:rPr kumimoji="0" lang="en-US" sz="1200" b="1" i="0" u="none" strike="noStrike" kern="1200" cap="none" spc="0" normalizeH="0" noProof="0" dirty="0">
                <a:ln>
                  <a:noFill/>
                </a:ln>
                <a:solidFill>
                  <a:prstClr val="white"/>
                </a:solidFill>
                <a:effectLst/>
                <a:uLnTx/>
                <a:uFillTx/>
                <a:latin typeface="Century Gothic"/>
                <a:ea typeface="Helvetica Neue Medium"/>
                <a:cs typeface="Helvetica Neue Medium"/>
              </a:rPr>
              <a:t>Mapper</a:t>
            </a:r>
            <a:endPar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70" name="TextBox 69">
            <a:extLst>
              <a:ext uri="{FF2B5EF4-FFF2-40B4-BE49-F238E27FC236}">
                <a16:creationId xmlns:a16="http://schemas.microsoft.com/office/drawing/2014/main" id="{F4574E12-A4A2-4BF6-93F9-E3F968FDEEDC}"/>
              </a:ext>
            </a:extLst>
          </p:cNvPr>
          <p:cNvSpPr txBox="1"/>
          <p:nvPr/>
        </p:nvSpPr>
        <p:spPr>
          <a:xfrm flipH="1">
            <a:off x="6214263" y="1894884"/>
            <a:ext cx="3058851" cy="477054"/>
          </a:xfrm>
          <a:prstGeom prst="rect">
            <a:avLst/>
          </a:prstGeom>
          <a:noFill/>
        </p:spPr>
        <p:txBody>
          <a:bodyPr wrap="none" rtlCol="0" anchor="ctr" anchorCtr="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Tokenizing</a:t>
            </a:r>
            <a:r>
              <a:rPr kumimoji="0" lang="en-US" sz="1000" b="1" i="0" u="none" strike="noStrike" kern="1200" cap="none" spc="0" normalizeH="0" noProof="0" dirty="0">
                <a:ln>
                  <a:noFill/>
                </a:ln>
                <a:solidFill>
                  <a:prstClr val="white"/>
                </a:solidFill>
                <a:effectLst/>
                <a:uLnTx/>
                <a:uFillTx/>
                <a:latin typeface="Century Gothic"/>
                <a:ea typeface="Helvetica Neue Medium"/>
                <a:cs typeface="Helvetica Neue Medium"/>
              </a:rPr>
              <a:t> – Splitting the sentences into tokens</a:t>
            </a:r>
          </a:p>
          <a:p>
            <a:pPr marL="0" marR="0" lvl="0" indent="0" algn="l" defTabSz="914400" rtl="0" eaLnBrk="1" fontAlgn="auto" latinLnBrk="0" hangingPunct="1">
              <a:lnSpc>
                <a:spcPts val="1500"/>
              </a:lnSpc>
              <a:spcBef>
                <a:spcPts val="0"/>
              </a:spcBef>
              <a:spcAft>
                <a:spcPts val="0"/>
              </a:spcAft>
              <a:buClrTx/>
              <a:buSzTx/>
              <a:buFontTx/>
              <a:buNone/>
              <a:tabLst/>
              <a:defRPr/>
            </a:pPr>
            <a:r>
              <a:rPr lang="en-US" sz="1000" b="1" baseline="0" dirty="0">
                <a:solidFill>
                  <a:prstClr val="white"/>
                </a:solidFill>
                <a:latin typeface="Century Gothic"/>
                <a:ea typeface="Helvetica Neue Medium"/>
                <a:cs typeface="Helvetica Neue Medium"/>
              </a:rPr>
              <a:t>{word, 1}</a:t>
            </a: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71" name="TextBox 70">
            <a:extLst>
              <a:ext uri="{FF2B5EF4-FFF2-40B4-BE49-F238E27FC236}">
                <a16:creationId xmlns:a16="http://schemas.microsoft.com/office/drawing/2014/main" id="{A25B829C-7A41-4BBB-8288-312B6C319138}"/>
              </a:ext>
            </a:extLst>
          </p:cNvPr>
          <p:cNvSpPr txBox="1"/>
          <p:nvPr/>
        </p:nvSpPr>
        <p:spPr>
          <a:xfrm flipH="1">
            <a:off x="6214262" y="2609289"/>
            <a:ext cx="2116571" cy="477054"/>
          </a:xfrm>
          <a:prstGeom prst="rect">
            <a:avLst/>
          </a:prstGeom>
          <a:noFill/>
        </p:spPr>
        <p:txBody>
          <a:bodyPr wrap="square" rtlCol="0" anchor="ctr" anchorCtr="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Aggregates the unique keys.</a:t>
            </a:r>
          </a:p>
          <a:p>
            <a:pPr marL="0" marR="0" lvl="0" indent="0" algn="l" defTabSz="914400" rtl="0" eaLnBrk="1" fontAlgn="auto" latinLnBrk="0" hangingPunct="1">
              <a:lnSpc>
                <a:spcPts val="1500"/>
              </a:lnSpc>
              <a:spcBef>
                <a:spcPts val="0"/>
              </a:spcBef>
              <a:spcAft>
                <a:spcPts val="0"/>
              </a:spcAft>
              <a:buClrTx/>
              <a:buSzTx/>
              <a:buFontTx/>
              <a:buNone/>
              <a:tabLst/>
              <a:defRPr/>
            </a:pPr>
            <a:r>
              <a:rPr lang="en-US" sz="1000" b="1" dirty="0">
                <a:solidFill>
                  <a:prstClr val="white"/>
                </a:solidFill>
                <a:latin typeface="Century Gothic"/>
                <a:ea typeface="Helvetica Neue Medium"/>
                <a:cs typeface="Helvetica Neue Medium"/>
              </a:rPr>
              <a:t>{word1, 3}, {word2, 1}</a:t>
            </a: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74" name="TextBox 73">
            <a:extLst>
              <a:ext uri="{FF2B5EF4-FFF2-40B4-BE49-F238E27FC236}">
                <a16:creationId xmlns:a16="http://schemas.microsoft.com/office/drawing/2014/main" id="{EF405244-D203-40CB-8B38-9ED4293AE2FC}"/>
              </a:ext>
            </a:extLst>
          </p:cNvPr>
          <p:cNvSpPr txBox="1"/>
          <p:nvPr/>
        </p:nvSpPr>
        <p:spPr>
          <a:xfrm>
            <a:off x="4734941" y="3377287"/>
            <a:ext cx="1236236" cy="259045"/>
          </a:xfrm>
          <a:prstGeom prst="rect">
            <a:avLst/>
          </a:prstGeom>
          <a:noFill/>
        </p:spPr>
        <p:txBody>
          <a:bodyPr wrap="non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Top N Mapper</a:t>
            </a:r>
          </a:p>
        </p:txBody>
      </p:sp>
      <p:sp>
        <p:nvSpPr>
          <p:cNvPr id="75" name="TextBox 74">
            <a:extLst>
              <a:ext uri="{FF2B5EF4-FFF2-40B4-BE49-F238E27FC236}">
                <a16:creationId xmlns:a16="http://schemas.microsoft.com/office/drawing/2014/main" id="{B8EC9299-AF0A-4C62-9D62-493C8135A8E4}"/>
              </a:ext>
            </a:extLst>
          </p:cNvPr>
          <p:cNvSpPr txBox="1"/>
          <p:nvPr/>
        </p:nvSpPr>
        <p:spPr>
          <a:xfrm>
            <a:off x="4684916" y="4195507"/>
            <a:ext cx="1274708" cy="259045"/>
          </a:xfrm>
          <a:prstGeom prst="rect">
            <a:avLst/>
          </a:prstGeom>
          <a:noFill/>
        </p:spPr>
        <p:txBody>
          <a:bodyPr wrap="non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Top N Reducer</a:t>
            </a:r>
          </a:p>
        </p:txBody>
      </p:sp>
      <p:sp>
        <p:nvSpPr>
          <p:cNvPr id="77" name="TextBox 76">
            <a:extLst>
              <a:ext uri="{FF2B5EF4-FFF2-40B4-BE49-F238E27FC236}">
                <a16:creationId xmlns:a16="http://schemas.microsoft.com/office/drawing/2014/main" id="{6BE34B5F-AE14-4DB3-BF88-E8786A4053AA}"/>
              </a:ext>
            </a:extLst>
          </p:cNvPr>
          <p:cNvSpPr txBox="1"/>
          <p:nvPr/>
        </p:nvSpPr>
        <p:spPr>
          <a:xfrm flipH="1">
            <a:off x="6286972" y="4052181"/>
            <a:ext cx="1503393" cy="456920"/>
          </a:xfrm>
          <a:prstGeom prst="rect">
            <a:avLst/>
          </a:prstGeom>
          <a:noFill/>
        </p:spPr>
        <p:txBody>
          <a:bodyPr wrap="square" rtlCol="0" anchor="ctr" anchorCtr="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Sort according to the</a:t>
            </a:r>
            <a:r>
              <a:rPr kumimoji="0" lang="en-US" sz="1000" b="1" i="0" u="none" strike="noStrike" kern="1200" cap="none" spc="0" normalizeH="0" noProof="0" dirty="0">
                <a:ln>
                  <a:noFill/>
                </a:ln>
                <a:solidFill>
                  <a:prstClr val="white"/>
                </a:solidFill>
                <a:effectLst/>
                <a:uLnTx/>
                <a:uFillTx/>
                <a:latin typeface="Century Gothic"/>
                <a:ea typeface="Helvetica Neue Medium"/>
                <a:cs typeface="Helvetica Neue Medium"/>
              </a:rPr>
              <a:t> key</a:t>
            </a: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0" name="TextBox 79">
            <a:extLst>
              <a:ext uri="{FF2B5EF4-FFF2-40B4-BE49-F238E27FC236}">
                <a16:creationId xmlns:a16="http://schemas.microsoft.com/office/drawing/2014/main" id="{70A84E71-6964-4099-AEBE-0E390CECF8FF}"/>
              </a:ext>
            </a:extLst>
          </p:cNvPr>
          <p:cNvSpPr txBox="1"/>
          <p:nvPr/>
        </p:nvSpPr>
        <p:spPr>
          <a:xfrm>
            <a:off x="4795110" y="4677371"/>
            <a:ext cx="1194558" cy="259045"/>
          </a:xfrm>
          <a:prstGeom prst="rect">
            <a:avLst/>
          </a:prstGeom>
          <a:noFill/>
        </p:spPr>
        <p:txBody>
          <a:bodyPr wrap="non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Configuration</a:t>
            </a:r>
          </a:p>
        </p:txBody>
      </p:sp>
      <p:sp>
        <p:nvSpPr>
          <p:cNvPr id="81" name="TextBox 80">
            <a:extLst>
              <a:ext uri="{FF2B5EF4-FFF2-40B4-BE49-F238E27FC236}">
                <a16:creationId xmlns:a16="http://schemas.microsoft.com/office/drawing/2014/main" id="{988B7C78-8FD3-4E9F-947C-115437604820}"/>
              </a:ext>
            </a:extLst>
          </p:cNvPr>
          <p:cNvSpPr txBox="1"/>
          <p:nvPr/>
        </p:nvSpPr>
        <p:spPr>
          <a:xfrm>
            <a:off x="4889274" y="5229727"/>
            <a:ext cx="1043876" cy="245324"/>
          </a:xfrm>
          <a:prstGeom prst="rect">
            <a:avLst/>
          </a:prstGeom>
          <a:noFill/>
        </p:spPr>
        <p:txBody>
          <a:bodyPr wrap="non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lang="en-US" sz="1000" b="1" dirty="0">
                <a:solidFill>
                  <a:prstClr val="white"/>
                </a:solidFill>
                <a:latin typeface="Century Gothic"/>
                <a:ea typeface="Helvetica Neue Medium"/>
                <a:cs typeface="Helvetica Neue Medium"/>
              </a:rPr>
              <a:t>set Map Class</a:t>
            </a: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2" name="TextBox 81">
            <a:extLst>
              <a:ext uri="{FF2B5EF4-FFF2-40B4-BE49-F238E27FC236}">
                <a16:creationId xmlns:a16="http://schemas.microsoft.com/office/drawing/2014/main" id="{10C54236-1532-4623-9E24-71ABB48FAB91}"/>
              </a:ext>
            </a:extLst>
          </p:cNvPr>
          <p:cNvSpPr txBox="1"/>
          <p:nvPr/>
        </p:nvSpPr>
        <p:spPr>
          <a:xfrm>
            <a:off x="4705236" y="5648618"/>
            <a:ext cx="1304752" cy="259045"/>
          </a:xfrm>
          <a:prstGeom prst="rect">
            <a:avLst/>
          </a:prstGeom>
          <a:noFill/>
        </p:spPr>
        <p:txBody>
          <a:bodyPr wrap="square" rtlCol="0" anchor="ctr" anchorCtr="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lang="en-US" sz="1000" b="1" dirty="0">
                <a:solidFill>
                  <a:prstClr val="white"/>
                </a:solidFill>
                <a:latin typeface="Century Gothic"/>
                <a:ea typeface="Helvetica Neue Medium"/>
                <a:cs typeface="Helvetica Neue Medium"/>
              </a:rPr>
              <a:t>S</a:t>
            </a: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et Reduce Class</a:t>
            </a:r>
          </a:p>
        </p:txBody>
      </p:sp>
      <p:sp>
        <p:nvSpPr>
          <p:cNvPr id="83" name="TextBox 82">
            <a:extLst>
              <a:ext uri="{FF2B5EF4-FFF2-40B4-BE49-F238E27FC236}">
                <a16:creationId xmlns:a16="http://schemas.microsoft.com/office/drawing/2014/main" id="{85768BFD-34DB-46ED-B8E6-B74B2A8A0D11}"/>
              </a:ext>
            </a:extLst>
          </p:cNvPr>
          <p:cNvSpPr txBox="1"/>
          <p:nvPr/>
        </p:nvSpPr>
        <p:spPr>
          <a:xfrm flipH="1">
            <a:off x="6195915" y="4603380"/>
            <a:ext cx="1503393" cy="451277"/>
          </a:xfrm>
          <a:prstGeom prst="rect">
            <a:avLst/>
          </a:prstGeom>
          <a:noFill/>
        </p:spPr>
        <p:txBody>
          <a:bodyPr wrap="square" rtlCol="0" anchor="ctr" anchorCtr="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Century Gothic"/>
                <a:ea typeface="Helvetica Neue Medium"/>
                <a:cs typeface="Helvetica Neue Medium"/>
              </a:rPr>
              <a:t>Setting input directory path, N value,…</a:t>
            </a:r>
            <a:r>
              <a:rPr kumimoji="0" lang="en-US" sz="8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etc</a:t>
            </a:r>
            <a:endParaRPr kumimoji="0" lang="en-US" sz="8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4" name="TextBox 83">
            <a:extLst>
              <a:ext uri="{FF2B5EF4-FFF2-40B4-BE49-F238E27FC236}">
                <a16:creationId xmlns:a16="http://schemas.microsoft.com/office/drawing/2014/main" id="{6EAD994A-B906-4BD7-AA8E-0A943CD0CEFC}"/>
              </a:ext>
            </a:extLst>
          </p:cNvPr>
          <p:cNvSpPr txBox="1"/>
          <p:nvPr/>
        </p:nvSpPr>
        <p:spPr>
          <a:xfrm flipH="1">
            <a:off x="6204670" y="5142240"/>
            <a:ext cx="1283454" cy="448521"/>
          </a:xfrm>
          <a:prstGeom prst="rect">
            <a:avLst/>
          </a:prstGeom>
          <a:noFill/>
        </p:spPr>
        <p:txBody>
          <a:bodyPr wrap="square" rtlCol="0" anchor="ctr" anchorCtr="0">
            <a:sp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7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WordCountMapper.class</a:t>
            </a:r>
            <a:endParaRPr lang="en-US" sz="700" b="1" dirty="0">
              <a:solidFill>
                <a:prstClr val="white"/>
              </a:solidFill>
              <a:latin typeface="Century Gothic"/>
              <a:ea typeface="Helvetica Neue Medium"/>
              <a:cs typeface="Helvetica Neue Medium"/>
            </a:endParaRPr>
          </a:p>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7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TopNMapper.class</a:t>
            </a:r>
            <a:r>
              <a:rPr kumimoji="0" lang="en-US" sz="700" b="1" i="0" u="none" strike="noStrike" kern="1200" cap="none" spc="0" normalizeH="0" baseline="0" noProof="0" dirty="0">
                <a:ln>
                  <a:noFill/>
                </a:ln>
                <a:solidFill>
                  <a:prstClr val="white"/>
                </a:solidFill>
                <a:effectLst/>
                <a:uLnTx/>
                <a:uFillTx/>
                <a:latin typeface="Century Gothic"/>
                <a:ea typeface="Helvetica Neue Medium"/>
                <a:cs typeface="Helvetica Neue Medium"/>
              </a:rPr>
              <a:t>()</a:t>
            </a:r>
          </a:p>
        </p:txBody>
      </p:sp>
      <p:sp>
        <p:nvSpPr>
          <p:cNvPr id="85" name="TextBox 84">
            <a:extLst>
              <a:ext uri="{FF2B5EF4-FFF2-40B4-BE49-F238E27FC236}">
                <a16:creationId xmlns:a16="http://schemas.microsoft.com/office/drawing/2014/main" id="{1A47E092-A2DE-42D6-AC4A-3CC896BD3FD3}"/>
              </a:ext>
            </a:extLst>
          </p:cNvPr>
          <p:cNvSpPr txBox="1"/>
          <p:nvPr/>
        </p:nvSpPr>
        <p:spPr>
          <a:xfrm flipH="1">
            <a:off x="6214261" y="5589333"/>
            <a:ext cx="1394098" cy="256160"/>
          </a:xfrm>
          <a:prstGeom prst="rect">
            <a:avLst/>
          </a:prstGeom>
          <a:noFill/>
        </p:spPr>
        <p:txBody>
          <a:bodyPr wrap="square" rtlCol="0" anchor="ctr" anchorCtr="0">
            <a:spAutoFit/>
          </a:bodyPr>
          <a:lstStyle/>
          <a:p>
            <a:pPr lvl="0">
              <a:lnSpc>
                <a:spcPts val="1500"/>
              </a:lnSpc>
              <a:defRPr/>
            </a:pPr>
            <a:r>
              <a:rPr lang="en-US" sz="700" b="1" dirty="0" err="1">
                <a:solidFill>
                  <a:prstClr val="white"/>
                </a:solidFill>
              </a:rPr>
              <a:t>WordCountReducer.class</a:t>
            </a:r>
            <a:endParaRPr kumimoji="0" lang="en-US" sz="9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cxnSp>
        <p:nvCxnSpPr>
          <p:cNvPr id="50" name="Straight Connector 49">
            <a:extLst>
              <a:ext uri="{FF2B5EF4-FFF2-40B4-BE49-F238E27FC236}">
                <a16:creationId xmlns:a16="http://schemas.microsoft.com/office/drawing/2014/main" id="{3992EDDA-43BA-4591-B6B4-8F1FC7F59012}"/>
              </a:ext>
            </a:extLst>
          </p:cNvPr>
          <p:cNvCxnSpPr>
            <a:cxnSpLocks/>
            <a:endCxn id="7" idx="3"/>
          </p:cNvCxnSpPr>
          <p:nvPr/>
        </p:nvCxnSpPr>
        <p:spPr>
          <a:xfrm>
            <a:off x="2632958" y="4566702"/>
            <a:ext cx="4975402" cy="0"/>
          </a:xfrm>
          <a:prstGeom prst="line">
            <a:avLst/>
          </a:prstGeom>
          <a:ln w="25400" cap="rnd">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DC84F4F-3C78-42D1-BC9E-3D4F9F396D0B}"/>
              </a:ext>
            </a:extLst>
          </p:cNvPr>
          <p:cNvCxnSpPr/>
          <p:nvPr/>
        </p:nvCxnSpPr>
        <p:spPr>
          <a:xfrm>
            <a:off x="2632958" y="3218427"/>
            <a:ext cx="5818132" cy="0"/>
          </a:xfrm>
          <a:prstGeom prst="line">
            <a:avLst/>
          </a:prstGeom>
          <a:ln w="25400" cap="rnd">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3" name="Left Brace 52">
            <a:extLst>
              <a:ext uri="{FF2B5EF4-FFF2-40B4-BE49-F238E27FC236}">
                <a16:creationId xmlns:a16="http://schemas.microsoft.com/office/drawing/2014/main" id="{B33033AD-E3DE-4FA8-B70D-26848F453BED}"/>
              </a:ext>
            </a:extLst>
          </p:cNvPr>
          <p:cNvSpPr/>
          <p:nvPr/>
        </p:nvSpPr>
        <p:spPr>
          <a:xfrm>
            <a:off x="2477509" y="1837005"/>
            <a:ext cx="155448" cy="1381422"/>
          </a:xfrm>
          <a:prstGeom prst="leftBrace">
            <a:avLst>
              <a:gd name="adj1" fmla="val 51225"/>
              <a:gd name="adj2" fmla="val 50000"/>
            </a:avLst>
          </a:prstGeom>
          <a:ln w="6350" cap="flat">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96" name="Left Brace 95">
            <a:extLst>
              <a:ext uri="{FF2B5EF4-FFF2-40B4-BE49-F238E27FC236}">
                <a16:creationId xmlns:a16="http://schemas.microsoft.com/office/drawing/2014/main" id="{6BF2AB70-85CC-4E65-8AC4-0F4F073A46FD}"/>
              </a:ext>
            </a:extLst>
          </p:cNvPr>
          <p:cNvSpPr/>
          <p:nvPr/>
        </p:nvSpPr>
        <p:spPr>
          <a:xfrm>
            <a:off x="2477509" y="3218427"/>
            <a:ext cx="155448" cy="1348275"/>
          </a:xfrm>
          <a:prstGeom prst="leftBrace">
            <a:avLst>
              <a:gd name="adj1" fmla="val 51225"/>
              <a:gd name="adj2" fmla="val 50000"/>
            </a:avLst>
          </a:prstGeom>
          <a:ln w="6350" cap="flat">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97" name="Left Brace 96">
            <a:extLst>
              <a:ext uri="{FF2B5EF4-FFF2-40B4-BE49-F238E27FC236}">
                <a16:creationId xmlns:a16="http://schemas.microsoft.com/office/drawing/2014/main" id="{46CB641F-B2C6-4D64-AE33-0F3886E31CFC}"/>
              </a:ext>
            </a:extLst>
          </p:cNvPr>
          <p:cNvSpPr/>
          <p:nvPr/>
        </p:nvSpPr>
        <p:spPr>
          <a:xfrm>
            <a:off x="2477509" y="4566702"/>
            <a:ext cx="155448" cy="1378715"/>
          </a:xfrm>
          <a:prstGeom prst="leftBrace">
            <a:avLst>
              <a:gd name="adj1" fmla="val 51225"/>
              <a:gd name="adj2" fmla="val 50000"/>
            </a:avLst>
          </a:prstGeom>
          <a:ln w="6350" cap="flat">
            <a:solidFill>
              <a:schemeClr val="tx2">
                <a:lumMod val="20000"/>
                <a:lumOff val="8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54" name="Freeform: Shape 40">
            <a:extLst>
              <a:ext uri="{FF2B5EF4-FFF2-40B4-BE49-F238E27FC236}">
                <a16:creationId xmlns:a16="http://schemas.microsoft.com/office/drawing/2014/main" id="{8937B3CA-A2F4-AF46-8257-19E63EB3182B}"/>
              </a:ext>
            </a:extLst>
          </p:cNvPr>
          <p:cNvSpPr/>
          <p:nvPr/>
        </p:nvSpPr>
        <p:spPr>
          <a:xfrm>
            <a:off x="10652962" y="3368797"/>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cxnSp>
        <p:nvCxnSpPr>
          <p:cNvPr id="15" name="Straight Connector 14">
            <a:extLst>
              <a:ext uri="{FF2B5EF4-FFF2-40B4-BE49-F238E27FC236}">
                <a16:creationId xmlns:a16="http://schemas.microsoft.com/office/drawing/2014/main" id="{930B55CD-CC50-4D39-A442-B57B65897B08}"/>
              </a:ext>
            </a:extLst>
          </p:cNvPr>
          <p:cNvCxnSpPr>
            <a:cxnSpLocks/>
            <a:stCxn id="6" idx="0"/>
          </p:cNvCxnSpPr>
          <p:nvPr/>
        </p:nvCxnSpPr>
        <p:spPr>
          <a:xfrm>
            <a:off x="6094047" y="1420371"/>
            <a:ext cx="0" cy="4764529"/>
          </a:xfrm>
          <a:prstGeom prst="line">
            <a:avLst/>
          </a:prstGeom>
          <a:ln w="50800" cap="rnd">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0" name="Bintang: 4 Titik 7">
            <a:extLst>
              <a:ext uri="{FF2B5EF4-FFF2-40B4-BE49-F238E27FC236}">
                <a16:creationId xmlns:a16="http://schemas.microsoft.com/office/drawing/2014/main" id="{27D22E0A-14E4-4A60-8991-957D4188BAE3}"/>
              </a:ext>
            </a:extLst>
          </p:cNvPr>
          <p:cNvSpPr/>
          <p:nvPr/>
        </p:nvSpPr>
        <p:spPr>
          <a:xfrm rot="302165">
            <a:off x="1308766" y="287361"/>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cxnSp>
        <p:nvCxnSpPr>
          <p:cNvPr id="48" name="Straight Connector 47">
            <a:extLst>
              <a:ext uri="{FF2B5EF4-FFF2-40B4-BE49-F238E27FC236}">
                <a16:creationId xmlns:a16="http://schemas.microsoft.com/office/drawing/2014/main" id="{30F8C173-182A-4646-9792-B3D4F03F0CF1}"/>
              </a:ext>
            </a:extLst>
          </p:cNvPr>
          <p:cNvCxnSpPr>
            <a:cxnSpLocks/>
          </p:cNvCxnSpPr>
          <p:nvPr/>
        </p:nvCxnSpPr>
        <p:spPr>
          <a:xfrm>
            <a:off x="6101970" y="4024049"/>
            <a:ext cx="1839395"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BE34B5F-AE14-4DB3-BF88-E8786A4053AA}"/>
              </a:ext>
            </a:extLst>
          </p:cNvPr>
          <p:cNvSpPr txBox="1"/>
          <p:nvPr/>
        </p:nvSpPr>
        <p:spPr>
          <a:xfrm flipH="1">
            <a:off x="6229093" y="3295870"/>
            <a:ext cx="1821284" cy="861774"/>
          </a:xfrm>
          <a:prstGeom prst="rect">
            <a:avLst/>
          </a:prstGeom>
          <a:noFill/>
        </p:spPr>
        <p:txBody>
          <a:bodyPr wrap="square" rtlCol="0" anchor="ctr" anchorCtr="0">
            <a:spAutoFit/>
          </a:bodyPr>
          <a:lstStyle/>
          <a:p>
            <a:pPr>
              <a:lnSpc>
                <a:spcPts val="1500"/>
              </a:lnSpc>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Split the above key value pair and make the </a:t>
            </a:r>
            <a:r>
              <a:rPr lang="en-US" sz="1000" b="1" dirty="0">
                <a:solidFill>
                  <a:prstClr val="white"/>
                </a:solidFill>
              </a:rPr>
              <a:t>word count as the key</a:t>
            </a:r>
          </a:p>
          <a:p>
            <a:pPr marL="0" marR="0" lvl="0" indent="0" algn="l" defTabSz="914400" rtl="0" eaLnBrk="1" fontAlgn="auto" latinLnBrk="0" hangingPunct="1">
              <a:lnSpc>
                <a:spcPts val="15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Tree>
    <p:extLst>
      <p:ext uri="{BB962C8B-B14F-4D97-AF65-F5344CB8AC3E}">
        <p14:creationId xmlns:p14="http://schemas.microsoft.com/office/powerpoint/2010/main" val="2342021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500"/>
                                        <p:tgtEl>
                                          <p:spTgt spid="15"/>
                                        </p:tgtEl>
                                      </p:cBhvr>
                                    </p:animEffect>
                                  </p:childTnLst>
                                </p:cTn>
                              </p:par>
                              <p:par>
                                <p:cTn id="8" presetID="17"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ppt_h/2"/>
                                          </p:val>
                                        </p:tav>
                                        <p:tav tm="100000">
                                          <p:val>
                                            <p:strVal val="#ppt_y"/>
                                          </p:val>
                                        </p:tav>
                                      </p:tavLst>
                                    </p:anim>
                                    <p:anim calcmode="lin" valueType="num">
                                      <p:cBhvr>
                                        <p:cTn id="12" dur="1000" fill="hold"/>
                                        <p:tgtEl>
                                          <p:spTgt spid="6"/>
                                        </p:tgtEl>
                                        <p:attrNameLst>
                                          <p:attrName>ppt_w</p:attrName>
                                        </p:attrNameLst>
                                      </p:cBhvr>
                                      <p:tavLst>
                                        <p:tav tm="0">
                                          <p:val>
                                            <p:strVal val="#ppt_w"/>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childTnLst>
                                </p:cTn>
                              </p:par>
                              <p:par>
                                <p:cTn id="14" presetID="16" presetClass="entr" presetSubtype="37" fill="hold" nodeType="withEffect">
                                  <p:stCondLst>
                                    <p:cond delay="1000"/>
                                  </p:stCondLst>
                                  <p:childTnLst>
                                    <p:set>
                                      <p:cBhvr>
                                        <p:cTn id="15" dur="1" fill="hold">
                                          <p:stCondLst>
                                            <p:cond delay="0"/>
                                          </p:stCondLst>
                                        </p:cTn>
                                        <p:tgtEl>
                                          <p:spTgt spid="31"/>
                                        </p:tgtEl>
                                        <p:attrNameLst>
                                          <p:attrName>style.visibility</p:attrName>
                                        </p:attrNameLst>
                                      </p:cBhvr>
                                      <p:to>
                                        <p:strVal val="visible"/>
                                      </p:to>
                                    </p:set>
                                    <p:animEffect transition="in" filter="barn(outVertical)">
                                      <p:cBhvr>
                                        <p:cTn id="16" dur="1000"/>
                                        <p:tgtEl>
                                          <p:spTgt spid="31"/>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1000"/>
                                        <p:tgtEl>
                                          <p:spTgt spid="89"/>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par>
                                <p:cTn id="23" presetID="22" presetClass="entr" presetSubtype="2" fill="hold" grpId="0" nodeType="withEffect">
                                  <p:stCondLst>
                                    <p:cond delay="2500"/>
                                  </p:stCondLst>
                                  <p:childTnLst>
                                    <p:set>
                                      <p:cBhvr>
                                        <p:cTn id="24" dur="1" fill="hold">
                                          <p:stCondLst>
                                            <p:cond delay="0"/>
                                          </p:stCondLst>
                                        </p:cTn>
                                        <p:tgtEl>
                                          <p:spTgt spid="69"/>
                                        </p:tgtEl>
                                        <p:attrNameLst>
                                          <p:attrName>style.visibility</p:attrName>
                                        </p:attrNameLst>
                                      </p:cBhvr>
                                      <p:to>
                                        <p:strVal val="visible"/>
                                      </p:to>
                                    </p:set>
                                    <p:animEffect transition="in" filter="wipe(right)">
                                      <p:cBhvr>
                                        <p:cTn id="25" dur="1000"/>
                                        <p:tgtEl>
                                          <p:spTgt spid="69"/>
                                        </p:tgtEl>
                                      </p:cBhvr>
                                    </p:animEffect>
                                  </p:childTnLst>
                                </p:cTn>
                              </p:par>
                              <p:par>
                                <p:cTn id="26" presetID="22" presetClass="entr" presetSubtype="2" fill="hold" grpId="0" nodeType="withEffect">
                                  <p:stCondLst>
                                    <p:cond delay="250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1000"/>
                                        <p:tgtEl>
                                          <p:spTgt spid="34"/>
                                        </p:tgtEl>
                                      </p:cBhvr>
                                    </p:animEffect>
                                  </p:childTnLst>
                                </p:cTn>
                              </p:par>
                              <p:par>
                                <p:cTn id="29" presetID="22" presetClass="entr" presetSubtype="8" fill="hold" grpId="0" nodeType="withEffect">
                                  <p:stCondLst>
                                    <p:cond delay="2500"/>
                                  </p:stCondLst>
                                  <p:childTnLst>
                                    <p:set>
                                      <p:cBhvr>
                                        <p:cTn id="30" dur="1" fill="hold">
                                          <p:stCondLst>
                                            <p:cond delay="0"/>
                                          </p:stCondLst>
                                        </p:cTn>
                                        <p:tgtEl>
                                          <p:spTgt spid="70"/>
                                        </p:tgtEl>
                                        <p:attrNameLst>
                                          <p:attrName>style.visibility</p:attrName>
                                        </p:attrNameLst>
                                      </p:cBhvr>
                                      <p:to>
                                        <p:strVal val="visible"/>
                                      </p:to>
                                    </p:set>
                                    <p:animEffect transition="in" filter="wipe(left)">
                                      <p:cBhvr>
                                        <p:cTn id="31" dur="1000"/>
                                        <p:tgtEl>
                                          <p:spTgt spid="70"/>
                                        </p:tgtEl>
                                      </p:cBhvr>
                                    </p:animEffect>
                                  </p:childTnLst>
                                </p:cTn>
                              </p:par>
                              <p:par>
                                <p:cTn id="32" presetID="22" presetClass="entr" presetSubtype="8" fill="hold" grpId="0" nodeType="withEffect">
                                  <p:stCondLst>
                                    <p:cond delay="250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1000"/>
                                        <p:tgtEl>
                                          <p:spTgt spid="71"/>
                                        </p:tgtEl>
                                      </p:cBhvr>
                                    </p:animEffect>
                                  </p:childTnLst>
                                </p:cTn>
                              </p:par>
                              <p:par>
                                <p:cTn id="35" presetID="22" presetClass="entr" presetSubtype="2" fill="hold" grpId="0" nodeType="withEffect">
                                  <p:stCondLst>
                                    <p:cond delay="3000"/>
                                  </p:stCondLst>
                                  <p:childTnLst>
                                    <p:set>
                                      <p:cBhvr>
                                        <p:cTn id="36" dur="1" fill="hold">
                                          <p:stCondLst>
                                            <p:cond delay="0"/>
                                          </p:stCondLst>
                                        </p:cTn>
                                        <p:tgtEl>
                                          <p:spTgt spid="75"/>
                                        </p:tgtEl>
                                        <p:attrNameLst>
                                          <p:attrName>style.visibility</p:attrName>
                                        </p:attrNameLst>
                                      </p:cBhvr>
                                      <p:to>
                                        <p:strVal val="visible"/>
                                      </p:to>
                                    </p:set>
                                    <p:animEffect transition="in" filter="wipe(right)">
                                      <p:cBhvr>
                                        <p:cTn id="37" dur="1000"/>
                                        <p:tgtEl>
                                          <p:spTgt spid="75"/>
                                        </p:tgtEl>
                                      </p:cBhvr>
                                    </p:animEffect>
                                  </p:childTnLst>
                                </p:cTn>
                              </p:par>
                              <p:par>
                                <p:cTn id="38" presetID="22" presetClass="entr" presetSubtype="8" fill="hold" grpId="0" nodeType="withEffect">
                                  <p:stCondLst>
                                    <p:cond delay="300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1000"/>
                                        <p:tgtEl>
                                          <p:spTgt spid="77"/>
                                        </p:tgtEl>
                                      </p:cBhvr>
                                    </p:animEffect>
                                  </p:childTnLst>
                                </p:cTn>
                              </p:par>
                              <p:par>
                                <p:cTn id="41" presetID="22" presetClass="entr" presetSubtype="2" fill="hold" grpId="0" nodeType="withEffect">
                                  <p:stCondLst>
                                    <p:cond delay="3000"/>
                                  </p:stCondLst>
                                  <p:childTnLst>
                                    <p:set>
                                      <p:cBhvr>
                                        <p:cTn id="42" dur="1" fill="hold">
                                          <p:stCondLst>
                                            <p:cond delay="0"/>
                                          </p:stCondLst>
                                        </p:cTn>
                                        <p:tgtEl>
                                          <p:spTgt spid="74"/>
                                        </p:tgtEl>
                                        <p:attrNameLst>
                                          <p:attrName>style.visibility</p:attrName>
                                        </p:attrNameLst>
                                      </p:cBhvr>
                                      <p:to>
                                        <p:strVal val="visible"/>
                                      </p:to>
                                    </p:set>
                                    <p:animEffect transition="in" filter="wipe(right)">
                                      <p:cBhvr>
                                        <p:cTn id="43" dur="1000"/>
                                        <p:tgtEl>
                                          <p:spTgt spid="74"/>
                                        </p:tgtEl>
                                      </p:cBhvr>
                                    </p:animEffect>
                                  </p:childTnLst>
                                </p:cTn>
                              </p:par>
                              <p:par>
                                <p:cTn id="44" presetID="22" presetClass="entr" presetSubtype="2" fill="hold" grpId="0" nodeType="withEffect">
                                  <p:stCondLst>
                                    <p:cond delay="3500"/>
                                  </p:stCondLst>
                                  <p:childTnLst>
                                    <p:set>
                                      <p:cBhvr>
                                        <p:cTn id="45" dur="1" fill="hold">
                                          <p:stCondLst>
                                            <p:cond delay="0"/>
                                          </p:stCondLst>
                                        </p:cTn>
                                        <p:tgtEl>
                                          <p:spTgt spid="80"/>
                                        </p:tgtEl>
                                        <p:attrNameLst>
                                          <p:attrName>style.visibility</p:attrName>
                                        </p:attrNameLst>
                                      </p:cBhvr>
                                      <p:to>
                                        <p:strVal val="visible"/>
                                      </p:to>
                                    </p:set>
                                    <p:animEffect transition="in" filter="wipe(right)">
                                      <p:cBhvr>
                                        <p:cTn id="46" dur="1000"/>
                                        <p:tgtEl>
                                          <p:spTgt spid="80"/>
                                        </p:tgtEl>
                                      </p:cBhvr>
                                    </p:animEffect>
                                  </p:childTnLst>
                                </p:cTn>
                              </p:par>
                              <p:par>
                                <p:cTn id="47" presetID="22" presetClass="entr" presetSubtype="8" fill="hold" grpId="0" nodeType="withEffect">
                                  <p:stCondLst>
                                    <p:cond delay="3500"/>
                                  </p:stCondLst>
                                  <p:childTnLst>
                                    <p:set>
                                      <p:cBhvr>
                                        <p:cTn id="48" dur="1" fill="hold">
                                          <p:stCondLst>
                                            <p:cond delay="0"/>
                                          </p:stCondLst>
                                        </p:cTn>
                                        <p:tgtEl>
                                          <p:spTgt spid="83"/>
                                        </p:tgtEl>
                                        <p:attrNameLst>
                                          <p:attrName>style.visibility</p:attrName>
                                        </p:attrNameLst>
                                      </p:cBhvr>
                                      <p:to>
                                        <p:strVal val="visible"/>
                                      </p:to>
                                    </p:set>
                                    <p:animEffect transition="in" filter="wipe(left)">
                                      <p:cBhvr>
                                        <p:cTn id="49" dur="1000"/>
                                        <p:tgtEl>
                                          <p:spTgt spid="83"/>
                                        </p:tgtEl>
                                      </p:cBhvr>
                                    </p:animEffect>
                                  </p:childTnLst>
                                </p:cTn>
                              </p:par>
                              <p:par>
                                <p:cTn id="50" presetID="22" presetClass="entr" presetSubtype="8" fill="hold" grpId="0" nodeType="withEffect">
                                  <p:stCondLst>
                                    <p:cond delay="3500"/>
                                  </p:stCondLst>
                                  <p:childTnLst>
                                    <p:set>
                                      <p:cBhvr>
                                        <p:cTn id="51" dur="1" fill="hold">
                                          <p:stCondLst>
                                            <p:cond delay="0"/>
                                          </p:stCondLst>
                                        </p:cTn>
                                        <p:tgtEl>
                                          <p:spTgt spid="84"/>
                                        </p:tgtEl>
                                        <p:attrNameLst>
                                          <p:attrName>style.visibility</p:attrName>
                                        </p:attrNameLst>
                                      </p:cBhvr>
                                      <p:to>
                                        <p:strVal val="visible"/>
                                      </p:to>
                                    </p:set>
                                    <p:animEffect transition="in" filter="wipe(left)">
                                      <p:cBhvr>
                                        <p:cTn id="52" dur="1000"/>
                                        <p:tgtEl>
                                          <p:spTgt spid="84"/>
                                        </p:tgtEl>
                                      </p:cBhvr>
                                    </p:animEffect>
                                  </p:childTnLst>
                                </p:cTn>
                              </p:par>
                              <p:par>
                                <p:cTn id="53" presetID="22" presetClass="entr" presetSubtype="2" fill="hold" grpId="0" nodeType="withEffect">
                                  <p:stCondLst>
                                    <p:cond delay="3500"/>
                                  </p:stCondLst>
                                  <p:childTnLst>
                                    <p:set>
                                      <p:cBhvr>
                                        <p:cTn id="54" dur="1" fill="hold">
                                          <p:stCondLst>
                                            <p:cond delay="0"/>
                                          </p:stCondLst>
                                        </p:cTn>
                                        <p:tgtEl>
                                          <p:spTgt spid="81"/>
                                        </p:tgtEl>
                                        <p:attrNameLst>
                                          <p:attrName>style.visibility</p:attrName>
                                        </p:attrNameLst>
                                      </p:cBhvr>
                                      <p:to>
                                        <p:strVal val="visible"/>
                                      </p:to>
                                    </p:set>
                                    <p:animEffect transition="in" filter="wipe(right)">
                                      <p:cBhvr>
                                        <p:cTn id="55" dur="1000"/>
                                        <p:tgtEl>
                                          <p:spTgt spid="81"/>
                                        </p:tgtEl>
                                      </p:cBhvr>
                                    </p:animEffect>
                                  </p:childTnLst>
                                </p:cTn>
                              </p:par>
                              <p:par>
                                <p:cTn id="56" presetID="22" presetClass="entr" presetSubtype="2" fill="hold" grpId="0" nodeType="withEffect">
                                  <p:stCondLst>
                                    <p:cond delay="3500"/>
                                  </p:stCondLst>
                                  <p:childTnLst>
                                    <p:set>
                                      <p:cBhvr>
                                        <p:cTn id="57" dur="1" fill="hold">
                                          <p:stCondLst>
                                            <p:cond delay="0"/>
                                          </p:stCondLst>
                                        </p:cTn>
                                        <p:tgtEl>
                                          <p:spTgt spid="82"/>
                                        </p:tgtEl>
                                        <p:attrNameLst>
                                          <p:attrName>style.visibility</p:attrName>
                                        </p:attrNameLst>
                                      </p:cBhvr>
                                      <p:to>
                                        <p:strVal val="visible"/>
                                      </p:to>
                                    </p:set>
                                    <p:animEffect transition="in" filter="wipe(right)">
                                      <p:cBhvr>
                                        <p:cTn id="58" dur="1000"/>
                                        <p:tgtEl>
                                          <p:spTgt spid="82"/>
                                        </p:tgtEl>
                                      </p:cBhvr>
                                    </p:animEffect>
                                  </p:childTnLst>
                                </p:cTn>
                              </p:par>
                              <p:par>
                                <p:cTn id="59" presetID="22" presetClass="entr" presetSubtype="8" fill="hold" grpId="0" nodeType="withEffect">
                                  <p:stCondLst>
                                    <p:cond delay="350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1000"/>
                                        <p:tgtEl>
                                          <p:spTgt spid="85"/>
                                        </p:tgtEl>
                                      </p:cBhvr>
                                    </p:animEffect>
                                  </p:childTnLst>
                                </p:cTn>
                              </p:par>
                              <p:par>
                                <p:cTn id="62" presetID="22" presetClass="entr" presetSubtype="2" fill="hold" nodeType="withEffect">
                                  <p:stCondLst>
                                    <p:cond delay="3500"/>
                                  </p:stCondLst>
                                  <p:childTnLst>
                                    <p:set>
                                      <p:cBhvr>
                                        <p:cTn id="63" dur="1" fill="hold">
                                          <p:stCondLst>
                                            <p:cond delay="0"/>
                                          </p:stCondLst>
                                        </p:cTn>
                                        <p:tgtEl>
                                          <p:spTgt spid="93"/>
                                        </p:tgtEl>
                                        <p:attrNameLst>
                                          <p:attrName>style.visibility</p:attrName>
                                        </p:attrNameLst>
                                      </p:cBhvr>
                                      <p:to>
                                        <p:strVal val="visible"/>
                                      </p:to>
                                    </p:set>
                                    <p:animEffect transition="in" filter="wipe(right)">
                                      <p:cBhvr>
                                        <p:cTn id="64" dur="1000"/>
                                        <p:tgtEl>
                                          <p:spTgt spid="93"/>
                                        </p:tgtEl>
                                      </p:cBhvr>
                                    </p:animEffect>
                                  </p:childTnLst>
                                </p:cTn>
                              </p:par>
                              <p:par>
                                <p:cTn id="65" presetID="22" presetClass="entr" presetSubtype="2" fill="hold" nodeType="withEffect">
                                  <p:stCondLst>
                                    <p:cond delay="3500"/>
                                  </p:stCondLst>
                                  <p:childTnLst>
                                    <p:set>
                                      <p:cBhvr>
                                        <p:cTn id="66" dur="1" fill="hold">
                                          <p:stCondLst>
                                            <p:cond delay="0"/>
                                          </p:stCondLst>
                                        </p:cTn>
                                        <p:tgtEl>
                                          <p:spTgt spid="50"/>
                                        </p:tgtEl>
                                        <p:attrNameLst>
                                          <p:attrName>style.visibility</p:attrName>
                                        </p:attrNameLst>
                                      </p:cBhvr>
                                      <p:to>
                                        <p:strVal val="visible"/>
                                      </p:to>
                                    </p:set>
                                    <p:animEffect transition="in" filter="wipe(right)">
                                      <p:cBhvr>
                                        <p:cTn id="67" dur="1000"/>
                                        <p:tgtEl>
                                          <p:spTgt spid="50"/>
                                        </p:tgtEl>
                                      </p:cBhvr>
                                    </p:animEffect>
                                  </p:childTnLst>
                                </p:cTn>
                              </p:par>
                              <p:par>
                                <p:cTn id="68" presetID="16" presetClass="entr" presetSubtype="42" fill="hold" grpId="0" nodeType="withEffect">
                                  <p:stCondLst>
                                    <p:cond delay="4000"/>
                                  </p:stCondLst>
                                  <p:childTnLst>
                                    <p:set>
                                      <p:cBhvr>
                                        <p:cTn id="69" dur="1" fill="hold">
                                          <p:stCondLst>
                                            <p:cond delay="0"/>
                                          </p:stCondLst>
                                        </p:cTn>
                                        <p:tgtEl>
                                          <p:spTgt spid="53"/>
                                        </p:tgtEl>
                                        <p:attrNameLst>
                                          <p:attrName>style.visibility</p:attrName>
                                        </p:attrNameLst>
                                      </p:cBhvr>
                                      <p:to>
                                        <p:strVal val="visible"/>
                                      </p:to>
                                    </p:set>
                                    <p:animEffect transition="in" filter="barn(outHorizontal)">
                                      <p:cBhvr>
                                        <p:cTn id="70" dur="1000"/>
                                        <p:tgtEl>
                                          <p:spTgt spid="53"/>
                                        </p:tgtEl>
                                      </p:cBhvr>
                                    </p:animEffect>
                                  </p:childTnLst>
                                </p:cTn>
                              </p:par>
                              <p:par>
                                <p:cTn id="71" presetID="16" presetClass="entr" presetSubtype="42" fill="hold" grpId="0" nodeType="withEffect">
                                  <p:stCondLst>
                                    <p:cond delay="4000"/>
                                  </p:stCondLst>
                                  <p:childTnLst>
                                    <p:set>
                                      <p:cBhvr>
                                        <p:cTn id="72" dur="1" fill="hold">
                                          <p:stCondLst>
                                            <p:cond delay="0"/>
                                          </p:stCondLst>
                                        </p:cTn>
                                        <p:tgtEl>
                                          <p:spTgt spid="96"/>
                                        </p:tgtEl>
                                        <p:attrNameLst>
                                          <p:attrName>style.visibility</p:attrName>
                                        </p:attrNameLst>
                                      </p:cBhvr>
                                      <p:to>
                                        <p:strVal val="visible"/>
                                      </p:to>
                                    </p:set>
                                    <p:animEffect transition="in" filter="barn(outHorizontal)">
                                      <p:cBhvr>
                                        <p:cTn id="73" dur="1000"/>
                                        <p:tgtEl>
                                          <p:spTgt spid="96"/>
                                        </p:tgtEl>
                                      </p:cBhvr>
                                    </p:animEffect>
                                  </p:childTnLst>
                                </p:cTn>
                              </p:par>
                              <p:par>
                                <p:cTn id="74" presetID="16" presetClass="entr" presetSubtype="42" fill="hold" grpId="0" nodeType="withEffect">
                                  <p:stCondLst>
                                    <p:cond delay="4000"/>
                                  </p:stCondLst>
                                  <p:childTnLst>
                                    <p:set>
                                      <p:cBhvr>
                                        <p:cTn id="75" dur="1" fill="hold">
                                          <p:stCondLst>
                                            <p:cond delay="0"/>
                                          </p:stCondLst>
                                        </p:cTn>
                                        <p:tgtEl>
                                          <p:spTgt spid="97"/>
                                        </p:tgtEl>
                                        <p:attrNameLst>
                                          <p:attrName>style.visibility</p:attrName>
                                        </p:attrNameLst>
                                      </p:cBhvr>
                                      <p:to>
                                        <p:strVal val="visible"/>
                                      </p:to>
                                    </p:set>
                                    <p:animEffect transition="in" filter="barn(outHorizontal)">
                                      <p:cBhvr>
                                        <p:cTn id="76" dur="1000"/>
                                        <p:tgtEl>
                                          <p:spTgt spid="97"/>
                                        </p:tgtEl>
                                      </p:cBhvr>
                                    </p:animEffect>
                                  </p:childTnLst>
                                </p:cTn>
                              </p:par>
                              <p:par>
                                <p:cTn id="77" presetID="22" presetClass="entr" presetSubtype="2" fill="hold" grpId="0" nodeType="withEffect">
                                  <p:stCondLst>
                                    <p:cond delay="4000"/>
                                  </p:stCondLst>
                                  <p:childTnLst>
                                    <p:set>
                                      <p:cBhvr>
                                        <p:cTn id="78" dur="1" fill="hold">
                                          <p:stCondLst>
                                            <p:cond delay="0"/>
                                          </p:stCondLst>
                                        </p:cTn>
                                        <p:tgtEl>
                                          <p:spTgt spid="137"/>
                                        </p:tgtEl>
                                        <p:attrNameLst>
                                          <p:attrName>style.visibility</p:attrName>
                                        </p:attrNameLst>
                                      </p:cBhvr>
                                      <p:to>
                                        <p:strVal val="visible"/>
                                      </p:to>
                                    </p:set>
                                    <p:animEffect transition="in" filter="wipe(right)">
                                      <p:cBhvr>
                                        <p:cTn id="79" dur="1000"/>
                                        <p:tgtEl>
                                          <p:spTgt spid="137"/>
                                        </p:tgtEl>
                                      </p:cBhvr>
                                    </p:animEffect>
                                  </p:childTnLst>
                                </p:cTn>
                              </p:par>
                              <p:par>
                                <p:cTn id="80" presetID="22" presetClass="entr" presetSubtype="2" fill="hold" grpId="0" nodeType="withEffect">
                                  <p:stCondLst>
                                    <p:cond delay="4000"/>
                                  </p:stCondLst>
                                  <p:childTnLst>
                                    <p:set>
                                      <p:cBhvr>
                                        <p:cTn id="81" dur="1" fill="hold">
                                          <p:stCondLst>
                                            <p:cond delay="0"/>
                                          </p:stCondLst>
                                        </p:cTn>
                                        <p:tgtEl>
                                          <p:spTgt spid="146"/>
                                        </p:tgtEl>
                                        <p:attrNameLst>
                                          <p:attrName>style.visibility</p:attrName>
                                        </p:attrNameLst>
                                      </p:cBhvr>
                                      <p:to>
                                        <p:strVal val="visible"/>
                                      </p:to>
                                    </p:set>
                                    <p:animEffect transition="in" filter="wipe(right)">
                                      <p:cBhvr>
                                        <p:cTn id="82" dur="1000"/>
                                        <p:tgtEl>
                                          <p:spTgt spid="146"/>
                                        </p:tgtEl>
                                      </p:cBhvr>
                                    </p:animEffect>
                                  </p:childTnLst>
                                </p:cTn>
                              </p:par>
                              <p:par>
                                <p:cTn id="83" presetID="22" presetClass="entr" presetSubtype="2" fill="hold" grpId="0" nodeType="withEffect">
                                  <p:stCondLst>
                                    <p:cond delay="4000"/>
                                  </p:stCondLst>
                                  <p:childTnLst>
                                    <p:set>
                                      <p:cBhvr>
                                        <p:cTn id="84" dur="1" fill="hold">
                                          <p:stCondLst>
                                            <p:cond delay="0"/>
                                          </p:stCondLst>
                                        </p:cTn>
                                        <p:tgtEl>
                                          <p:spTgt spid="147"/>
                                        </p:tgtEl>
                                        <p:attrNameLst>
                                          <p:attrName>style.visibility</p:attrName>
                                        </p:attrNameLst>
                                      </p:cBhvr>
                                      <p:to>
                                        <p:strVal val="visible"/>
                                      </p:to>
                                    </p:set>
                                    <p:animEffect transition="in" filter="wipe(right)">
                                      <p:cBhvr>
                                        <p:cTn id="85" dur="1000"/>
                                        <p:tgtEl>
                                          <p:spTgt spid="147"/>
                                        </p:tgtEl>
                                      </p:cBhvr>
                                    </p:animEffect>
                                  </p:childTnLst>
                                </p:cTn>
                              </p:par>
                              <p:par>
                                <p:cTn id="86" presetID="10" presetClass="entr" presetSubtype="0" fill="hold" grpId="0" nodeType="withEffect">
                                  <p:stCondLst>
                                    <p:cond delay="200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1000"/>
                                        <p:tgtEl>
                                          <p:spTgt spid="111"/>
                                        </p:tgtEl>
                                      </p:cBhvr>
                                    </p:animEffect>
                                  </p:childTnLst>
                                </p:cTn>
                              </p:par>
                              <p:par>
                                <p:cTn id="89"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90" dur="3000" fill="hold"/>
                                        <p:tgtEl>
                                          <p:spTgt spid="111"/>
                                        </p:tgtEl>
                                        <p:attrNameLst>
                                          <p:attrName>ppt_x</p:attrName>
                                          <p:attrName>ppt_y</p:attrName>
                                        </p:attrNameLst>
                                      </p:cBhvr>
                                      <p:rCtr x="0" y="1204"/>
                                    </p:animMotion>
                                  </p:childTnLst>
                                </p:cTn>
                              </p:par>
                              <p:par>
                                <p:cTn id="91" presetID="10" presetClass="entr" presetSubtype="0" fill="hold" grpId="0" nodeType="withEffect">
                                  <p:stCondLst>
                                    <p:cond delay="2000"/>
                                  </p:stCondLst>
                                  <p:childTnLst>
                                    <p:set>
                                      <p:cBhvr>
                                        <p:cTn id="92" dur="1" fill="hold">
                                          <p:stCondLst>
                                            <p:cond delay="0"/>
                                          </p:stCondLst>
                                        </p:cTn>
                                        <p:tgtEl>
                                          <p:spTgt spid="110"/>
                                        </p:tgtEl>
                                        <p:attrNameLst>
                                          <p:attrName>style.visibility</p:attrName>
                                        </p:attrNameLst>
                                      </p:cBhvr>
                                      <p:to>
                                        <p:strVal val="visible"/>
                                      </p:to>
                                    </p:set>
                                    <p:animEffect transition="in" filter="fade">
                                      <p:cBhvr>
                                        <p:cTn id="93" dur="1000"/>
                                        <p:tgtEl>
                                          <p:spTgt spid="110"/>
                                        </p:tgtEl>
                                      </p:cBhvr>
                                    </p:animEffect>
                                  </p:childTnLst>
                                </p:cTn>
                              </p:par>
                              <p:par>
                                <p:cTn id="94" presetID="6" presetClass="emph" presetSubtype="0" repeatCount="indefinite" accel="52000" decel="48000" autoRev="1" fill="hold" grpId="1" nodeType="withEffect">
                                  <p:stCondLst>
                                    <p:cond delay="2000"/>
                                  </p:stCondLst>
                                  <p:childTnLst>
                                    <p:animScale>
                                      <p:cBhvr>
                                        <p:cTn id="95" dur="3000" fill="hold"/>
                                        <p:tgtEl>
                                          <p:spTgt spid="110"/>
                                        </p:tgtEl>
                                      </p:cBhvr>
                                      <p:by x="50000" y="50000"/>
                                    </p:animScale>
                                  </p:childTnLst>
                                </p:cTn>
                              </p:par>
                              <p:par>
                                <p:cTn id="96" presetID="10" presetClass="entr" presetSubtype="0" fill="hold" grpId="0" nodeType="withEffect">
                                  <p:stCondLst>
                                    <p:cond delay="250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1000"/>
                                        <p:tgtEl>
                                          <p:spTgt spid="104"/>
                                        </p:tgtEl>
                                      </p:cBhvr>
                                    </p:animEffect>
                                  </p:childTnLst>
                                </p:cTn>
                              </p:par>
                              <p:par>
                                <p:cTn id="99" presetID="6" presetClass="emph" presetSubtype="0" repeatCount="indefinite" accel="52000" decel="48000" autoRev="1" fill="hold" grpId="1" nodeType="withEffect">
                                  <p:stCondLst>
                                    <p:cond delay="2500"/>
                                  </p:stCondLst>
                                  <p:childTnLst>
                                    <p:animScale>
                                      <p:cBhvr>
                                        <p:cTn id="100" dur="3000" fill="hold"/>
                                        <p:tgtEl>
                                          <p:spTgt spid="104"/>
                                        </p:tgtEl>
                                      </p:cBhvr>
                                      <p:by x="50000" y="50000"/>
                                    </p:animScale>
                                  </p:childTnLst>
                                </p:cTn>
                              </p:par>
                              <p:par>
                                <p:cTn id="101" presetID="10" presetClass="entr" presetSubtype="0" fill="hold" grpId="0" nodeType="withEffect">
                                  <p:stCondLst>
                                    <p:cond delay="2500"/>
                                  </p:stCondLst>
                                  <p:childTnLst>
                                    <p:set>
                                      <p:cBhvr>
                                        <p:cTn id="102" dur="1" fill="hold">
                                          <p:stCondLst>
                                            <p:cond delay="0"/>
                                          </p:stCondLst>
                                        </p:cTn>
                                        <p:tgtEl>
                                          <p:spTgt spid="108"/>
                                        </p:tgtEl>
                                        <p:attrNameLst>
                                          <p:attrName>style.visibility</p:attrName>
                                        </p:attrNameLst>
                                      </p:cBhvr>
                                      <p:to>
                                        <p:strVal val="visible"/>
                                      </p:to>
                                    </p:set>
                                    <p:animEffect transition="in" filter="fade">
                                      <p:cBhvr>
                                        <p:cTn id="103" dur="1000"/>
                                        <p:tgtEl>
                                          <p:spTgt spid="108"/>
                                        </p:tgtEl>
                                      </p:cBhvr>
                                    </p:animEffect>
                                  </p:childTnLst>
                                </p:cTn>
                              </p:par>
                              <p:par>
                                <p:cTn id="104" presetID="42" presetClass="path" presetSubtype="0" repeatCount="indefinite" accel="50000" decel="50000" autoRev="1" fill="hold" grpId="1" nodeType="withEffect">
                                  <p:stCondLst>
                                    <p:cond delay="2500"/>
                                  </p:stCondLst>
                                  <p:childTnLst>
                                    <p:animMotion origin="layout" path="M 1.66667E-6 -2.22222E-6 L 1.66667E-6 0.02384 " pathEditMode="relative" rAng="0" ptsTypes="AA">
                                      <p:cBhvr>
                                        <p:cTn id="105" dur="3000" fill="hold"/>
                                        <p:tgtEl>
                                          <p:spTgt spid="108"/>
                                        </p:tgtEl>
                                        <p:attrNameLst>
                                          <p:attrName>ppt_x</p:attrName>
                                          <p:attrName>ppt_y</p:attrName>
                                        </p:attrNameLst>
                                      </p:cBhvr>
                                      <p:rCtr x="0" y="1204"/>
                                    </p:animMotion>
                                  </p:childTnLst>
                                </p:cTn>
                              </p:par>
                              <p:par>
                                <p:cTn id="106" presetID="10" presetClass="entr" presetSubtype="0" fill="hold" grpId="0" nodeType="withEffect">
                                  <p:stCondLst>
                                    <p:cond delay="300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1000"/>
                                        <p:tgtEl>
                                          <p:spTgt spid="54"/>
                                        </p:tgtEl>
                                      </p:cBhvr>
                                    </p:animEffect>
                                  </p:childTnLst>
                                </p:cTn>
                              </p:par>
                              <p:par>
                                <p:cTn id="109"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110" dur="3000" fill="hold"/>
                                        <p:tgtEl>
                                          <p:spTgt spid="54"/>
                                        </p:tgtEl>
                                        <p:attrNameLst>
                                          <p:attrName>ppt_x</p:attrName>
                                          <p:attrName>ppt_y</p:attrName>
                                        </p:attrNameLst>
                                      </p:cBhvr>
                                      <p:rCtr x="0" y="1204"/>
                                    </p:animMotion>
                                  </p:childTnLst>
                                </p:cTn>
                              </p:par>
                              <p:par>
                                <p:cTn id="111" presetID="10" presetClass="entr" presetSubtype="0" fill="hold" grpId="0" nodeType="withEffect">
                                  <p:stCondLst>
                                    <p:cond delay="2750"/>
                                  </p:stCondLst>
                                  <p:childTnLst>
                                    <p:set>
                                      <p:cBhvr>
                                        <p:cTn id="112" dur="1" fill="hold">
                                          <p:stCondLst>
                                            <p:cond delay="0"/>
                                          </p:stCondLst>
                                        </p:cTn>
                                        <p:tgtEl>
                                          <p:spTgt spid="106"/>
                                        </p:tgtEl>
                                        <p:attrNameLst>
                                          <p:attrName>style.visibility</p:attrName>
                                        </p:attrNameLst>
                                      </p:cBhvr>
                                      <p:to>
                                        <p:strVal val="visible"/>
                                      </p:to>
                                    </p:set>
                                    <p:animEffect transition="in" filter="fade">
                                      <p:cBhvr>
                                        <p:cTn id="113" dur="1000"/>
                                        <p:tgtEl>
                                          <p:spTgt spid="106"/>
                                        </p:tgtEl>
                                      </p:cBhvr>
                                    </p:animEffect>
                                  </p:childTnLst>
                                </p:cTn>
                              </p:par>
                              <p:par>
                                <p:cTn id="114" presetID="42" presetClass="path" presetSubtype="0" repeatCount="indefinite" accel="50000" decel="50000" autoRev="1" fill="hold" grpId="1" nodeType="withEffect">
                                  <p:stCondLst>
                                    <p:cond delay="2750"/>
                                  </p:stCondLst>
                                  <p:childTnLst>
                                    <p:animMotion origin="layout" path="M 1.66667E-6 -2.22222E-6 L 1.66667E-6 0.02384 " pathEditMode="relative" rAng="0" ptsTypes="AA">
                                      <p:cBhvr>
                                        <p:cTn id="115" dur="3000" fill="hold"/>
                                        <p:tgtEl>
                                          <p:spTgt spid="106"/>
                                        </p:tgtEl>
                                        <p:attrNameLst>
                                          <p:attrName>ppt_x</p:attrName>
                                          <p:attrName>ppt_y</p:attrName>
                                        </p:attrNameLst>
                                      </p:cBhvr>
                                      <p:rCtr x="0" y="1204"/>
                                    </p:animMotion>
                                  </p:childTnLst>
                                </p:cTn>
                              </p:par>
                              <p:par>
                                <p:cTn id="116" presetID="10" presetClass="entr" presetSubtype="0" fill="hold" grpId="0" nodeType="withEffect">
                                  <p:stCondLst>
                                    <p:cond delay="2250"/>
                                  </p:stCondLst>
                                  <p:childTnLst>
                                    <p:set>
                                      <p:cBhvr>
                                        <p:cTn id="117" dur="1" fill="hold">
                                          <p:stCondLst>
                                            <p:cond delay="0"/>
                                          </p:stCondLst>
                                        </p:cTn>
                                        <p:tgtEl>
                                          <p:spTgt spid="103"/>
                                        </p:tgtEl>
                                        <p:attrNameLst>
                                          <p:attrName>style.visibility</p:attrName>
                                        </p:attrNameLst>
                                      </p:cBhvr>
                                      <p:to>
                                        <p:strVal val="visible"/>
                                      </p:to>
                                    </p:set>
                                    <p:animEffect transition="in" filter="fade">
                                      <p:cBhvr>
                                        <p:cTn id="118" dur="1000"/>
                                        <p:tgtEl>
                                          <p:spTgt spid="103"/>
                                        </p:tgtEl>
                                      </p:cBhvr>
                                    </p:animEffect>
                                  </p:childTnLst>
                                </p:cTn>
                              </p:par>
                              <p:par>
                                <p:cTn id="119" presetID="42" presetClass="path" presetSubtype="0" repeatCount="indefinite" accel="50000" decel="50000" autoRev="1" fill="hold" grpId="1" nodeType="withEffect">
                                  <p:stCondLst>
                                    <p:cond delay="2250"/>
                                  </p:stCondLst>
                                  <p:childTnLst>
                                    <p:animMotion origin="layout" path="M 1.66667E-6 -2.22222E-6 L 1.66667E-6 0.02384 " pathEditMode="relative" rAng="0" ptsTypes="AA">
                                      <p:cBhvr>
                                        <p:cTn id="120" dur="3000" fill="hold"/>
                                        <p:tgtEl>
                                          <p:spTgt spid="103"/>
                                        </p:tgtEl>
                                        <p:attrNameLst>
                                          <p:attrName>ppt_x</p:attrName>
                                          <p:attrName>ppt_y</p:attrName>
                                        </p:attrNameLst>
                                      </p:cBhvr>
                                      <p:rCtr x="0" y="1204"/>
                                    </p:animMotion>
                                  </p:childTnLst>
                                </p:cTn>
                              </p:par>
                              <p:par>
                                <p:cTn id="121" presetID="22" presetClass="entr" presetSubtype="8" fill="hold" grpId="0" nodeType="withEffect">
                                  <p:stCondLst>
                                    <p:cond delay="3000"/>
                                  </p:stCondLst>
                                  <p:childTnLst>
                                    <p:set>
                                      <p:cBhvr>
                                        <p:cTn id="122" dur="1" fill="hold">
                                          <p:stCondLst>
                                            <p:cond delay="0"/>
                                          </p:stCondLst>
                                        </p:cTn>
                                        <p:tgtEl>
                                          <p:spTgt spid="51"/>
                                        </p:tgtEl>
                                        <p:attrNameLst>
                                          <p:attrName>style.visibility</p:attrName>
                                        </p:attrNameLst>
                                      </p:cBhvr>
                                      <p:to>
                                        <p:strVal val="visible"/>
                                      </p:to>
                                    </p:set>
                                    <p:animEffect transition="in" filter="wipe(left)">
                                      <p:cBhvr>
                                        <p:cTn id="123"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3" grpId="0" animBg="1"/>
      <p:bldP spid="103" grpId="1" animBg="1"/>
      <p:bldP spid="104" grpId="0" animBg="1"/>
      <p:bldP spid="104" grpId="1" animBg="1"/>
      <p:bldP spid="106" grpId="0" animBg="1"/>
      <p:bldP spid="106" grpId="1" animBg="1"/>
      <p:bldP spid="108" grpId="0" animBg="1"/>
      <p:bldP spid="108" grpId="1" animBg="1"/>
      <p:bldP spid="111" grpId="0" animBg="1"/>
      <p:bldP spid="111" grpId="1" animBg="1"/>
      <p:bldP spid="47" grpId="0"/>
      <p:bldP spid="89" grpId="0"/>
      <p:bldP spid="137" grpId="0"/>
      <p:bldP spid="146" grpId="0"/>
      <p:bldP spid="147" grpId="0"/>
      <p:bldP spid="69" grpId="0"/>
      <p:bldP spid="34" grpId="0"/>
      <p:bldP spid="70" grpId="0"/>
      <p:bldP spid="71" grpId="0"/>
      <p:bldP spid="74" grpId="0"/>
      <p:bldP spid="75" grpId="0"/>
      <p:bldP spid="77" grpId="0"/>
      <p:bldP spid="80" grpId="0"/>
      <p:bldP spid="81" grpId="0"/>
      <p:bldP spid="82" grpId="0"/>
      <p:bldP spid="83" grpId="0"/>
      <p:bldP spid="84" grpId="0"/>
      <p:bldP spid="85" grpId="0"/>
      <p:bldP spid="53" grpId="0" animBg="1"/>
      <p:bldP spid="96" grpId="0" animBg="1"/>
      <p:bldP spid="97" grpId="0" animBg="1"/>
      <p:bldP spid="54" grpId="0" animBg="1"/>
      <p:bldP spid="54" grpId="1" animBg="1"/>
      <p:bldP spid="110" grpId="0" animBg="1"/>
      <p:bldP spid="110" grpId="1"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2" name="Title 5">
            <a:extLst>
              <a:ext uri="{FF2B5EF4-FFF2-40B4-BE49-F238E27FC236}">
                <a16:creationId xmlns:a16="http://schemas.microsoft.com/office/drawing/2014/main" id="{1D8D1719-EF3B-C215-BBF7-EE471D997F42}"/>
              </a:ext>
            </a:extLst>
          </p:cNvPr>
          <p:cNvSpPr txBox="1">
            <a:spLocks/>
          </p:cNvSpPr>
          <p:nvPr/>
        </p:nvSpPr>
        <p:spPr>
          <a:xfrm>
            <a:off x="2293396" y="163057"/>
            <a:ext cx="6443100" cy="1472616"/>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5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Initial Code Snippets For Hadoop</a:t>
            </a:r>
          </a:p>
        </p:txBody>
      </p:sp>
      <p:sp>
        <p:nvSpPr>
          <p:cNvPr id="5" name="Rectangle 4">
            <a:extLst>
              <a:ext uri="{FF2B5EF4-FFF2-40B4-BE49-F238E27FC236}">
                <a16:creationId xmlns:a16="http://schemas.microsoft.com/office/drawing/2014/main" id="{0564CAB2-B075-0902-7B31-8133E76B5C11}"/>
              </a:ext>
            </a:extLst>
          </p:cNvPr>
          <p:cNvSpPr/>
          <p:nvPr/>
        </p:nvSpPr>
        <p:spPr>
          <a:xfrm>
            <a:off x="563611" y="2032231"/>
            <a:ext cx="10084069" cy="4251958"/>
          </a:xfrm>
          <a:prstGeom prst="rect">
            <a:avLst/>
          </a:prstGeom>
          <a:solidFill>
            <a:schemeClr val="tx2">
              <a:lumMod val="60000"/>
              <a:lumOff val="40000"/>
            </a:schemeClr>
          </a:soli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811938" y="2477474"/>
            <a:ext cx="9195662" cy="2964914"/>
          </a:xfrm>
          <a:prstGeom prst="rect">
            <a:avLst/>
          </a:prstGeom>
          <a:noFill/>
        </p:spPr>
        <p:txBody>
          <a:bodyPr wrap="square">
            <a:spAutoFit/>
          </a:bodyPr>
          <a:lstStyle/>
          <a:p>
            <a:pPr marL="285750" marR="0" lvl="0" indent="-285750" defTabSz="914400"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b="1" dirty="0">
                <a:solidFill>
                  <a:schemeClr val="bg1"/>
                </a:solidFill>
                <a:latin typeface="Century Gothic"/>
                <a:ea typeface="Helvetica Neue Medium"/>
                <a:cs typeface="Helvetica Neue Medium"/>
              </a:rPr>
              <a:t>Export the jar File of the Map Reduce Program from IDEs like Eclipse/ IntelliJ</a:t>
            </a:r>
          </a:p>
          <a:p>
            <a:pPr marR="0" lvl="0" defTabSz="914400" rtl="0" eaLnBrk="1" fontAlgn="auto" latinLnBrk="0" hangingPunct="1">
              <a:lnSpc>
                <a:spcPts val="1600"/>
              </a:lnSpc>
              <a:spcBef>
                <a:spcPts val="0"/>
              </a:spcBef>
              <a:spcAft>
                <a:spcPts val="0"/>
              </a:spcAft>
              <a:buClrTx/>
              <a:buSzTx/>
              <a:tabLst/>
              <a:defRPr/>
            </a:pPr>
            <a:endParaRPr lang="en-US" b="1" dirty="0">
              <a:solidFill>
                <a:schemeClr val="bg1"/>
              </a:solidFill>
              <a:latin typeface="Century Gothic"/>
              <a:ea typeface="Helvetica Neue Medium"/>
              <a:cs typeface="Helvetica Neue Medium"/>
            </a:endParaRPr>
          </a:p>
          <a:p>
            <a:pPr marL="285750" marR="0" lvl="0" indent="-285750" defTabSz="914400"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b="1" dirty="0">
                <a:solidFill>
                  <a:schemeClr val="bg1"/>
                </a:solidFill>
                <a:latin typeface="Century Gothic"/>
                <a:ea typeface="Helvetica Neue Medium"/>
                <a:cs typeface="Helvetica Neue Medium"/>
              </a:rPr>
              <a:t>Creating a folder in HDFS</a:t>
            </a:r>
          </a:p>
          <a:p>
            <a:pPr marL="742950" lvl="1" indent="-285750">
              <a:lnSpc>
                <a:spcPts val="1600"/>
              </a:lnSpc>
              <a:buFont typeface="Arial" panose="020B0604020202020204" pitchFamily="34" charset="0"/>
              <a:buChar char="•"/>
              <a:defRPr/>
            </a:pPr>
            <a:r>
              <a:rPr lang="en-US" b="1" dirty="0">
                <a:solidFill>
                  <a:schemeClr val="bg1"/>
                </a:solidFill>
                <a:latin typeface="Century Gothic"/>
                <a:ea typeface="Helvetica Neue Medium"/>
                <a:cs typeface="Helvetica Neue Medium"/>
              </a:rPr>
              <a:t>command : </a:t>
            </a:r>
            <a:r>
              <a:rPr lang="en-US" dirty="0" err="1">
                <a:latin typeface="Consolas" panose="020B0609020204030204" pitchFamily="49" charset="0"/>
                <a:ea typeface="Helvetica Neue Medium"/>
                <a:cs typeface="Helvetica Neue Medium"/>
              </a:rPr>
              <a:t>hadoop</a:t>
            </a:r>
            <a:r>
              <a:rPr lang="en-US" dirty="0">
                <a:latin typeface="Consolas" panose="020B0609020204030204" pitchFamily="49" charset="0"/>
                <a:ea typeface="Helvetica Neue Medium"/>
                <a:cs typeface="Helvetica Neue Medium"/>
              </a:rPr>
              <a:t> fs –</a:t>
            </a:r>
            <a:r>
              <a:rPr lang="en-US" dirty="0" err="1">
                <a:latin typeface="Consolas" panose="020B0609020204030204" pitchFamily="49" charset="0"/>
                <a:ea typeface="Helvetica Neue Medium"/>
                <a:cs typeface="Helvetica Neue Medium"/>
              </a:rPr>
              <a:t>mkdir</a:t>
            </a:r>
            <a:r>
              <a:rPr lang="en-US" dirty="0">
                <a:latin typeface="Consolas" panose="020B0609020204030204" pitchFamily="49" charset="0"/>
                <a:ea typeface="Helvetica Neue Medium"/>
                <a:cs typeface="Helvetica Neue Medium"/>
              </a:rPr>
              <a:t> /</a:t>
            </a:r>
            <a:r>
              <a:rPr lang="en-US" dirty="0" err="1">
                <a:latin typeface="Consolas" panose="020B0609020204030204" pitchFamily="49" charset="0"/>
                <a:ea typeface="Helvetica Neue Medium"/>
                <a:cs typeface="Helvetica Neue Medium"/>
              </a:rPr>
              <a:t>inputdir</a:t>
            </a:r>
            <a:endParaRPr lang="en-US" dirty="0">
              <a:latin typeface="Consolas" panose="020B0609020204030204" pitchFamily="49" charset="0"/>
              <a:ea typeface="Helvetica Neue Medium"/>
              <a:cs typeface="Helvetica Neue Medium"/>
            </a:endParaRPr>
          </a:p>
          <a:p>
            <a:pPr lvl="1">
              <a:lnSpc>
                <a:spcPts val="1600"/>
              </a:lnSpc>
              <a:defRPr/>
            </a:pPr>
            <a:endParaRPr lang="en-US" b="1" dirty="0">
              <a:solidFill>
                <a:schemeClr val="bg1"/>
              </a:solidFill>
              <a:latin typeface="Century Gothic"/>
              <a:ea typeface="Helvetica Neue Medium"/>
              <a:cs typeface="Helvetica Neue Medium"/>
            </a:endParaRPr>
          </a:p>
          <a:p>
            <a:pPr marL="285750" indent="-285750">
              <a:lnSpc>
                <a:spcPts val="1600"/>
              </a:lnSpc>
              <a:buFont typeface="Arial" panose="020B0604020202020204" pitchFamily="34" charset="0"/>
              <a:buChar char="•"/>
              <a:defRPr/>
            </a:pPr>
            <a:r>
              <a:rPr lang="en-US" b="1" dirty="0">
                <a:solidFill>
                  <a:schemeClr val="bg1"/>
                </a:solidFill>
                <a:latin typeface="Century Gothic"/>
                <a:ea typeface="Helvetica Neue Medium"/>
                <a:cs typeface="Helvetica Neue Medium"/>
              </a:rPr>
              <a:t>We have to upload the input file into HDFS folder</a:t>
            </a:r>
          </a:p>
          <a:p>
            <a:pPr marL="742950" lvl="1" indent="-285750">
              <a:lnSpc>
                <a:spcPts val="1600"/>
              </a:lnSpc>
              <a:buFont typeface="Arial" panose="020B0604020202020204" pitchFamily="34" charset="0"/>
              <a:buChar char="•"/>
              <a:defRPr/>
            </a:pPr>
            <a:r>
              <a:rPr lang="en-US" b="1" dirty="0">
                <a:solidFill>
                  <a:schemeClr val="bg1"/>
                </a:solidFill>
                <a:latin typeface="Century Gothic"/>
                <a:ea typeface="Helvetica Neue Medium"/>
                <a:cs typeface="Helvetica Neue Medium"/>
              </a:rPr>
              <a:t>c</a:t>
            </a:r>
            <a:r>
              <a:rPr kumimoji="0" lang="en-US" b="1" i="0" u="none" strike="noStrike" kern="1200" cap="none" spc="0" normalizeH="0" baseline="0" noProof="0" dirty="0" err="1">
                <a:ln>
                  <a:noFill/>
                </a:ln>
                <a:solidFill>
                  <a:schemeClr val="bg1"/>
                </a:solidFill>
                <a:effectLst/>
                <a:uLnTx/>
                <a:uFillTx/>
                <a:latin typeface="Century Gothic"/>
                <a:ea typeface="Helvetica Neue Medium"/>
                <a:cs typeface="Helvetica Neue Medium"/>
              </a:rPr>
              <a:t>ommand</a:t>
            </a:r>
            <a:r>
              <a:rPr kumimoji="0" lang="en-US" b="1" i="0" u="none" strike="noStrike" kern="1200" cap="none" spc="0" normalizeH="0" baseline="0" noProof="0" dirty="0">
                <a:ln>
                  <a:noFill/>
                </a:ln>
                <a:solidFill>
                  <a:schemeClr val="bg1"/>
                </a:solidFill>
                <a:effectLst/>
                <a:uLnTx/>
                <a:uFillTx/>
                <a:latin typeface="Century Gothic"/>
                <a:ea typeface="Helvetica Neue Medium"/>
                <a:cs typeface="Helvetica Neue Medium"/>
              </a:rPr>
              <a:t>: </a:t>
            </a:r>
            <a:r>
              <a:rPr lang="en-US" dirty="0">
                <a:latin typeface="Consolas" panose="020B0609020204030204" pitchFamily="49" charset="0"/>
                <a:ea typeface="Helvetica Neue Medium"/>
                <a:cs typeface="Helvetica Neue Medium"/>
              </a:rPr>
              <a:t>h</a:t>
            </a:r>
            <a:r>
              <a:rPr kumimoji="0" lang="en-US" i="0" u="none" strike="noStrike" kern="1200" cap="none" spc="0" normalizeH="0" baseline="0" noProof="0" dirty="0" err="1">
                <a:ln>
                  <a:noFill/>
                </a:ln>
                <a:effectLst/>
                <a:uLnTx/>
                <a:uFillTx/>
                <a:latin typeface="Consolas" panose="020B0609020204030204" pitchFamily="49" charset="0"/>
                <a:ea typeface="Helvetica Neue Medium"/>
                <a:cs typeface="Helvetica Neue Medium"/>
              </a:rPr>
              <a:t>adoop</a:t>
            </a:r>
            <a:r>
              <a:rPr kumimoji="0" lang="en-US" i="0" u="none" strike="noStrike" kern="1200" cap="none" spc="0" normalizeH="0" baseline="0" noProof="0" dirty="0">
                <a:ln>
                  <a:noFill/>
                </a:ln>
                <a:effectLst/>
                <a:uLnTx/>
                <a:uFillTx/>
                <a:latin typeface="Consolas" panose="020B0609020204030204" pitchFamily="49" charset="0"/>
                <a:ea typeface="Helvetica Neue Medium"/>
                <a:cs typeface="Helvetica Neue Medium"/>
              </a:rPr>
              <a:t> fs –put ./data.txt /</a:t>
            </a:r>
            <a:r>
              <a:rPr kumimoji="0" lang="en-US" i="0" u="none" strike="noStrike" kern="1200" cap="none" spc="0" normalizeH="0" baseline="0" noProof="0" dirty="0" err="1">
                <a:ln>
                  <a:noFill/>
                </a:ln>
                <a:effectLst/>
                <a:uLnTx/>
                <a:uFillTx/>
                <a:latin typeface="Consolas" panose="020B0609020204030204" pitchFamily="49" charset="0"/>
                <a:ea typeface="Helvetica Neue Medium"/>
                <a:cs typeface="Helvetica Neue Medium"/>
              </a:rPr>
              <a:t>inputdir</a:t>
            </a:r>
            <a:r>
              <a:rPr kumimoji="0" lang="en-US" i="0" u="none" strike="noStrike" kern="1200" cap="none" spc="0" normalizeH="0" baseline="0" noProof="0" dirty="0">
                <a:ln>
                  <a:noFill/>
                </a:ln>
                <a:effectLst/>
                <a:uLnTx/>
                <a:uFillTx/>
                <a:latin typeface="Consolas" panose="020B0609020204030204" pitchFamily="49" charset="0"/>
                <a:ea typeface="Helvetica Neue Medium"/>
                <a:cs typeface="Helvetica Neue Medium"/>
              </a:rPr>
              <a:t>/</a:t>
            </a:r>
          </a:p>
          <a:p>
            <a:pPr marL="285750" indent="-285750">
              <a:lnSpc>
                <a:spcPts val="1600"/>
              </a:lnSpc>
              <a:buFont typeface="Arial" panose="020B0604020202020204" pitchFamily="34" charset="0"/>
              <a:buChar char="•"/>
              <a:defRPr/>
            </a:pPr>
            <a:endParaRPr kumimoji="0" lang="en-US" b="1" i="0" u="none" strike="noStrike" kern="1200" cap="none" spc="0" normalizeH="0" baseline="0" noProof="0" dirty="0">
              <a:ln>
                <a:noFill/>
              </a:ln>
              <a:solidFill>
                <a:schemeClr val="bg1"/>
              </a:solidFill>
              <a:effectLst/>
              <a:uLnTx/>
              <a:uFillTx/>
              <a:latin typeface="Century Gothic"/>
              <a:ea typeface="Helvetica Neue Medium"/>
              <a:cs typeface="Helvetica Neue Medium"/>
            </a:endParaRPr>
          </a:p>
          <a:p>
            <a:pPr marL="285750" indent="-285750">
              <a:lnSpc>
                <a:spcPts val="1600"/>
              </a:lnSpc>
              <a:buFont typeface="Arial" panose="020B0604020202020204" pitchFamily="34" charset="0"/>
              <a:buChar char="•"/>
              <a:defRPr/>
            </a:pPr>
            <a:r>
              <a:rPr lang="en-US" b="1" dirty="0">
                <a:solidFill>
                  <a:schemeClr val="bg1"/>
                </a:solidFill>
                <a:latin typeface="Century Gothic"/>
                <a:ea typeface="Helvetica Neue Medium"/>
                <a:cs typeface="Helvetica Neue Medium"/>
              </a:rPr>
              <a:t>Now we have to execute the jar file that we created of the </a:t>
            </a:r>
            <a:r>
              <a:rPr lang="en-US" b="1" dirty="0" err="1">
                <a:solidFill>
                  <a:schemeClr val="bg1"/>
                </a:solidFill>
                <a:latin typeface="Century Gothic"/>
                <a:ea typeface="Helvetica Neue Medium"/>
                <a:cs typeface="Helvetica Neue Medium"/>
              </a:rPr>
              <a:t>MapReduce</a:t>
            </a:r>
            <a:r>
              <a:rPr lang="en-US" b="1" dirty="0">
                <a:solidFill>
                  <a:schemeClr val="bg1"/>
                </a:solidFill>
                <a:latin typeface="Century Gothic"/>
                <a:ea typeface="Helvetica Neue Medium"/>
                <a:cs typeface="Helvetica Neue Medium"/>
              </a:rPr>
              <a:t>() program</a:t>
            </a:r>
          </a:p>
          <a:p>
            <a:pPr marL="742950" lvl="1" indent="-285750">
              <a:lnSpc>
                <a:spcPts val="1600"/>
              </a:lnSpc>
              <a:buFont typeface="Arial" panose="020B0604020202020204" pitchFamily="34" charset="0"/>
              <a:buChar char="•"/>
              <a:defRPr/>
            </a:pPr>
            <a:r>
              <a:rPr lang="en-US" b="1" dirty="0">
                <a:solidFill>
                  <a:schemeClr val="bg1"/>
                </a:solidFill>
              </a:rPr>
              <a:t>command: </a:t>
            </a:r>
            <a:r>
              <a:rPr lang="en-US" dirty="0" err="1">
                <a:latin typeface="Consolas" panose="020B0609020204030204" pitchFamily="49" charset="0"/>
              </a:rPr>
              <a:t>hadoop</a:t>
            </a:r>
            <a:r>
              <a:rPr lang="en-US" dirty="0">
                <a:latin typeface="Consolas" panose="020B0609020204030204" pitchFamily="49" charset="0"/>
              </a:rPr>
              <a:t> jar `path of the jar file` `path of the directory for input file in HDFS` `path of the output folder</a:t>
            </a:r>
            <a:r>
              <a:rPr lang="en-US" b="1" dirty="0">
                <a:solidFill>
                  <a:schemeClr val="bg1"/>
                </a:solidFill>
              </a:rPr>
              <a:t>`</a:t>
            </a:r>
          </a:p>
          <a:p>
            <a:pPr lvl="1">
              <a:lnSpc>
                <a:spcPts val="1600"/>
              </a:lnSpc>
              <a:defRPr/>
            </a:pPr>
            <a:endParaRPr lang="en-US" b="1" dirty="0">
              <a:solidFill>
                <a:schemeClr val="bg1"/>
              </a:solidFill>
              <a:latin typeface="Century Gothic"/>
              <a:ea typeface="Helvetica Neue Medium"/>
              <a:cs typeface="Helvetica Neue Medium"/>
            </a:endParaRPr>
          </a:p>
          <a:p>
            <a:pPr marL="742950" lvl="1" indent="-285750">
              <a:lnSpc>
                <a:spcPts val="1600"/>
              </a:lnSpc>
              <a:buFont typeface="Arial" panose="020B0604020202020204" pitchFamily="34" charset="0"/>
              <a:buChar char="•"/>
              <a:defRPr/>
            </a:pPr>
            <a:r>
              <a:rPr lang="en-US" b="1" dirty="0">
                <a:solidFill>
                  <a:schemeClr val="bg1"/>
                </a:solidFill>
                <a:latin typeface="Century Gothic"/>
                <a:ea typeface="Helvetica Neue Medium"/>
                <a:cs typeface="Helvetica Neue Medium"/>
              </a:rPr>
              <a:t>c</a:t>
            </a:r>
            <a:r>
              <a:rPr kumimoji="0" lang="en-US" b="1" i="0" u="none" strike="noStrike" kern="1200" cap="none" spc="0" normalizeH="0" baseline="0" noProof="0" dirty="0" err="1">
                <a:ln>
                  <a:noFill/>
                </a:ln>
                <a:solidFill>
                  <a:schemeClr val="bg1"/>
                </a:solidFill>
                <a:effectLst/>
                <a:uLnTx/>
                <a:uFillTx/>
                <a:latin typeface="Century Gothic"/>
                <a:ea typeface="Helvetica Neue Medium"/>
                <a:cs typeface="Helvetica Neue Medium"/>
              </a:rPr>
              <a:t>ommand</a:t>
            </a:r>
            <a:r>
              <a:rPr kumimoji="0" lang="en-US" b="1" i="0" u="none" strike="noStrike" kern="1200" cap="none" spc="0" normalizeH="0" baseline="0" noProof="0" dirty="0">
                <a:ln>
                  <a:noFill/>
                </a:ln>
                <a:solidFill>
                  <a:schemeClr val="bg1"/>
                </a:solidFill>
                <a:effectLst/>
                <a:uLnTx/>
                <a:uFillTx/>
                <a:latin typeface="Century Gothic"/>
                <a:ea typeface="Helvetica Neue Medium"/>
                <a:cs typeface="Helvetica Neue Medium"/>
              </a:rPr>
              <a:t>: </a:t>
            </a:r>
            <a:r>
              <a:rPr lang="en-US" dirty="0">
                <a:latin typeface="Consolas" panose="020B0609020204030204" pitchFamily="49" charset="0"/>
                <a:ea typeface="Helvetica Neue Medium"/>
                <a:cs typeface="Helvetica Neue Medium"/>
              </a:rPr>
              <a:t>h</a:t>
            </a:r>
            <a:r>
              <a:rPr kumimoji="0" lang="en-US" i="0" u="none" strike="noStrike" kern="1200" cap="none" spc="0" normalizeH="0" baseline="0" noProof="0" dirty="0" err="1">
                <a:ln>
                  <a:noFill/>
                </a:ln>
                <a:effectLst/>
                <a:uLnTx/>
                <a:uFillTx/>
                <a:latin typeface="Consolas" panose="020B0609020204030204" pitchFamily="49" charset="0"/>
                <a:ea typeface="Helvetica Neue Medium"/>
                <a:cs typeface="Helvetica Neue Medium"/>
              </a:rPr>
              <a:t>adoop</a:t>
            </a:r>
            <a:r>
              <a:rPr kumimoji="0" lang="en-US" i="0" u="none" strike="noStrike" kern="1200" cap="none" spc="0" normalizeH="0" baseline="0" noProof="0" dirty="0">
                <a:ln>
                  <a:noFill/>
                </a:ln>
                <a:effectLst/>
                <a:uLnTx/>
                <a:uFillTx/>
                <a:latin typeface="Consolas" panose="020B0609020204030204" pitchFamily="49" charset="0"/>
                <a:ea typeface="Helvetica Neue Medium"/>
                <a:cs typeface="Helvetica Neue Medium"/>
              </a:rPr>
              <a:t> jar</a:t>
            </a:r>
            <a:r>
              <a:rPr kumimoji="0" lang="en-US" i="0" u="none" strike="noStrike" kern="1200" cap="none" spc="0" normalizeH="0" noProof="0" dirty="0">
                <a:ln>
                  <a:noFill/>
                </a:ln>
                <a:effectLst/>
                <a:uLnTx/>
                <a:uFillTx/>
                <a:latin typeface="Consolas" panose="020B0609020204030204" pitchFamily="49" charset="0"/>
                <a:ea typeface="Helvetica Neue Medium"/>
                <a:cs typeface="Helvetica Neue Medium"/>
              </a:rPr>
              <a:t> ./TopNWord.jar /</a:t>
            </a:r>
            <a:r>
              <a:rPr kumimoji="0" lang="en-US" i="0" u="none" strike="noStrike" kern="1200" cap="none" spc="0" normalizeH="0" noProof="0" dirty="0" err="1">
                <a:ln>
                  <a:noFill/>
                </a:ln>
                <a:effectLst/>
                <a:uLnTx/>
                <a:uFillTx/>
                <a:latin typeface="Consolas" panose="020B0609020204030204" pitchFamily="49" charset="0"/>
                <a:ea typeface="Helvetica Neue Medium"/>
                <a:cs typeface="Helvetica Neue Medium"/>
              </a:rPr>
              <a:t>inputdir</a:t>
            </a:r>
            <a:r>
              <a:rPr kumimoji="0" lang="en-US" i="0" u="none" strike="noStrike" kern="1200" cap="none" spc="0" normalizeH="0" noProof="0" dirty="0">
                <a:ln>
                  <a:noFill/>
                </a:ln>
                <a:effectLst/>
                <a:uLnTx/>
                <a:uFillTx/>
                <a:latin typeface="Consolas" panose="020B0609020204030204" pitchFamily="49" charset="0"/>
                <a:ea typeface="Helvetica Neue Medium"/>
                <a:cs typeface="Helvetica Neue Medium"/>
              </a:rPr>
              <a:t> /</a:t>
            </a:r>
            <a:r>
              <a:rPr kumimoji="0" lang="en-US" i="0" u="none" strike="noStrike" kern="1200" cap="none" spc="0" normalizeH="0" noProof="0" dirty="0" err="1">
                <a:ln>
                  <a:noFill/>
                </a:ln>
                <a:effectLst/>
                <a:uLnTx/>
                <a:uFillTx/>
                <a:latin typeface="Consolas" panose="020B0609020204030204" pitchFamily="49" charset="0"/>
                <a:ea typeface="Helvetica Neue Medium"/>
                <a:cs typeface="Helvetica Neue Medium"/>
              </a:rPr>
              <a:t>inputdir</a:t>
            </a:r>
            <a:r>
              <a:rPr kumimoji="0" lang="en-US" i="0" u="none" strike="noStrike" kern="1200" cap="none" spc="0" normalizeH="0" noProof="0" dirty="0">
                <a:ln>
                  <a:noFill/>
                </a:ln>
                <a:effectLst/>
                <a:uLnTx/>
                <a:uFillTx/>
                <a:latin typeface="Consolas" panose="020B0609020204030204" pitchFamily="49" charset="0"/>
                <a:ea typeface="Helvetica Neue Medium"/>
                <a:cs typeface="Helvetica Neue Medium"/>
              </a:rPr>
              <a:t>/output</a:t>
            </a:r>
            <a:endParaRPr kumimoji="0" lang="en-US" i="0" u="none" strike="noStrike" kern="1200" cap="none" spc="0" normalizeH="0" baseline="0" noProof="0" dirty="0">
              <a:ln>
                <a:noFill/>
              </a:ln>
              <a:effectLst/>
              <a:uLnTx/>
              <a:uFillTx/>
              <a:latin typeface="Consolas" panose="020B0609020204030204" pitchFamily="49" charset="0"/>
              <a:ea typeface="Helvetica Neue Medium"/>
              <a:cs typeface="Helvetica Neue Medium"/>
            </a:endParaRPr>
          </a:p>
        </p:txBody>
      </p:sp>
    </p:spTree>
    <p:extLst>
      <p:ext uri="{BB962C8B-B14F-4D97-AF65-F5344CB8AC3E}">
        <p14:creationId xmlns:p14="http://schemas.microsoft.com/office/powerpoint/2010/main" val="3679381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10" presetClass="entr" presetSubtype="0" fill="hold" grpId="0" nodeType="withEffect">
                                  <p:stCondLst>
                                    <p:cond delay="30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par>
                                <p:cTn id="2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4" dur="3000" fill="hold"/>
                                        <p:tgtEl>
                                          <p:spTgt spid="108"/>
                                        </p:tgtEl>
                                        <p:attrNameLst>
                                          <p:attrName>ppt_x</p:attrName>
                                          <p:attrName>ppt_y</p:attrName>
                                        </p:attrNameLst>
                                      </p:cBhvr>
                                      <p:rCtr x="0" y="1204"/>
                                    </p:animMotion>
                                  </p:childTnLst>
                                </p:cTn>
                              </p:par>
                              <p:par>
                                <p:cTn id="25" presetID="10" presetClass="entr" presetSubtype="0" fill="hold" grpId="0" nodeType="withEffect">
                                  <p:stCondLst>
                                    <p:cond delay="2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1000"/>
                                        <p:tgtEl>
                                          <p:spTgt spid="112"/>
                                        </p:tgtEl>
                                      </p:cBhvr>
                                    </p:animEffect>
                                  </p:childTnLst>
                                </p:cTn>
                              </p:par>
                              <p:par>
                                <p:cTn id="2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29" dur="3000" fill="hold"/>
                                        <p:tgtEl>
                                          <p:spTgt spid="112"/>
                                        </p:tgtEl>
                                        <p:attrNameLst>
                                          <p:attrName>ppt_x</p:attrName>
                                          <p:attrName>ppt_y</p:attrName>
                                        </p:attrNameLst>
                                      </p:cBhvr>
                                      <p:rCtr x="0" y="1204"/>
                                    </p:animMotion>
                                  </p:childTnLst>
                                </p:cTn>
                              </p:par>
                              <p:par>
                                <p:cTn id="30" presetID="10" presetClass="entr" presetSubtype="0" fill="hold" grpId="0" nodeType="withEffect">
                                  <p:stCondLst>
                                    <p:cond delay="350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childTnLst>
                                </p:cTn>
                              </p:par>
                              <p:par>
                                <p:cTn id="3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4"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2" name="Title 5">
            <a:extLst>
              <a:ext uri="{FF2B5EF4-FFF2-40B4-BE49-F238E27FC236}">
                <a16:creationId xmlns:a16="http://schemas.microsoft.com/office/drawing/2014/main" id="{1D8D1719-EF3B-C215-BBF7-EE471D997F42}"/>
              </a:ext>
            </a:extLst>
          </p:cNvPr>
          <p:cNvSpPr txBox="1">
            <a:spLocks/>
          </p:cNvSpPr>
          <p:nvPr/>
        </p:nvSpPr>
        <p:spPr>
          <a:xfrm>
            <a:off x="2293396" y="58028"/>
            <a:ext cx="4578350" cy="1472616"/>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5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Code Flow</a:t>
            </a:r>
          </a:p>
        </p:txBody>
      </p:sp>
      <p:sp>
        <p:nvSpPr>
          <p:cNvPr id="5" name="Rectangle 4">
            <a:extLst>
              <a:ext uri="{FF2B5EF4-FFF2-40B4-BE49-F238E27FC236}">
                <a16:creationId xmlns:a16="http://schemas.microsoft.com/office/drawing/2014/main" id="{0564CAB2-B075-0902-7B31-8133E76B5C11}"/>
              </a:ext>
            </a:extLst>
          </p:cNvPr>
          <p:cNvSpPr/>
          <p:nvPr/>
        </p:nvSpPr>
        <p:spPr>
          <a:xfrm>
            <a:off x="532016" y="1874030"/>
            <a:ext cx="7438633" cy="4251958"/>
          </a:xfrm>
          <a:prstGeom prst="rect">
            <a:avLst/>
          </a:prstGeom>
          <a:solidFill>
            <a:schemeClr val="tx2">
              <a:lumMod val="60000"/>
              <a:lumOff val="40000"/>
            </a:schemeClr>
          </a:soli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1324975" y="2368144"/>
            <a:ext cx="6619240" cy="502702"/>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Importing Libraries</a:t>
            </a:r>
          </a:p>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44" name="TextBox 43">
            <a:extLst>
              <a:ext uri="{FF2B5EF4-FFF2-40B4-BE49-F238E27FC236}">
                <a16:creationId xmlns:a16="http://schemas.microsoft.com/office/drawing/2014/main" id="{B2956783-1EB4-B9AC-0D82-2BA17580FCFA}"/>
              </a:ext>
            </a:extLst>
          </p:cNvPr>
          <p:cNvSpPr txBox="1"/>
          <p:nvPr/>
        </p:nvSpPr>
        <p:spPr>
          <a:xfrm>
            <a:off x="811230" y="2862812"/>
            <a:ext cx="6880203" cy="3046988"/>
          </a:xfrm>
          <a:prstGeom prst="rect">
            <a:avLst/>
          </a:prstGeom>
          <a:solidFill>
            <a:schemeClr val="tx1"/>
          </a:solidFill>
        </p:spPr>
        <p:txBody>
          <a:bodyPr wrap="square">
            <a:spAutoFit/>
          </a:bodyPr>
          <a:lstStyle/>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org.apache.hadoop.conf.Configuration</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org.apache.hadoop.fs.FileSystem</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org.apache.hadoop.fs.Path</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org.apache.hadoop.io.IntWritable</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org.apache.hadoop.io.Text</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org.apache.hadoop.mapreduce.Job</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org.apache.hadoop.mapreduce.Mapper</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org.apache.hadoop.mapreduce.Reducer</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org.apache.hadoop.mapreduce.lib.input.FileInputFormat</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org.apache.hadoop.mapreduce.lib.output.FileOutputFormat</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org.apache.hadoop.util.GenericOptionsParser</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java.io.IOException</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java.util.Map</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java.util.Random</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java.util.TreeMap</a:t>
            </a:r>
            <a:r>
              <a:rPr lang="en-IN" sz="1200" b="0" dirty="0">
                <a:solidFill>
                  <a:srgbClr val="D4D4D4"/>
                </a:solidFill>
                <a:effectLst/>
                <a:highlight>
                  <a:srgbClr val="000000"/>
                </a:highlight>
                <a:latin typeface="Consolas" panose="020B0609020204030204" pitchFamily="49" charset="0"/>
              </a:rPr>
              <a:t>;</a:t>
            </a:r>
          </a:p>
          <a:p>
            <a:r>
              <a:rPr lang="en-IN" sz="1200" b="0" dirty="0">
                <a:solidFill>
                  <a:srgbClr val="569CD6"/>
                </a:solidFill>
                <a:effectLst/>
                <a:highlight>
                  <a:srgbClr val="000000"/>
                </a:highlight>
                <a:latin typeface="Consolas" panose="020B0609020204030204" pitchFamily="49" charset="0"/>
              </a:rPr>
              <a:t>import</a:t>
            </a:r>
            <a:r>
              <a:rPr lang="en-IN" sz="1200" b="0" dirty="0">
                <a:solidFill>
                  <a:srgbClr val="D4D4D4"/>
                </a:solidFill>
                <a:effectLst/>
                <a:highlight>
                  <a:srgbClr val="000000"/>
                </a:highlight>
                <a:latin typeface="Consolas" panose="020B0609020204030204" pitchFamily="49" charset="0"/>
              </a:rPr>
              <a:t> </a:t>
            </a:r>
            <a:r>
              <a:rPr lang="en-IN" sz="1200" b="0" dirty="0" err="1">
                <a:solidFill>
                  <a:srgbClr val="D4D4D4"/>
                </a:solidFill>
                <a:effectLst/>
                <a:highlight>
                  <a:srgbClr val="000000"/>
                </a:highlight>
                <a:latin typeface="Consolas" panose="020B0609020204030204" pitchFamily="49" charset="0"/>
              </a:rPr>
              <a:t>java.util.StringTokenizer</a:t>
            </a:r>
            <a:r>
              <a:rPr lang="en-IN" sz="1200" b="0" dirty="0">
                <a:solidFill>
                  <a:srgbClr val="D4D4D4"/>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2512871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10" presetClass="entr" presetSubtype="0" fill="hold" grpId="0" nodeType="withEffect">
                                  <p:stCondLst>
                                    <p:cond delay="30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par>
                                <p:cTn id="2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4" dur="3000" fill="hold"/>
                                        <p:tgtEl>
                                          <p:spTgt spid="108"/>
                                        </p:tgtEl>
                                        <p:attrNameLst>
                                          <p:attrName>ppt_x</p:attrName>
                                          <p:attrName>ppt_y</p:attrName>
                                        </p:attrNameLst>
                                      </p:cBhvr>
                                      <p:rCtr x="0" y="1204"/>
                                    </p:animMotion>
                                  </p:childTnLst>
                                </p:cTn>
                              </p:par>
                              <p:par>
                                <p:cTn id="25" presetID="10" presetClass="entr" presetSubtype="0" fill="hold" grpId="0" nodeType="withEffect">
                                  <p:stCondLst>
                                    <p:cond delay="2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1000"/>
                                        <p:tgtEl>
                                          <p:spTgt spid="112"/>
                                        </p:tgtEl>
                                      </p:cBhvr>
                                    </p:animEffect>
                                  </p:childTnLst>
                                </p:cTn>
                              </p:par>
                              <p:par>
                                <p:cTn id="2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29" dur="3000" fill="hold"/>
                                        <p:tgtEl>
                                          <p:spTgt spid="112"/>
                                        </p:tgtEl>
                                        <p:attrNameLst>
                                          <p:attrName>ppt_x</p:attrName>
                                          <p:attrName>ppt_y</p:attrName>
                                        </p:attrNameLst>
                                      </p:cBhvr>
                                      <p:rCtr x="0" y="1204"/>
                                    </p:animMotion>
                                  </p:childTnLst>
                                </p:cTn>
                              </p:par>
                              <p:par>
                                <p:cTn id="30" presetID="10" presetClass="entr" presetSubtype="0" fill="hold" grpId="0" nodeType="withEffect">
                                  <p:stCondLst>
                                    <p:cond delay="350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childTnLst>
                                </p:cTn>
                              </p:par>
                              <p:par>
                                <p:cTn id="3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4"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nvGrpSpPr>
          <p:cNvPr id="7" name="Group 6">
            <a:extLst>
              <a:ext uri="{FF2B5EF4-FFF2-40B4-BE49-F238E27FC236}">
                <a16:creationId xmlns:a16="http://schemas.microsoft.com/office/drawing/2014/main" id="{89863C25-D1FC-C2D9-F750-BD649591E541}"/>
              </a:ext>
            </a:extLst>
          </p:cNvPr>
          <p:cNvGrpSpPr/>
          <p:nvPr/>
        </p:nvGrpSpPr>
        <p:grpSpPr>
          <a:xfrm>
            <a:off x="282228" y="716884"/>
            <a:ext cx="10205989" cy="5322888"/>
            <a:chOff x="517092" y="1599551"/>
            <a:chExt cx="1270074" cy="540510"/>
          </a:xfrm>
        </p:grpSpPr>
        <p:sp>
          <p:nvSpPr>
            <p:cNvPr id="8" name="Rectangle 7">
              <a:extLst>
                <a:ext uri="{FF2B5EF4-FFF2-40B4-BE49-F238E27FC236}">
                  <a16:creationId xmlns:a16="http://schemas.microsoft.com/office/drawing/2014/main" id="{0187EE90-BD46-4F9C-397B-41F0846F95B7}"/>
                </a:ext>
              </a:extLst>
            </p:cNvPr>
            <p:cNvSpPr/>
            <p:nvPr/>
          </p:nvSpPr>
          <p:spPr>
            <a:xfrm>
              <a:off x="517092" y="1599551"/>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9" name="Rectangle 8">
              <a:extLst>
                <a:ext uri="{FF2B5EF4-FFF2-40B4-BE49-F238E27FC236}">
                  <a16:creationId xmlns:a16="http://schemas.microsoft.com/office/drawing/2014/main" id="{41EE562C-9DCF-37C7-47FD-6460E0EB1426}"/>
                </a:ext>
              </a:extLst>
            </p:cNvPr>
            <p:cNvSpPr/>
            <p:nvPr/>
          </p:nvSpPr>
          <p:spPr>
            <a:xfrm>
              <a:off x="51709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1746742" y="1165634"/>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WordCount</a:t>
            </a: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 Mapper</a:t>
            </a:r>
          </a:p>
        </p:txBody>
      </p:sp>
      <p:sp>
        <p:nvSpPr>
          <p:cNvPr id="46" name="TextBox 45">
            <a:extLst>
              <a:ext uri="{FF2B5EF4-FFF2-40B4-BE49-F238E27FC236}">
                <a16:creationId xmlns:a16="http://schemas.microsoft.com/office/drawing/2014/main" id="{3EAF6BA9-1D55-E6F2-4F2A-FDC9CC4B1349}"/>
              </a:ext>
            </a:extLst>
          </p:cNvPr>
          <p:cNvSpPr txBox="1"/>
          <p:nvPr/>
        </p:nvSpPr>
        <p:spPr>
          <a:xfrm>
            <a:off x="507875" y="1618899"/>
            <a:ext cx="9754693" cy="4031873"/>
          </a:xfrm>
          <a:prstGeom prst="rect">
            <a:avLst/>
          </a:prstGeom>
          <a:solidFill>
            <a:schemeClr val="tx1"/>
          </a:solidFill>
        </p:spPr>
        <p:txBody>
          <a:bodyPr wrap="square">
            <a:spAutoFit/>
          </a:bodyPr>
          <a:lstStyle/>
          <a:p>
            <a:r>
              <a:rPr lang="en-IN" sz="1600" b="0" dirty="0">
                <a:solidFill>
                  <a:srgbClr val="569CD6"/>
                </a:solidFill>
                <a:effectLst/>
                <a:latin typeface="Consolas" panose="020B0609020204030204" pitchFamily="49" charset="0"/>
              </a:rPr>
              <a:t>public</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static</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WordCountMapper</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extends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Mapper</a:t>
            </a:r>
            <a:r>
              <a:rPr lang="en-IN" sz="1600" b="0" dirty="0">
                <a:solidFill>
                  <a:srgbClr val="D4D4D4"/>
                </a:solidFill>
                <a:effectLst/>
                <a:latin typeface="Consolas" panose="020B0609020204030204" pitchFamily="49" charset="0"/>
              </a:rPr>
              <a:t>&lt;</a:t>
            </a:r>
            <a:r>
              <a:rPr lang="en-IN" sz="1600" b="0" dirty="0">
                <a:solidFill>
                  <a:srgbClr val="4EC9B0"/>
                </a:solidFill>
                <a:effectLst/>
                <a:latin typeface="Consolas" panose="020B0609020204030204" pitchFamily="49" charset="0"/>
              </a:rPr>
              <a:t>Object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&gt;</a:t>
            </a:r>
          </a:p>
          <a:p>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private</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final</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static</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one</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new</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private</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word</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new</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public</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void</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map</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Object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key</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value</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Context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context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throws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IOException</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InterruptedException</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StringTokenizer</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itr</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new</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StringTokenizer</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value</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toString</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while</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itr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hasMoreTokens</a:t>
            </a:r>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word</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set</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itr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nextToken</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context</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write</a:t>
            </a:r>
            <a:r>
              <a:rPr lang="en-IN" sz="1600" b="0" dirty="0">
                <a:solidFill>
                  <a:srgbClr val="D4D4D4"/>
                </a:solidFill>
                <a:effectLst/>
                <a:latin typeface="Consolas" panose="020B0609020204030204" pitchFamily="49" charset="0"/>
              </a:rPr>
              <a:t>(word, one);</a:t>
            </a: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39402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55" presetClass="entr" presetSubtype="0" fill="hold" nodeType="withEffect">
                                  <p:stCondLst>
                                    <p:cond delay="100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0.7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childTnLst>
                                </p:cTn>
                              </p:par>
                              <p:par>
                                <p:cTn id="2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9" dur="3000" fill="hold"/>
                                        <p:tgtEl>
                                          <p:spTgt spid="108"/>
                                        </p:tgtEl>
                                        <p:attrNameLst>
                                          <p:attrName>ppt_x</p:attrName>
                                          <p:attrName>ppt_y</p:attrName>
                                        </p:attrNameLst>
                                      </p:cBhvr>
                                      <p:rCtr x="0" y="1204"/>
                                    </p:animMotion>
                                  </p:childTnLst>
                                </p:cTn>
                              </p:par>
                              <p:par>
                                <p:cTn id="30" presetID="10" presetClass="entr" presetSubtype="0" fill="hold" grpId="0" nodeType="withEffect">
                                  <p:stCondLst>
                                    <p:cond delay="2000"/>
                                  </p:stCondLst>
                                  <p:childTnLst>
                                    <p:set>
                                      <p:cBhvr>
                                        <p:cTn id="31" dur="1" fill="hold">
                                          <p:stCondLst>
                                            <p:cond delay="0"/>
                                          </p:stCondLst>
                                        </p:cTn>
                                        <p:tgtEl>
                                          <p:spTgt spid="112"/>
                                        </p:tgtEl>
                                        <p:attrNameLst>
                                          <p:attrName>style.visibility</p:attrName>
                                        </p:attrNameLst>
                                      </p:cBhvr>
                                      <p:to>
                                        <p:strVal val="visible"/>
                                      </p:to>
                                    </p:set>
                                    <p:animEffect transition="in" filter="fade">
                                      <p:cBhvr>
                                        <p:cTn id="32" dur="1000"/>
                                        <p:tgtEl>
                                          <p:spTgt spid="112"/>
                                        </p:tgtEl>
                                      </p:cBhvr>
                                    </p:animEffect>
                                  </p:childTnLst>
                                </p:cTn>
                              </p:par>
                              <p:par>
                                <p:cTn id="3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34" dur="3000" fill="hold"/>
                                        <p:tgtEl>
                                          <p:spTgt spid="112"/>
                                        </p:tgtEl>
                                        <p:attrNameLst>
                                          <p:attrName>ppt_x</p:attrName>
                                          <p:attrName>ppt_y</p:attrName>
                                        </p:attrNameLst>
                                      </p:cBhvr>
                                      <p:rCtr x="0" y="1204"/>
                                    </p:animMotion>
                                  </p:childTnLst>
                                </p:cTn>
                              </p:par>
                              <p:par>
                                <p:cTn id="35" presetID="10" presetClass="entr" presetSubtype="0" fill="hold" grpId="0" nodeType="withEffect">
                                  <p:stCondLst>
                                    <p:cond delay="350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1000"/>
                                        <p:tgtEl>
                                          <p:spTgt spid="110"/>
                                        </p:tgtEl>
                                      </p:cBhvr>
                                    </p:animEffect>
                                  </p:childTnLst>
                                </p:cTn>
                              </p:par>
                              <p:par>
                                <p:cTn id="3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9"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nvGrpSpPr>
          <p:cNvPr id="7" name="Group 6">
            <a:extLst>
              <a:ext uri="{FF2B5EF4-FFF2-40B4-BE49-F238E27FC236}">
                <a16:creationId xmlns:a16="http://schemas.microsoft.com/office/drawing/2014/main" id="{89863C25-D1FC-C2D9-F750-BD649591E541}"/>
              </a:ext>
            </a:extLst>
          </p:cNvPr>
          <p:cNvGrpSpPr/>
          <p:nvPr/>
        </p:nvGrpSpPr>
        <p:grpSpPr>
          <a:xfrm>
            <a:off x="251221" y="674241"/>
            <a:ext cx="11909772" cy="5322888"/>
            <a:chOff x="517092" y="1599551"/>
            <a:chExt cx="1270074" cy="540510"/>
          </a:xfrm>
        </p:grpSpPr>
        <p:sp>
          <p:nvSpPr>
            <p:cNvPr id="8" name="Rectangle 7">
              <a:extLst>
                <a:ext uri="{FF2B5EF4-FFF2-40B4-BE49-F238E27FC236}">
                  <a16:creationId xmlns:a16="http://schemas.microsoft.com/office/drawing/2014/main" id="{0187EE90-BD46-4F9C-397B-41F0846F95B7}"/>
                </a:ext>
              </a:extLst>
            </p:cNvPr>
            <p:cNvSpPr/>
            <p:nvPr/>
          </p:nvSpPr>
          <p:spPr>
            <a:xfrm>
              <a:off x="517092" y="1599551"/>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9" name="Rectangle 8">
              <a:extLst>
                <a:ext uri="{FF2B5EF4-FFF2-40B4-BE49-F238E27FC236}">
                  <a16:creationId xmlns:a16="http://schemas.microsoft.com/office/drawing/2014/main" id="{41EE562C-9DCF-37C7-47FD-6460E0EB1426}"/>
                </a:ext>
              </a:extLst>
            </p:cNvPr>
            <p:cNvSpPr/>
            <p:nvPr/>
          </p:nvSpPr>
          <p:spPr>
            <a:xfrm>
              <a:off x="51709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1769385" y="1115335"/>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Century Gothic"/>
                <a:ea typeface="Helvetica Neue Medium"/>
                <a:cs typeface="Helvetica Neue Medium"/>
              </a:rPr>
              <a:t>WordCount</a:t>
            </a: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 </a:t>
            </a:r>
            <a:r>
              <a:rPr lang="en-US" b="1" dirty="0" err="1">
                <a:solidFill>
                  <a:prstClr val="white"/>
                </a:solidFill>
                <a:latin typeface="Century Gothic"/>
                <a:ea typeface="Helvetica Neue Medium"/>
                <a:cs typeface="Helvetica Neue Medium"/>
              </a:rPr>
              <a:t>Reduc</a:t>
            </a: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er</a:t>
            </a:r>
          </a:p>
        </p:txBody>
      </p:sp>
      <p:sp>
        <p:nvSpPr>
          <p:cNvPr id="46" name="TextBox 45">
            <a:extLst>
              <a:ext uri="{FF2B5EF4-FFF2-40B4-BE49-F238E27FC236}">
                <a16:creationId xmlns:a16="http://schemas.microsoft.com/office/drawing/2014/main" id="{3EAF6BA9-1D55-E6F2-4F2A-FDC9CC4B1349}"/>
              </a:ext>
            </a:extLst>
          </p:cNvPr>
          <p:cNvSpPr txBox="1"/>
          <p:nvPr/>
        </p:nvSpPr>
        <p:spPr>
          <a:xfrm>
            <a:off x="507875" y="1618899"/>
            <a:ext cx="11552045" cy="3785652"/>
          </a:xfrm>
          <a:prstGeom prst="rect">
            <a:avLst/>
          </a:prstGeom>
          <a:solidFill>
            <a:schemeClr val="tx1"/>
          </a:solidFill>
        </p:spPr>
        <p:txBody>
          <a:bodyPr wrap="square">
            <a:spAutoFit/>
          </a:bodyPr>
          <a:lstStyle/>
          <a:p>
            <a:r>
              <a:rPr lang="en-IN" sz="1600" b="0" dirty="0">
                <a:solidFill>
                  <a:srgbClr val="569CD6"/>
                </a:solidFill>
                <a:effectLst/>
                <a:latin typeface="Consolas" panose="020B0609020204030204" pitchFamily="49" charset="0"/>
              </a:rPr>
              <a:t>public</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static</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WordCountReducer</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extends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Reducer</a:t>
            </a:r>
            <a:r>
              <a:rPr lang="en-IN" sz="1600" b="0" dirty="0">
                <a:solidFill>
                  <a:srgbClr val="D4D4D4"/>
                </a:solidFill>
                <a:effectLst/>
                <a:latin typeface="Consolas" panose="020B0609020204030204" pitchFamily="49" charset="0"/>
              </a:rPr>
              <a:t>&lt;</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&gt;</a:t>
            </a:r>
          </a:p>
          <a:p>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private</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wordcount</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new</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public</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void</a:t>
            </a:r>
            <a:r>
              <a:rPr lang="en-IN" sz="1600" b="0" dirty="0">
                <a:solidFill>
                  <a:srgbClr val="D4D4D4"/>
                </a:solidFill>
                <a:effectLst/>
                <a:latin typeface="Consolas" panose="020B0609020204030204" pitchFamily="49" charset="0"/>
              </a:rPr>
              <a:t> </a:t>
            </a:r>
            <a:r>
              <a:rPr lang="en-IN" sz="1600" b="0" dirty="0">
                <a:solidFill>
                  <a:srgbClr val="DCDCAA"/>
                </a:solidFill>
                <a:effectLst/>
                <a:latin typeface="Consolas" panose="020B0609020204030204" pitchFamily="49" charset="0"/>
              </a:rPr>
              <a:t>reduce</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Text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key</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Iterable</a:t>
            </a:r>
            <a:r>
              <a:rPr lang="en-IN" sz="1600" b="0" dirty="0">
                <a:solidFill>
                  <a:srgbClr val="D4D4D4"/>
                </a:solidFill>
                <a:effectLst/>
                <a:latin typeface="Consolas" panose="020B0609020204030204" pitchFamily="49" charset="0"/>
              </a:rPr>
              <a:t>&lt;</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&gt; </a:t>
            </a:r>
            <a:r>
              <a:rPr lang="en-IN" sz="1600" b="0" dirty="0">
                <a:solidFill>
                  <a:srgbClr val="9CDCFE"/>
                </a:solidFill>
                <a:effectLst/>
                <a:latin typeface="Consolas" panose="020B0609020204030204" pitchFamily="49" charset="0"/>
              </a:rPr>
              <a:t>values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Context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context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throws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IOException</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InterruptedException</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int</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word_cnt</a:t>
            </a:r>
            <a:r>
              <a:rPr lang="en-IN" sz="1600" b="0" dirty="0">
                <a:solidFill>
                  <a:srgbClr val="D4D4D4"/>
                </a:solidFill>
                <a:effectLst/>
                <a:latin typeface="Consolas" panose="020B0609020204030204" pitchFamily="49" charset="0"/>
              </a:rPr>
              <a:t> = </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for</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IntWritable</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value</a:t>
            </a:r>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values</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word_cnt</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value</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get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wordcount</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set</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word_cnt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context</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write</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key</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wordcount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30758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55" presetClass="entr" presetSubtype="0" fill="hold" nodeType="withEffect">
                                  <p:stCondLst>
                                    <p:cond delay="100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0.7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childTnLst>
                                </p:cTn>
                              </p:par>
                              <p:par>
                                <p:cTn id="2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9" dur="3000" fill="hold"/>
                                        <p:tgtEl>
                                          <p:spTgt spid="108"/>
                                        </p:tgtEl>
                                        <p:attrNameLst>
                                          <p:attrName>ppt_x</p:attrName>
                                          <p:attrName>ppt_y</p:attrName>
                                        </p:attrNameLst>
                                      </p:cBhvr>
                                      <p:rCtr x="0" y="1204"/>
                                    </p:animMotion>
                                  </p:childTnLst>
                                </p:cTn>
                              </p:par>
                              <p:par>
                                <p:cTn id="30" presetID="10" presetClass="entr" presetSubtype="0" fill="hold" grpId="0" nodeType="withEffect">
                                  <p:stCondLst>
                                    <p:cond delay="2000"/>
                                  </p:stCondLst>
                                  <p:childTnLst>
                                    <p:set>
                                      <p:cBhvr>
                                        <p:cTn id="31" dur="1" fill="hold">
                                          <p:stCondLst>
                                            <p:cond delay="0"/>
                                          </p:stCondLst>
                                        </p:cTn>
                                        <p:tgtEl>
                                          <p:spTgt spid="112"/>
                                        </p:tgtEl>
                                        <p:attrNameLst>
                                          <p:attrName>style.visibility</p:attrName>
                                        </p:attrNameLst>
                                      </p:cBhvr>
                                      <p:to>
                                        <p:strVal val="visible"/>
                                      </p:to>
                                    </p:set>
                                    <p:animEffect transition="in" filter="fade">
                                      <p:cBhvr>
                                        <p:cTn id="32" dur="1000"/>
                                        <p:tgtEl>
                                          <p:spTgt spid="112"/>
                                        </p:tgtEl>
                                      </p:cBhvr>
                                    </p:animEffect>
                                  </p:childTnLst>
                                </p:cTn>
                              </p:par>
                              <p:par>
                                <p:cTn id="3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34" dur="3000" fill="hold"/>
                                        <p:tgtEl>
                                          <p:spTgt spid="112"/>
                                        </p:tgtEl>
                                        <p:attrNameLst>
                                          <p:attrName>ppt_x</p:attrName>
                                          <p:attrName>ppt_y</p:attrName>
                                        </p:attrNameLst>
                                      </p:cBhvr>
                                      <p:rCtr x="0" y="1204"/>
                                    </p:animMotion>
                                  </p:childTnLst>
                                </p:cTn>
                              </p:par>
                              <p:par>
                                <p:cTn id="35" presetID="10" presetClass="entr" presetSubtype="0" fill="hold" grpId="0" nodeType="withEffect">
                                  <p:stCondLst>
                                    <p:cond delay="350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1000"/>
                                        <p:tgtEl>
                                          <p:spTgt spid="110"/>
                                        </p:tgtEl>
                                      </p:cBhvr>
                                    </p:animEffect>
                                  </p:childTnLst>
                                </p:cTn>
                              </p:par>
                              <p:par>
                                <p:cTn id="3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9"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nvGrpSpPr>
          <p:cNvPr id="11" name="Group 10">
            <a:extLst>
              <a:ext uri="{FF2B5EF4-FFF2-40B4-BE49-F238E27FC236}">
                <a16:creationId xmlns:a16="http://schemas.microsoft.com/office/drawing/2014/main" id="{94B863C0-F48E-7FB9-7FBC-1A2337BBAF16}"/>
              </a:ext>
            </a:extLst>
          </p:cNvPr>
          <p:cNvGrpSpPr/>
          <p:nvPr/>
        </p:nvGrpSpPr>
        <p:grpSpPr>
          <a:xfrm>
            <a:off x="399871" y="487271"/>
            <a:ext cx="9556929" cy="6370730"/>
            <a:chOff x="4048432" y="1599551"/>
            <a:chExt cx="1270074" cy="540510"/>
          </a:xfrm>
        </p:grpSpPr>
        <p:sp>
          <p:nvSpPr>
            <p:cNvPr id="12" name="Rectangle 11">
              <a:extLst>
                <a:ext uri="{FF2B5EF4-FFF2-40B4-BE49-F238E27FC236}">
                  <a16:creationId xmlns:a16="http://schemas.microsoft.com/office/drawing/2014/main" id="{0F806F45-3EED-EBA1-853F-A63C58DD4D49}"/>
                </a:ext>
              </a:extLst>
            </p:cNvPr>
            <p:cNvSpPr/>
            <p:nvPr/>
          </p:nvSpPr>
          <p:spPr>
            <a:xfrm>
              <a:off x="4048432" y="1599551"/>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4" name="Rectangle 13">
              <a:extLst>
                <a:ext uri="{FF2B5EF4-FFF2-40B4-BE49-F238E27FC236}">
                  <a16:creationId xmlns:a16="http://schemas.microsoft.com/office/drawing/2014/main" id="{DB77D369-EDC2-12C1-22BF-A476EAF366AC}"/>
                </a:ext>
              </a:extLst>
            </p:cNvPr>
            <p:cNvSpPr/>
            <p:nvPr/>
          </p:nvSpPr>
          <p:spPr>
            <a:xfrm>
              <a:off x="404843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1830833" y="794336"/>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Top N Mapper</a:t>
            </a:r>
          </a:p>
        </p:txBody>
      </p:sp>
      <p:sp>
        <p:nvSpPr>
          <p:cNvPr id="44" name="TextBox 43">
            <a:extLst>
              <a:ext uri="{FF2B5EF4-FFF2-40B4-BE49-F238E27FC236}">
                <a16:creationId xmlns:a16="http://schemas.microsoft.com/office/drawing/2014/main" id="{B2956783-1EB4-B9AC-0D82-2BA17580FCFA}"/>
              </a:ext>
            </a:extLst>
          </p:cNvPr>
          <p:cNvSpPr txBox="1"/>
          <p:nvPr/>
        </p:nvSpPr>
        <p:spPr>
          <a:xfrm>
            <a:off x="710984" y="1125417"/>
            <a:ext cx="8798775" cy="5632311"/>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static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class</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TopNMapper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extends</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Mapper</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&gt;</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TreeMap</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Float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&gt; </a:t>
            </a:r>
            <a:r>
              <a:rPr lang="en-US" sz="1200" b="0" dirty="0" err="1">
                <a:solidFill>
                  <a:srgbClr val="9CDCFE"/>
                </a:solidFill>
                <a:effectLst/>
                <a:latin typeface="Consolas" panose="020B0609020204030204" pitchFamily="49" charset="0"/>
              </a:rPr>
              <a:t>word_list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setup</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 = </a:t>
            </a:r>
            <a:r>
              <a:rPr lang="en-US" sz="1200" b="0" dirty="0" err="1">
                <a:solidFill>
                  <a:srgbClr val="4EC9B0"/>
                </a:solidFill>
                <a:effectLst/>
                <a:latin typeface="Consolas" panose="020B0609020204030204" pitchFamily="49" charset="0"/>
              </a:rPr>
              <a:t>Integer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parseInt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context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getConfiguration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a:solidFill>
                  <a:srgbClr val="D4D4D4"/>
                </a:solidFill>
                <a:effectLst/>
                <a:latin typeface="Consolas" panose="020B0609020204030204" pitchFamily="49" charset="0"/>
              </a:rPr>
              <a:t> = </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TreeMap</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Float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&gt;();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 = </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map</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line</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value</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toString</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split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D7BA7D"/>
                </a:solidFill>
                <a:effectLst/>
                <a:latin typeface="Consolas" panose="020B0609020204030204" pitchFamily="49" charset="0"/>
              </a:rPr>
              <a:t>\t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put</a:t>
            </a:r>
            <a:r>
              <a:rPr lang="en-US" sz="1200" b="0" dirty="0">
                <a:solidFill>
                  <a:srgbClr val="D4D4D4"/>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Integer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valueOf</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line</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random</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nextFloat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line</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size</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remove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firstKey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cleanup</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throws</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IOException</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InterruptedException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Map</a:t>
            </a:r>
            <a:r>
              <a:rPr lang="en-US" sz="1200" b="0" dirty="0" err="1">
                <a:solidFill>
                  <a:srgbClr val="D4D4D4"/>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Entry</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Float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&gt; </a:t>
            </a:r>
            <a:r>
              <a:rPr lang="en-US" sz="1200" b="0" dirty="0">
                <a:solidFill>
                  <a:srgbClr val="9CDCFE"/>
                </a:solidFill>
                <a:effectLst/>
                <a:latin typeface="Consolas" panose="020B0609020204030204" pitchFamily="49" charset="0"/>
              </a:rPr>
              <a:t>entry</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entrySet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word</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entry</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getValue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Integer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Math</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floor</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entry</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getKey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context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write</a:t>
            </a:r>
            <a:r>
              <a:rPr lang="en-US" sz="1200" b="0" dirty="0">
                <a:solidFill>
                  <a:srgbClr val="D4D4D4"/>
                </a:solidFill>
                <a:effectLst/>
                <a:latin typeface="Consolas" panose="020B0609020204030204" pitchFamily="49" charset="0"/>
              </a:rPr>
              <a:t>(</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word</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7787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55" presetClass="entr" presetSubtype="0" fill="hold" nodeType="withEffect">
                                  <p:stCondLst>
                                    <p:cond delay="10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strVal val="#ppt_w*0.70"/>
                                          </p:val>
                                        </p:tav>
                                        <p:tav tm="100000">
                                          <p:val>
                                            <p:strVal val="#ppt_w"/>
                                          </p:val>
                                        </p:tav>
                                      </p:tavLst>
                                    </p:anim>
                                    <p:anim calcmode="lin" valueType="num">
                                      <p:cBhvr>
                                        <p:cTn id="23" dur="1000" fill="hold"/>
                                        <p:tgtEl>
                                          <p:spTgt spid="11"/>
                                        </p:tgtEl>
                                        <p:attrNameLst>
                                          <p:attrName>ppt_h</p:attrName>
                                        </p:attrNameLst>
                                      </p:cBhvr>
                                      <p:tavLst>
                                        <p:tav tm="0">
                                          <p:val>
                                            <p:strVal val="#ppt_h"/>
                                          </p:val>
                                        </p:tav>
                                        <p:tav tm="100000">
                                          <p:val>
                                            <p:strVal val="#ppt_h"/>
                                          </p:val>
                                        </p:tav>
                                      </p:tavLst>
                                    </p:anim>
                                    <p:animEffect transition="in" filter="fade">
                                      <p:cBhvr>
                                        <p:cTn id="24" dur="1000"/>
                                        <p:tgtEl>
                                          <p:spTgt spid="11"/>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childTnLst>
                                </p:cTn>
                              </p:par>
                              <p:par>
                                <p:cTn id="2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9" dur="3000" fill="hold"/>
                                        <p:tgtEl>
                                          <p:spTgt spid="108"/>
                                        </p:tgtEl>
                                        <p:attrNameLst>
                                          <p:attrName>ppt_x</p:attrName>
                                          <p:attrName>ppt_y</p:attrName>
                                        </p:attrNameLst>
                                      </p:cBhvr>
                                      <p:rCtr x="0" y="1204"/>
                                    </p:animMotion>
                                  </p:childTnLst>
                                </p:cTn>
                              </p:par>
                              <p:par>
                                <p:cTn id="30" presetID="10" presetClass="entr" presetSubtype="0" fill="hold" grpId="0" nodeType="withEffect">
                                  <p:stCondLst>
                                    <p:cond delay="2000"/>
                                  </p:stCondLst>
                                  <p:childTnLst>
                                    <p:set>
                                      <p:cBhvr>
                                        <p:cTn id="31" dur="1" fill="hold">
                                          <p:stCondLst>
                                            <p:cond delay="0"/>
                                          </p:stCondLst>
                                        </p:cTn>
                                        <p:tgtEl>
                                          <p:spTgt spid="112"/>
                                        </p:tgtEl>
                                        <p:attrNameLst>
                                          <p:attrName>style.visibility</p:attrName>
                                        </p:attrNameLst>
                                      </p:cBhvr>
                                      <p:to>
                                        <p:strVal val="visible"/>
                                      </p:to>
                                    </p:set>
                                    <p:animEffect transition="in" filter="fade">
                                      <p:cBhvr>
                                        <p:cTn id="32" dur="1000"/>
                                        <p:tgtEl>
                                          <p:spTgt spid="112"/>
                                        </p:tgtEl>
                                      </p:cBhvr>
                                    </p:animEffect>
                                  </p:childTnLst>
                                </p:cTn>
                              </p:par>
                              <p:par>
                                <p:cTn id="3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34" dur="3000" fill="hold"/>
                                        <p:tgtEl>
                                          <p:spTgt spid="112"/>
                                        </p:tgtEl>
                                        <p:attrNameLst>
                                          <p:attrName>ppt_x</p:attrName>
                                          <p:attrName>ppt_y</p:attrName>
                                        </p:attrNameLst>
                                      </p:cBhvr>
                                      <p:rCtr x="0" y="1204"/>
                                    </p:animMotion>
                                  </p:childTnLst>
                                </p:cTn>
                              </p:par>
                              <p:par>
                                <p:cTn id="35" presetID="10" presetClass="entr" presetSubtype="0" fill="hold" grpId="0" nodeType="withEffect">
                                  <p:stCondLst>
                                    <p:cond delay="350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1000"/>
                                        <p:tgtEl>
                                          <p:spTgt spid="110"/>
                                        </p:tgtEl>
                                      </p:cBhvr>
                                    </p:animEffect>
                                  </p:childTnLst>
                                </p:cTn>
                              </p:par>
                              <p:par>
                                <p:cTn id="3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9"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nvGrpSpPr>
          <p:cNvPr id="11" name="Group 10">
            <a:extLst>
              <a:ext uri="{FF2B5EF4-FFF2-40B4-BE49-F238E27FC236}">
                <a16:creationId xmlns:a16="http://schemas.microsoft.com/office/drawing/2014/main" id="{94B863C0-F48E-7FB9-7FBC-1A2337BBAF16}"/>
              </a:ext>
            </a:extLst>
          </p:cNvPr>
          <p:cNvGrpSpPr/>
          <p:nvPr/>
        </p:nvGrpSpPr>
        <p:grpSpPr>
          <a:xfrm>
            <a:off x="323670" y="251690"/>
            <a:ext cx="9556929" cy="6606309"/>
            <a:chOff x="4048432" y="1599551"/>
            <a:chExt cx="1270074" cy="540510"/>
          </a:xfrm>
        </p:grpSpPr>
        <p:sp>
          <p:nvSpPr>
            <p:cNvPr id="12" name="Rectangle 11">
              <a:extLst>
                <a:ext uri="{FF2B5EF4-FFF2-40B4-BE49-F238E27FC236}">
                  <a16:creationId xmlns:a16="http://schemas.microsoft.com/office/drawing/2014/main" id="{0F806F45-3EED-EBA1-853F-A63C58DD4D49}"/>
                </a:ext>
              </a:extLst>
            </p:cNvPr>
            <p:cNvSpPr/>
            <p:nvPr/>
          </p:nvSpPr>
          <p:spPr>
            <a:xfrm>
              <a:off x="4048432" y="1599551"/>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4" name="Rectangle 13">
              <a:extLst>
                <a:ext uri="{FF2B5EF4-FFF2-40B4-BE49-F238E27FC236}">
                  <a16:creationId xmlns:a16="http://schemas.microsoft.com/office/drawing/2014/main" id="{DB77D369-EDC2-12C1-22BF-A476EAF366AC}"/>
                </a:ext>
              </a:extLst>
            </p:cNvPr>
            <p:cNvSpPr/>
            <p:nvPr/>
          </p:nvSpPr>
          <p:spPr>
            <a:xfrm>
              <a:off x="404843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1915044" y="424823"/>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Top N </a:t>
            </a:r>
            <a:r>
              <a:rPr lang="en-US" b="1" dirty="0" err="1">
                <a:solidFill>
                  <a:prstClr val="white"/>
                </a:solidFill>
                <a:latin typeface="Century Gothic"/>
                <a:ea typeface="Helvetica Neue Medium"/>
                <a:cs typeface="Helvetica Neue Medium"/>
              </a:rPr>
              <a:t>Reduc</a:t>
            </a: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er</a:t>
            </a:r>
          </a:p>
        </p:txBody>
      </p:sp>
      <p:sp>
        <p:nvSpPr>
          <p:cNvPr id="44" name="TextBox 43">
            <a:extLst>
              <a:ext uri="{FF2B5EF4-FFF2-40B4-BE49-F238E27FC236}">
                <a16:creationId xmlns:a16="http://schemas.microsoft.com/office/drawing/2014/main" id="{B2956783-1EB4-B9AC-0D82-2BA17580FCFA}"/>
              </a:ext>
            </a:extLst>
          </p:cNvPr>
          <p:cNvSpPr txBox="1"/>
          <p:nvPr/>
        </p:nvSpPr>
        <p:spPr>
          <a:xfrm>
            <a:off x="545876" y="722340"/>
            <a:ext cx="9077048" cy="6370975"/>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static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class</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TopNReducer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extends</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Reducer</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&gt;</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TreeMap</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Float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&gt; </a:t>
            </a:r>
            <a:r>
              <a:rPr lang="en-US" sz="1200" b="0" dirty="0" err="1">
                <a:solidFill>
                  <a:srgbClr val="9CDCFE"/>
                </a:solidFill>
                <a:effectLst/>
                <a:latin typeface="Consolas" panose="020B0609020204030204" pitchFamily="49" charset="0"/>
              </a:rPr>
              <a:t>word_list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setup</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 = </a:t>
            </a:r>
            <a:r>
              <a:rPr lang="en-US" sz="1200" b="0" dirty="0" err="1">
                <a:solidFill>
                  <a:srgbClr val="4EC9B0"/>
                </a:solidFill>
                <a:effectLst/>
                <a:latin typeface="Consolas" panose="020B0609020204030204" pitchFamily="49" charset="0"/>
              </a:rPr>
              <a:t>Integer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parseInt</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context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getConfiguration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a:solidFill>
                  <a:srgbClr val="D4D4D4"/>
                </a:solidFill>
                <a:effectLst/>
                <a:latin typeface="Consolas" panose="020B0609020204030204" pitchFamily="49" charset="0"/>
              </a:rPr>
              <a:t> = </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TreeMap</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Float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&gt;();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 = </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Random</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reduce</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Iterable</a:t>
            </a:r>
            <a:r>
              <a:rPr lang="en-US" sz="1200" b="0" dirty="0">
                <a:solidFill>
                  <a:srgbClr val="D4D4D4"/>
                </a:solidFill>
                <a:effectLst/>
                <a:latin typeface="Consolas" panose="020B0609020204030204" pitchFamily="49" charset="0"/>
              </a:rPr>
              <a:t>&lt;</a:t>
            </a:r>
            <a:r>
              <a:rPr lang="en-US" sz="1200" b="0" dirty="0" err="1">
                <a:solidFill>
                  <a:srgbClr val="4EC9B0"/>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&gt; </a:t>
            </a:r>
            <a:r>
              <a:rPr lang="en-US" sz="1200" b="0" dirty="0">
                <a:solidFill>
                  <a:srgbClr val="9CDCFE"/>
                </a:solidFill>
                <a:effectLst/>
                <a:latin typeface="Consolas" panose="020B0609020204030204" pitchFamily="49" charset="0"/>
              </a:rPr>
              <a:t>values</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values</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value</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random</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nextFloat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key</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toString</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size</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remove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firstKey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public</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cleanup</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context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throws</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IOException</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InterruptedException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Map</a:t>
            </a:r>
            <a:r>
              <a:rPr lang="en-US" sz="1200" b="0" dirty="0" err="1">
                <a:solidFill>
                  <a:srgbClr val="D4D4D4"/>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Entry</a:t>
            </a:r>
            <a:r>
              <a:rPr lang="en-US" sz="1200" b="0" dirty="0">
                <a:solidFill>
                  <a:srgbClr val="D4D4D4"/>
                </a:solidFill>
                <a:effectLst/>
                <a:latin typeface="Consolas" panose="020B0609020204030204" pitchFamily="49" charset="0"/>
              </a:rPr>
              <a:t>&lt;</a:t>
            </a:r>
            <a:r>
              <a:rPr lang="en-US" sz="1200" b="0" dirty="0">
                <a:solidFill>
                  <a:srgbClr val="4EC9B0"/>
                </a:solidFill>
                <a:effectLst/>
                <a:latin typeface="Consolas" panose="020B0609020204030204" pitchFamily="49" charset="0"/>
              </a:rPr>
              <a:t>Float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&gt; </a:t>
            </a:r>
            <a:r>
              <a:rPr lang="en-US" sz="1200" b="0" dirty="0">
                <a:solidFill>
                  <a:srgbClr val="9CDCFE"/>
                </a:solidFill>
                <a:effectLst/>
                <a:latin typeface="Consolas" panose="020B0609020204030204" pitchFamily="49" charset="0"/>
              </a:rPr>
              <a:t>entry</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word_list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entrySet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String</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word</a:t>
            </a:r>
            <a:r>
              <a:rPr lang="en-US" sz="1200" b="0" dirty="0">
                <a:solidFill>
                  <a:srgbClr val="D4D4D4"/>
                </a:solidFill>
                <a:effectLst/>
                <a:latin typeface="Consolas" panose="020B0609020204030204" pitchFamily="49" charset="0"/>
              </a:rPr>
              <a:t> = </a:t>
            </a:r>
            <a:r>
              <a:rPr lang="en-US" sz="1200" b="0" dirty="0" err="1">
                <a:solidFill>
                  <a:srgbClr val="9CDCFE"/>
                </a:solidFill>
                <a:effectLst/>
                <a:latin typeface="Consolas" panose="020B0609020204030204" pitchFamily="49" charset="0"/>
              </a:rPr>
              <a:t>entry</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getValue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Integer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Math</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floor</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entry</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getKey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context</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write</a:t>
            </a:r>
            <a:r>
              <a:rPr lang="en-US" sz="1200" b="0" dirty="0">
                <a:solidFill>
                  <a:srgbClr val="D4D4D4"/>
                </a:solidFill>
                <a:effectLst/>
                <a:latin typeface="Consolas" panose="020B0609020204030204" pitchFamily="49" charset="0"/>
              </a:rPr>
              <a:t>(</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IntWritable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wordcount</a:t>
            </a: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new</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word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22894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55" presetClass="entr" presetSubtype="0" fill="hold" nodeType="withEffect">
                                  <p:stCondLst>
                                    <p:cond delay="10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strVal val="#ppt_w*0.70"/>
                                          </p:val>
                                        </p:tav>
                                        <p:tav tm="100000">
                                          <p:val>
                                            <p:strVal val="#ppt_w"/>
                                          </p:val>
                                        </p:tav>
                                      </p:tavLst>
                                    </p:anim>
                                    <p:anim calcmode="lin" valueType="num">
                                      <p:cBhvr>
                                        <p:cTn id="23" dur="1000" fill="hold"/>
                                        <p:tgtEl>
                                          <p:spTgt spid="11"/>
                                        </p:tgtEl>
                                        <p:attrNameLst>
                                          <p:attrName>ppt_h</p:attrName>
                                        </p:attrNameLst>
                                      </p:cBhvr>
                                      <p:tavLst>
                                        <p:tav tm="0">
                                          <p:val>
                                            <p:strVal val="#ppt_h"/>
                                          </p:val>
                                        </p:tav>
                                        <p:tav tm="100000">
                                          <p:val>
                                            <p:strVal val="#ppt_h"/>
                                          </p:val>
                                        </p:tav>
                                      </p:tavLst>
                                    </p:anim>
                                    <p:animEffect transition="in" filter="fade">
                                      <p:cBhvr>
                                        <p:cTn id="24" dur="1000"/>
                                        <p:tgtEl>
                                          <p:spTgt spid="11"/>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childTnLst>
                                </p:cTn>
                              </p:par>
                              <p:par>
                                <p:cTn id="2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9" dur="3000" fill="hold"/>
                                        <p:tgtEl>
                                          <p:spTgt spid="108"/>
                                        </p:tgtEl>
                                        <p:attrNameLst>
                                          <p:attrName>ppt_x</p:attrName>
                                          <p:attrName>ppt_y</p:attrName>
                                        </p:attrNameLst>
                                      </p:cBhvr>
                                      <p:rCtr x="0" y="1204"/>
                                    </p:animMotion>
                                  </p:childTnLst>
                                </p:cTn>
                              </p:par>
                              <p:par>
                                <p:cTn id="30" presetID="10" presetClass="entr" presetSubtype="0" fill="hold" grpId="0" nodeType="withEffect">
                                  <p:stCondLst>
                                    <p:cond delay="2000"/>
                                  </p:stCondLst>
                                  <p:childTnLst>
                                    <p:set>
                                      <p:cBhvr>
                                        <p:cTn id="31" dur="1" fill="hold">
                                          <p:stCondLst>
                                            <p:cond delay="0"/>
                                          </p:stCondLst>
                                        </p:cTn>
                                        <p:tgtEl>
                                          <p:spTgt spid="112"/>
                                        </p:tgtEl>
                                        <p:attrNameLst>
                                          <p:attrName>style.visibility</p:attrName>
                                        </p:attrNameLst>
                                      </p:cBhvr>
                                      <p:to>
                                        <p:strVal val="visible"/>
                                      </p:to>
                                    </p:set>
                                    <p:animEffect transition="in" filter="fade">
                                      <p:cBhvr>
                                        <p:cTn id="32" dur="1000"/>
                                        <p:tgtEl>
                                          <p:spTgt spid="112"/>
                                        </p:tgtEl>
                                      </p:cBhvr>
                                    </p:animEffect>
                                  </p:childTnLst>
                                </p:cTn>
                              </p:par>
                              <p:par>
                                <p:cTn id="3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34" dur="3000" fill="hold"/>
                                        <p:tgtEl>
                                          <p:spTgt spid="112"/>
                                        </p:tgtEl>
                                        <p:attrNameLst>
                                          <p:attrName>ppt_x</p:attrName>
                                          <p:attrName>ppt_y</p:attrName>
                                        </p:attrNameLst>
                                      </p:cBhvr>
                                      <p:rCtr x="0" y="1204"/>
                                    </p:animMotion>
                                  </p:childTnLst>
                                </p:cTn>
                              </p:par>
                              <p:par>
                                <p:cTn id="35" presetID="10" presetClass="entr" presetSubtype="0" fill="hold" grpId="0" nodeType="withEffect">
                                  <p:stCondLst>
                                    <p:cond delay="350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1000"/>
                                        <p:tgtEl>
                                          <p:spTgt spid="110"/>
                                        </p:tgtEl>
                                      </p:cBhvr>
                                    </p:animEffect>
                                  </p:childTnLst>
                                </p:cTn>
                              </p:par>
                              <p:par>
                                <p:cTn id="3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9"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5" name="Rectangle 4">
            <a:extLst>
              <a:ext uri="{FF2B5EF4-FFF2-40B4-BE49-F238E27FC236}">
                <a16:creationId xmlns:a16="http://schemas.microsoft.com/office/drawing/2014/main" id="{0564CAB2-B075-0902-7B31-8133E76B5C11}"/>
              </a:ext>
            </a:extLst>
          </p:cNvPr>
          <p:cNvSpPr/>
          <p:nvPr/>
        </p:nvSpPr>
        <p:spPr>
          <a:xfrm>
            <a:off x="125633" y="385893"/>
            <a:ext cx="11369578" cy="6370507"/>
          </a:xfrm>
          <a:prstGeom prst="rect">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577049" y="-15001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2014063" y="719172"/>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Main function()</a:t>
            </a:r>
          </a:p>
        </p:txBody>
      </p:sp>
      <p:sp>
        <p:nvSpPr>
          <p:cNvPr id="44" name="TextBox 43">
            <a:extLst>
              <a:ext uri="{FF2B5EF4-FFF2-40B4-BE49-F238E27FC236}">
                <a16:creationId xmlns:a16="http://schemas.microsoft.com/office/drawing/2014/main" id="{B2956783-1EB4-B9AC-0D82-2BA17580FCFA}"/>
              </a:ext>
            </a:extLst>
          </p:cNvPr>
          <p:cNvSpPr txBox="1"/>
          <p:nvPr/>
        </p:nvSpPr>
        <p:spPr>
          <a:xfrm>
            <a:off x="411211" y="1112813"/>
            <a:ext cx="10715920" cy="5447645"/>
          </a:xfrm>
          <a:prstGeom prst="rect">
            <a:avLst/>
          </a:prstGeom>
          <a:solidFill>
            <a:schemeClr val="tx1"/>
          </a:solidFill>
        </p:spPr>
        <p:txBody>
          <a:bodyPr wrap="square">
            <a:spAutoFit/>
          </a:bodyPr>
          <a:lstStyle/>
          <a:p>
            <a:r>
              <a:rPr lang="en-IN" sz="1200" b="0" dirty="0">
                <a:solidFill>
                  <a:srgbClr val="569CD6"/>
                </a:solidFill>
                <a:effectLst/>
                <a:latin typeface="Consolas" panose="020B0609020204030204" pitchFamily="49" charset="0"/>
              </a:rPr>
              <a:t>public</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 </a:t>
            </a:r>
            <a:r>
              <a:rPr lang="en-IN" sz="1200" b="0" dirty="0" err="1">
                <a:solidFill>
                  <a:srgbClr val="4EC9B0"/>
                </a:solidFill>
                <a:effectLst/>
                <a:latin typeface="Consolas" panose="020B0609020204030204" pitchFamily="49" charset="0"/>
              </a:rPr>
              <a:t>TopNWordCount</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public</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static</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void</a:t>
            </a:r>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main</a:t>
            </a:r>
            <a:r>
              <a:rPr lang="en-IN" sz="1200" b="0" dirty="0">
                <a:solidFill>
                  <a:srgbClr val="D4D4D4"/>
                </a:solidFill>
                <a:effectLst/>
                <a:latin typeface="Consolas" panose="020B0609020204030204" pitchFamily="49" charset="0"/>
              </a:rPr>
              <a:t>(</a:t>
            </a:r>
            <a:r>
              <a:rPr lang="en-IN" sz="1200" b="0" dirty="0">
                <a:solidFill>
                  <a:srgbClr val="4EC9B0"/>
                </a:solidFill>
                <a:effectLst/>
                <a:latin typeface="Consolas" panose="020B0609020204030204" pitchFamily="49" charset="0"/>
              </a:rPr>
              <a:t>String</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args</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throws</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Exception</a:t>
            </a:r>
            <a:endParaRPr lang="en-IN" sz="1200" b="0" dirty="0">
              <a:solidFill>
                <a:srgbClr val="D4D4D4"/>
              </a:solidFill>
              <a:effectLst/>
              <a:latin typeface="Consolas" panose="020B0609020204030204" pitchFamily="49" charset="0"/>
            </a:endParaRP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Configuration</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conf</a:t>
            </a:r>
            <a:r>
              <a:rPr lang="en-IN" sz="1200" b="0" dirty="0">
                <a:solidFill>
                  <a:srgbClr val="D4D4D4"/>
                </a:solidFill>
                <a:effectLst/>
                <a:latin typeface="Consolas" panose="020B0609020204030204" pitchFamily="49" charset="0"/>
              </a:rPr>
              <a:t> = </a:t>
            </a:r>
            <a:r>
              <a:rPr lang="en-IN" sz="1200" b="0" dirty="0">
                <a:solidFill>
                  <a:srgbClr val="C586C0"/>
                </a:solidFill>
                <a:effectLst/>
                <a:latin typeface="Consolas" panose="020B0609020204030204" pitchFamily="49" charset="0"/>
              </a:rPr>
              <a:t>new</a:t>
            </a:r>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Configuration</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String</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pathArgs</a:t>
            </a:r>
            <a:r>
              <a:rPr lang="en-IN" sz="1200" b="0" dirty="0">
                <a:solidFill>
                  <a:srgbClr val="D4D4D4"/>
                </a:solidFill>
                <a:effectLst/>
                <a:latin typeface="Consolas" panose="020B0609020204030204" pitchFamily="49" charset="0"/>
              </a:rPr>
              <a:t> = </a:t>
            </a:r>
            <a:r>
              <a:rPr lang="en-IN" sz="1200" b="0" dirty="0">
                <a:solidFill>
                  <a:srgbClr val="C586C0"/>
                </a:solidFill>
                <a:effectLst/>
                <a:latin typeface="Consolas" panose="020B0609020204030204" pitchFamily="49" charset="0"/>
              </a:rPr>
              <a:t>new</a:t>
            </a:r>
            <a:r>
              <a:rPr lang="en-IN" sz="1200" b="0" dirty="0">
                <a:solidFill>
                  <a:srgbClr val="D4D4D4"/>
                </a:solidFill>
                <a:effectLst/>
                <a:latin typeface="Consolas" panose="020B0609020204030204" pitchFamily="49" charset="0"/>
              </a:rPr>
              <a:t> </a:t>
            </a:r>
            <a:r>
              <a:rPr lang="en-IN" sz="1200" b="0" dirty="0" err="1">
                <a:solidFill>
                  <a:srgbClr val="DCDCAA"/>
                </a:solidFill>
                <a:effectLst/>
                <a:latin typeface="Consolas" panose="020B0609020204030204" pitchFamily="49" charset="0"/>
              </a:rPr>
              <a:t>GenericOptionsParser</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conf</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args</a:t>
            </a:r>
            <a:r>
              <a:rPr lang="en-IN" sz="1200" b="0" dirty="0">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getRemainingArgs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conf</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"N"</a:t>
            </a:r>
            <a:r>
              <a:rPr lang="en-IN" sz="1200" b="0" dirty="0">
                <a:solidFill>
                  <a:srgbClr val="D4D4D4"/>
                </a:solidFill>
                <a:effectLst/>
                <a:latin typeface="Consolas" panose="020B0609020204030204" pitchFamily="49" charset="0"/>
              </a:rPr>
              <a:t>, </a:t>
            </a:r>
            <a:r>
              <a:rPr lang="en-IN" sz="1200" b="0" dirty="0">
                <a:solidFill>
                  <a:srgbClr val="CE9178"/>
                </a:solidFill>
                <a:effectLst/>
                <a:latin typeface="Consolas" panose="020B0609020204030204" pitchFamily="49" charset="0"/>
              </a:rPr>
              <a:t>"10"</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C586C0"/>
                </a:solidFill>
                <a:effectLst/>
                <a:latin typeface="Consolas" panose="020B0609020204030204" pitchFamily="49" charset="0"/>
              </a:rPr>
              <a:t>if</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pathArgs</a:t>
            </a:r>
            <a:r>
              <a:rPr lang="en-IN" sz="1200" b="0" dirty="0" err="1">
                <a:solidFill>
                  <a:srgbClr val="D4D4D4"/>
                </a:solidFill>
                <a:effectLst/>
                <a:latin typeface="Consolas" panose="020B0609020204030204" pitchFamily="49" charset="0"/>
              </a:rPr>
              <a:t>.</a:t>
            </a:r>
            <a:r>
              <a:rPr lang="en-IN" sz="1200" b="0" dirty="0" err="1">
                <a:solidFill>
                  <a:srgbClr val="4FC1FF"/>
                </a:solidFill>
                <a:effectLst/>
                <a:latin typeface="Consolas" panose="020B0609020204030204" pitchFamily="49" charset="0"/>
              </a:rPr>
              <a:t>length</a:t>
            </a:r>
            <a:r>
              <a:rPr lang="en-IN" sz="1200" b="0" dirty="0">
                <a:solidFill>
                  <a:srgbClr val="D4D4D4"/>
                </a:solidFill>
                <a:effectLst/>
                <a:latin typeface="Consolas" panose="020B0609020204030204" pitchFamily="49" charset="0"/>
              </a:rPr>
              <a:t> &lt; </a:t>
            </a:r>
            <a:r>
              <a:rPr lang="en-IN" sz="1200" b="0" dirty="0">
                <a:solidFill>
                  <a:srgbClr val="B5CEA8"/>
                </a:solidFill>
                <a:effectLst/>
                <a:latin typeface="Consolas" panose="020B0609020204030204" pitchFamily="49" charset="0"/>
              </a:rPr>
              <a:t>2</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err="1">
                <a:solidFill>
                  <a:srgbClr val="4EC9B0"/>
                </a:solidFill>
                <a:effectLst/>
                <a:latin typeface="Consolas" panose="020B0609020204030204" pitchFamily="49" charset="0"/>
              </a:rPr>
              <a:t>System</a:t>
            </a:r>
            <a:r>
              <a:rPr lang="en-IN" sz="1200" b="0" dirty="0" err="1">
                <a:solidFill>
                  <a:srgbClr val="D4D4D4"/>
                </a:solidFill>
                <a:effectLst/>
                <a:latin typeface="Consolas" panose="020B0609020204030204" pitchFamily="49" charset="0"/>
              </a:rPr>
              <a:t>.</a:t>
            </a:r>
            <a:r>
              <a:rPr lang="en-IN" sz="1200" b="0" dirty="0" err="1">
                <a:solidFill>
                  <a:srgbClr val="4FC1FF"/>
                </a:solidFill>
                <a:effectLst/>
                <a:latin typeface="Consolas" panose="020B0609020204030204" pitchFamily="49" charset="0"/>
              </a:rPr>
              <a:t>err</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println</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"MR Project Usage: </a:t>
            </a:r>
            <a:r>
              <a:rPr lang="en-IN" sz="1200" b="0" dirty="0" err="1">
                <a:solidFill>
                  <a:srgbClr val="CE9178"/>
                </a:solidFill>
                <a:effectLst/>
                <a:latin typeface="Consolas" panose="020B0609020204030204" pitchFamily="49" charset="0"/>
              </a:rPr>
              <a:t>TopNWordCount</a:t>
            </a:r>
            <a:r>
              <a:rPr lang="en-IN" sz="1200" b="0" dirty="0">
                <a:solidFill>
                  <a:srgbClr val="CE9178"/>
                </a:solidFill>
                <a:effectLst/>
                <a:latin typeface="Consolas" panose="020B0609020204030204" pitchFamily="49" charset="0"/>
              </a:rPr>
              <a:t> &lt;input-path&gt; [...] &lt;output-path&gt;"</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4EC9B0"/>
                </a:solidFill>
                <a:effectLst/>
                <a:latin typeface="Consolas" panose="020B0609020204030204" pitchFamily="49" charset="0"/>
              </a:rPr>
              <a:t>System</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exit</a:t>
            </a:r>
            <a:r>
              <a:rPr lang="en-IN" sz="1200" b="0" dirty="0">
                <a:solidFill>
                  <a:srgbClr val="D4D4D4"/>
                </a:solidFill>
                <a:effectLst/>
                <a:latin typeface="Consolas" panose="020B0609020204030204" pitchFamily="49" charset="0"/>
              </a:rPr>
              <a:t>(</a:t>
            </a:r>
            <a:r>
              <a:rPr lang="en-IN" sz="1200" b="0" dirty="0">
                <a:solidFill>
                  <a:srgbClr val="B5CEA8"/>
                </a:solidFill>
                <a:effectLst/>
                <a:latin typeface="Consolas" panose="020B0609020204030204" pitchFamily="49" charset="0"/>
              </a:rPr>
              <a:t>2</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Path</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wordcount_dir</a:t>
            </a:r>
            <a:r>
              <a:rPr lang="en-IN" sz="1200" b="0" dirty="0">
                <a:solidFill>
                  <a:srgbClr val="D4D4D4"/>
                </a:solidFill>
                <a:effectLst/>
                <a:latin typeface="Consolas" panose="020B0609020204030204" pitchFamily="49" charset="0"/>
              </a:rPr>
              <a:t> = </a:t>
            </a:r>
            <a:r>
              <a:rPr lang="en-IN" sz="1200" b="0" dirty="0">
                <a:solidFill>
                  <a:srgbClr val="C586C0"/>
                </a:solidFill>
                <a:effectLst/>
                <a:latin typeface="Consolas" panose="020B0609020204030204" pitchFamily="49" charset="0"/>
              </a:rPr>
              <a:t>new</a:t>
            </a:r>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Path</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"wordcount"</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Path</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output_dir</a:t>
            </a:r>
            <a:r>
              <a:rPr lang="en-IN" sz="1200" b="0" dirty="0">
                <a:solidFill>
                  <a:srgbClr val="D4D4D4"/>
                </a:solidFill>
                <a:effectLst/>
                <a:latin typeface="Consolas" panose="020B0609020204030204" pitchFamily="49" charset="0"/>
              </a:rPr>
              <a:t> = </a:t>
            </a:r>
            <a:r>
              <a:rPr lang="en-IN" sz="1200" b="0" dirty="0">
                <a:solidFill>
                  <a:srgbClr val="C586C0"/>
                </a:solidFill>
                <a:effectLst/>
                <a:latin typeface="Consolas" panose="020B0609020204030204" pitchFamily="49" charset="0"/>
              </a:rPr>
              <a:t>new</a:t>
            </a:r>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Path</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pathArgs</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pathArgs</a:t>
            </a:r>
            <a:r>
              <a:rPr lang="en-IN" sz="1200" b="0" dirty="0" err="1">
                <a:solidFill>
                  <a:srgbClr val="D4D4D4"/>
                </a:solidFill>
                <a:effectLst/>
                <a:latin typeface="Consolas" panose="020B0609020204030204" pitchFamily="49" charset="0"/>
              </a:rPr>
              <a:t>.</a:t>
            </a:r>
            <a:r>
              <a:rPr lang="en-IN" sz="1200" b="0" dirty="0" err="1">
                <a:solidFill>
                  <a:srgbClr val="4FC1FF"/>
                </a:solidFill>
                <a:effectLst/>
                <a:latin typeface="Consolas" panose="020B0609020204030204" pitchFamily="49" charset="0"/>
              </a:rPr>
              <a:t>length</a:t>
            </a:r>
            <a:r>
              <a:rPr lang="en-IN" sz="1200" b="0" dirty="0">
                <a:solidFill>
                  <a:srgbClr val="D4D4D4"/>
                </a:solidFill>
                <a:effectLst/>
                <a:latin typeface="Consolas" panose="020B0609020204030204" pitchFamily="49" charset="0"/>
              </a:rPr>
              <a:t> - </a:t>
            </a:r>
            <a:r>
              <a:rPr lang="en-IN" sz="1200" b="0" dirty="0">
                <a:solidFill>
                  <a:srgbClr val="B5CEA8"/>
                </a:solidFill>
                <a:effectLst/>
                <a:latin typeface="Consolas" panose="020B0609020204030204" pitchFamily="49" charset="0"/>
              </a:rPr>
              <a:t>1</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4EC9B0"/>
                </a:solidFill>
                <a:effectLst/>
                <a:latin typeface="Consolas" panose="020B0609020204030204" pitchFamily="49" charset="0"/>
              </a:rPr>
              <a:t>FileSystem</a:t>
            </a:r>
            <a:r>
              <a:rPr lang="en-IN" sz="1200" b="0" dirty="0">
                <a:solidFill>
                  <a:srgbClr val="D4D4D4"/>
                </a:solidFill>
                <a:effectLst/>
                <a:latin typeface="Consolas" panose="020B0609020204030204" pitchFamily="49" charset="0"/>
              </a:rPr>
              <a:t> </a:t>
            </a:r>
            <a:r>
              <a:rPr lang="en-IN" sz="1200" b="0" dirty="0">
                <a:solidFill>
                  <a:srgbClr val="9CDCFE"/>
                </a:solidFill>
                <a:effectLst/>
                <a:latin typeface="Consolas" panose="020B0609020204030204" pitchFamily="49" charset="0"/>
              </a:rPr>
              <a:t>fs</a:t>
            </a:r>
            <a:r>
              <a:rPr lang="en-IN" sz="1200" b="0" dirty="0">
                <a:solidFill>
                  <a:srgbClr val="D4D4D4"/>
                </a:solidFill>
                <a:effectLst/>
                <a:latin typeface="Consolas" panose="020B0609020204030204" pitchFamily="49" charset="0"/>
              </a:rPr>
              <a:t> = </a:t>
            </a:r>
            <a:r>
              <a:rPr lang="en-IN" sz="1200" b="0" dirty="0" err="1">
                <a:solidFill>
                  <a:srgbClr val="9CDCFE"/>
                </a:solidFill>
                <a:effectLst/>
                <a:latin typeface="Consolas" panose="020B0609020204030204" pitchFamily="49" charset="0"/>
              </a:rPr>
              <a:t>FileSystem</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get</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conf</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C586C0"/>
                </a:solidFill>
                <a:effectLst/>
                <a:latin typeface="Consolas" panose="020B0609020204030204" pitchFamily="49" charset="0"/>
              </a:rPr>
              <a:t>if</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fs</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exists</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wordcount_dir</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fs</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delete</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wordcount_dir</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true</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C586C0"/>
                </a:solidFill>
                <a:effectLst/>
                <a:latin typeface="Consolas" panose="020B0609020204030204" pitchFamily="49" charset="0"/>
              </a:rPr>
              <a:t>if</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fs</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exists</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output_dir</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fs</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delete</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output_dir</a:t>
            </a:r>
            <a:r>
              <a:rPr lang="en-IN" sz="1200" b="0" dirty="0">
                <a:solidFill>
                  <a:srgbClr val="D4D4D4"/>
                </a:solidFill>
                <a:effectLst/>
                <a:latin typeface="Consolas" panose="020B0609020204030204" pitchFamily="49" charset="0"/>
              </a:rPr>
              <a:t>, </a:t>
            </a:r>
            <a:r>
              <a:rPr lang="en-IN" sz="1200" b="0" dirty="0">
                <a:solidFill>
                  <a:srgbClr val="569CD6"/>
                </a:solidFill>
                <a:effectLst/>
                <a:latin typeface="Consolas" panose="020B0609020204030204" pitchFamily="49" charset="0"/>
              </a:rPr>
              <a:t>true</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Job</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a:solidFill>
                  <a:srgbClr val="D4D4D4"/>
                </a:solidFill>
                <a:effectLst/>
                <a:latin typeface="Consolas" panose="020B0609020204030204" pitchFamily="49" charset="0"/>
              </a:rPr>
              <a:t> = </a:t>
            </a:r>
            <a:r>
              <a:rPr lang="en-IN" sz="1200" b="0" dirty="0" err="1">
                <a:solidFill>
                  <a:srgbClr val="9CDCFE"/>
                </a:solidFill>
                <a:effectLst/>
                <a:latin typeface="Consolas" panose="020B0609020204030204" pitchFamily="49" charset="0"/>
              </a:rPr>
              <a:t>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getInstance</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conf</a:t>
            </a:r>
            <a:r>
              <a:rPr lang="en-IN" sz="1200" b="0" dirty="0">
                <a:solidFill>
                  <a:srgbClr val="D4D4D4"/>
                </a:solidFill>
                <a:effectLst/>
                <a:latin typeface="Consolas" panose="020B0609020204030204" pitchFamily="49" charset="0"/>
              </a:rPr>
              <a:t>, </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WordCount</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setJarByClass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TopNWordCount</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setMapperClass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WordCountMapper</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setReducerClass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WordCountReducer</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setMapOutputKeyClass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Text</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setMapOutputValueClass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IntWritable</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setOutputKeyClass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Text</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setOutputValueClass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IntWritable</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br>
              <a:rPr lang="en-IN" sz="1200" b="0" dirty="0">
                <a:solidFill>
                  <a:srgbClr val="D4D4D4"/>
                </a:solidFill>
                <a:effectLst/>
                <a:latin typeface="Consolas" panose="020B0609020204030204" pitchFamily="49" charset="0"/>
              </a:rPr>
            </a:b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8990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10" presetClass="entr" presetSubtype="0" fill="hold" grpId="0" nodeType="withEffect">
                                  <p:stCondLst>
                                    <p:cond delay="30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par>
                                <p:cTn id="2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4" dur="3000" fill="hold"/>
                                        <p:tgtEl>
                                          <p:spTgt spid="108"/>
                                        </p:tgtEl>
                                        <p:attrNameLst>
                                          <p:attrName>ppt_x</p:attrName>
                                          <p:attrName>ppt_y</p:attrName>
                                        </p:attrNameLst>
                                      </p:cBhvr>
                                      <p:rCtr x="0" y="1204"/>
                                    </p:animMotion>
                                  </p:childTnLst>
                                </p:cTn>
                              </p:par>
                              <p:par>
                                <p:cTn id="25" presetID="10" presetClass="entr" presetSubtype="0" fill="hold" grpId="0" nodeType="withEffect">
                                  <p:stCondLst>
                                    <p:cond delay="2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1000"/>
                                        <p:tgtEl>
                                          <p:spTgt spid="112"/>
                                        </p:tgtEl>
                                      </p:cBhvr>
                                    </p:animEffect>
                                  </p:childTnLst>
                                </p:cTn>
                              </p:par>
                              <p:par>
                                <p:cTn id="2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29" dur="3000" fill="hold"/>
                                        <p:tgtEl>
                                          <p:spTgt spid="112"/>
                                        </p:tgtEl>
                                        <p:attrNameLst>
                                          <p:attrName>ppt_x</p:attrName>
                                          <p:attrName>ppt_y</p:attrName>
                                        </p:attrNameLst>
                                      </p:cBhvr>
                                      <p:rCtr x="0" y="1204"/>
                                    </p:animMotion>
                                  </p:childTnLst>
                                </p:cTn>
                              </p:par>
                              <p:par>
                                <p:cTn id="30" presetID="10" presetClass="entr" presetSubtype="0" fill="hold" grpId="0" nodeType="withEffect">
                                  <p:stCondLst>
                                    <p:cond delay="350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childTnLst>
                                </p:cTn>
                              </p:par>
                              <p:par>
                                <p:cTn id="3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4"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5" name="Rectangle 4">
            <a:extLst>
              <a:ext uri="{FF2B5EF4-FFF2-40B4-BE49-F238E27FC236}">
                <a16:creationId xmlns:a16="http://schemas.microsoft.com/office/drawing/2014/main" id="{0564CAB2-B075-0902-7B31-8133E76B5C11}"/>
              </a:ext>
            </a:extLst>
          </p:cNvPr>
          <p:cNvSpPr/>
          <p:nvPr/>
        </p:nvSpPr>
        <p:spPr>
          <a:xfrm>
            <a:off x="157903" y="811659"/>
            <a:ext cx="11470485" cy="5098141"/>
          </a:xfrm>
          <a:prstGeom prst="rect">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577049" y="-15001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1676457" y="1042793"/>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Main function() contd. </a:t>
            </a:r>
          </a:p>
        </p:txBody>
      </p:sp>
      <p:sp>
        <p:nvSpPr>
          <p:cNvPr id="44" name="TextBox 43">
            <a:extLst>
              <a:ext uri="{FF2B5EF4-FFF2-40B4-BE49-F238E27FC236}">
                <a16:creationId xmlns:a16="http://schemas.microsoft.com/office/drawing/2014/main" id="{B2956783-1EB4-B9AC-0D82-2BA17580FCFA}"/>
              </a:ext>
            </a:extLst>
          </p:cNvPr>
          <p:cNvSpPr txBox="1"/>
          <p:nvPr/>
        </p:nvSpPr>
        <p:spPr>
          <a:xfrm>
            <a:off x="411211" y="1613038"/>
            <a:ext cx="10715920" cy="3600986"/>
          </a:xfrm>
          <a:prstGeom prst="rect">
            <a:avLst/>
          </a:prstGeom>
          <a:solidFill>
            <a:schemeClr val="tx1"/>
          </a:solidFill>
        </p:spPr>
        <p:txBody>
          <a:bodyPr wrap="square">
            <a:spAutoFit/>
          </a:bodyPr>
          <a:lstStyle/>
          <a:p>
            <a:r>
              <a:rPr lang="en-IN" sz="1200" b="0" dirty="0">
                <a:solidFill>
                  <a:srgbClr val="C586C0"/>
                </a:solidFill>
                <a:effectLst/>
                <a:latin typeface="Consolas" panose="020B0609020204030204" pitchFamily="49" charset="0"/>
              </a:rPr>
              <a:t>for</a:t>
            </a:r>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int</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i</a:t>
            </a:r>
            <a:r>
              <a:rPr lang="en-IN" sz="1200" b="0" dirty="0">
                <a:solidFill>
                  <a:srgbClr val="D4D4D4"/>
                </a:solidFill>
                <a:effectLst/>
                <a:latin typeface="Consolas" panose="020B0609020204030204" pitchFamily="49" charset="0"/>
              </a:rPr>
              <a:t> = </a:t>
            </a:r>
            <a:r>
              <a:rPr lang="en-IN" sz="1200" b="0" dirty="0">
                <a:solidFill>
                  <a:srgbClr val="B5CEA8"/>
                </a:solidFill>
                <a:effectLst/>
                <a:latin typeface="Consolas" panose="020B0609020204030204" pitchFamily="49" charset="0"/>
              </a:rPr>
              <a:t>0</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i</a:t>
            </a:r>
            <a:r>
              <a:rPr lang="en-IN" sz="1200" b="0" dirty="0">
                <a:solidFill>
                  <a:srgbClr val="D4D4D4"/>
                </a:solidFill>
                <a:effectLst/>
                <a:latin typeface="Consolas" panose="020B0609020204030204" pitchFamily="49" charset="0"/>
              </a:rPr>
              <a:t> &lt; </a:t>
            </a:r>
            <a:r>
              <a:rPr lang="en-IN" sz="1200" b="0" dirty="0" err="1">
                <a:solidFill>
                  <a:srgbClr val="9CDCFE"/>
                </a:solidFill>
                <a:effectLst/>
                <a:latin typeface="Consolas" panose="020B0609020204030204" pitchFamily="49" charset="0"/>
              </a:rPr>
              <a:t>pathArgs</a:t>
            </a:r>
            <a:r>
              <a:rPr lang="en-IN" sz="1200" b="0" dirty="0" err="1">
                <a:solidFill>
                  <a:srgbClr val="D4D4D4"/>
                </a:solidFill>
                <a:effectLst/>
                <a:latin typeface="Consolas" panose="020B0609020204030204" pitchFamily="49" charset="0"/>
              </a:rPr>
              <a:t>.</a:t>
            </a:r>
            <a:r>
              <a:rPr lang="en-IN" sz="1200" b="0" dirty="0" err="1">
                <a:solidFill>
                  <a:srgbClr val="4FC1FF"/>
                </a:solidFill>
                <a:effectLst/>
                <a:latin typeface="Consolas" panose="020B0609020204030204" pitchFamily="49" charset="0"/>
              </a:rPr>
              <a:t>length</a:t>
            </a:r>
            <a:r>
              <a:rPr lang="en-IN" sz="1200" b="0" dirty="0">
                <a:solidFill>
                  <a:srgbClr val="D4D4D4"/>
                </a:solidFill>
                <a:effectLst/>
                <a:latin typeface="Consolas" panose="020B0609020204030204" pitchFamily="49" charset="0"/>
              </a:rPr>
              <a:t> - </a:t>
            </a:r>
            <a:r>
              <a:rPr lang="en-IN" sz="1200" b="0" dirty="0">
                <a:solidFill>
                  <a:srgbClr val="B5CEA8"/>
                </a:solidFill>
                <a:effectLst/>
                <a:latin typeface="Consolas" panose="020B0609020204030204" pitchFamily="49" charset="0"/>
              </a:rPr>
              <a:t>1</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i</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FileInputFormat</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addInputPath</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wc_job</a:t>
            </a:r>
            <a:r>
              <a:rPr lang="en-IN" sz="1200" b="0" dirty="0">
                <a:solidFill>
                  <a:srgbClr val="D4D4D4"/>
                </a:solidFill>
                <a:effectLst/>
                <a:latin typeface="Consolas" panose="020B0609020204030204" pitchFamily="49" charset="0"/>
              </a:rPr>
              <a:t>, </a:t>
            </a:r>
            <a:r>
              <a:rPr lang="en-IN" sz="1200" b="0" dirty="0">
                <a:solidFill>
                  <a:srgbClr val="C586C0"/>
                </a:solidFill>
                <a:effectLst/>
                <a:latin typeface="Consolas" panose="020B0609020204030204" pitchFamily="49" charset="0"/>
              </a:rPr>
              <a:t>new</a:t>
            </a:r>
            <a:r>
              <a:rPr lang="en-IN" sz="1200" b="0" dirty="0">
                <a:solidFill>
                  <a:srgbClr val="D4D4D4"/>
                </a:solidFill>
                <a:effectLst/>
                <a:latin typeface="Consolas" panose="020B0609020204030204" pitchFamily="49" charset="0"/>
              </a:rPr>
              <a:t> </a:t>
            </a:r>
            <a:r>
              <a:rPr lang="en-IN" sz="1200" b="0" dirty="0">
                <a:solidFill>
                  <a:srgbClr val="DCDCAA"/>
                </a:solidFill>
                <a:effectLst/>
                <a:latin typeface="Consolas" panose="020B0609020204030204" pitchFamily="49" charset="0"/>
              </a:rPr>
              <a:t>Path</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pathArgs</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i</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FileOutputFormat</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setOutputPath</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wc_job</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wordcount_dir</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wc_job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waitForCompletion</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true</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a:solidFill>
                  <a:srgbClr val="4EC9B0"/>
                </a:solidFill>
                <a:effectLst/>
                <a:latin typeface="Consolas" panose="020B0609020204030204" pitchFamily="49" charset="0"/>
              </a:rPr>
              <a:t>Job</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a:solidFill>
                  <a:srgbClr val="D4D4D4"/>
                </a:solidFill>
                <a:effectLst/>
                <a:latin typeface="Consolas" panose="020B0609020204030204" pitchFamily="49" charset="0"/>
              </a:rPr>
              <a:t> = </a:t>
            </a:r>
            <a:r>
              <a:rPr lang="en-IN" sz="1200" b="0" dirty="0" err="1">
                <a:solidFill>
                  <a:srgbClr val="9CDCFE"/>
                </a:solidFill>
                <a:effectLst/>
                <a:latin typeface="Consolas" panose="020B0609020204030204" pitchFamily="49" charset="0"/>
              </a:rPr>
              <a:t>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getInstance</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conf</a:t>
            </a:r>
            <a:r>
              <a:rPr lang="en-IN" sz="1200" b="0" dirty="0">
                <a:solidFill>
                  <a:srgbClr val="D4D4D4"/>
                </a:solidFill>
                <a:effectLst/>
                <a:latin typeface="Consolas" panose="020B0609020204030204" pitchFamily="49" charset="0"/>
              </a:rPr>
              <a:t>, </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TopN</a:t>
            </a:r>
            <a:r>
              <a:rPr lang="en-IN" sz="1200" b="0" dirty="0">
                <a:solidFill>
                  <a:srgbClr val="CE9178"/>
                </a:solidFill>
                <a:effectLst/>
                <a:latin typeface="Consolas" panose="020B0609020204030204" pitchFamily="49" charset="0"/>
              </a:rPr>
              <a:t>"</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setJarByClass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TopNWordCount</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setMapperClass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TopNMapper</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setReducerClass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TopNReducer</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setMapOutputKeyClass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Text</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setMapOutputValueClass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IntWritable</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setOutputKeyClass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IntWritable</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setOutputValueClass</a:t>
            </a:r>
            <a:r>
              <a:rPr lang="en-IN" sz="1200" b="0" dirty="0">
                <a:solidFill>
                  <a:srgbClr val="D4D4D4"/>
                </a:solidFill>
                <a:effectLst/>
                <a:latin typeface="Consolas" panose="020B0609020204030204" pitchFamily="49" charset="0"/>
              </a:rPr>
              <a:t>(</a:t>
            </a:r>
            <a:r>
              <a:rPr lang="en-IN" sz="1200" b="0" dirty="0" err="1">
                <a:solidFill>
                  <a:srgbClr val="4EC9B0"/>
                </a:solidFill>
                <a:effectLst/>
                <a:latin typeface="Consolas" panose="020B0609020204030204" pitchFamily="49" charset="0"/>
              </a:rPr>
              <a:t>Text</a:t>
            </a:r>
            <a:r>
              <a:rPr lang="en-IN" sz="1200" b="0" dirty="0" err="1">
                <a:solidFill>
                  <a:srgbClr val="D4D4D4"/>
                </a:solidFill>
                <a:effectLst/>
                <a:latin typeface="Consolas" panose="020B0609020204030204" pitchFamily="49" charset="0"/>
              </a:rPr>
              <a:t>.</a:t>
            </a:r>
            <a:r>
              <a:rPr lang="en-IN" sz="1200" b="0" dirty="0" err="1">
                <a:solidFill>
                  <a:srgbClr val="C586C0"/>
                </a:solidFill>
                <a:effectLst/>
                <a:latin typeface="Consolas" panose="020B0609020204030204" pitchFamily="49" charset="0"/>
              </a:rPr>
              <a:t>class</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FileInputFormat</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addInputPath</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topn_job</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wordcount_dir</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FileOutputFormat</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setOutputPath</a:t>
            </a:r>
            <a:r>
              <a:rPr lang="en-IN" sz="1200" b="0" dirty="0">
                <a:solidFill>
                  <a:srgbClr val="D4D4D4"/>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topn_job</a:t>
            </a:r>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output_dir</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topn_job</a:t>
            </a:r>
            <a:r>
              <a:rPr lang="en-IN" sz="1200" b="0" dirty="0" err="1">
                <a:solidFill>
                  <a:srgbClr val="D4D4D4"/>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waitForCompletion</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true</a:t>
            </a:r>
            <a:r>
              <a:rPr lang="en-IN" sz="1200" b="0" dirty="0">
                <a:solidFill>
                  <a:srgbClr val="D4D4D4"/>
                </a:solidFill>
                <a:effectLst/>
                <a:latin typeface="Consolas" panose="020B0609020204030204" pitchFamily="49" charset="0"/>
              </a:rPr>
              <a:t>);</a:t>
            </a:r>
          </a:p>
          <a:p>
            <a:r>
              <a:rPr lang="en-IN" sz="1200" b="0" dirty="0">
                <a:solidFill>
                  <a:srgbClr val="D4D4D4"/>
                </a:solidFill>
                <a:effectLst/>
                <a:latin typeface="Consolas" panose="020B0609020204030204" pitchFamily="49" charset="0"/>
              </a:rPr>
              <a:t>    }</a:t>
            </a:r>
          </a:p>
          <a:p>
            <a:r>
              <a:rPr lang="en-IN"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1500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10" presetClass="entr" presetSubtype="0" fill="hold" grpId="0" nodeType="withEffect">
                                  <p:stCondLst>
                                    <p:cond delay="30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par>
                                <p:cTn id="2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4" dur="3000" fill="hold"/>
                                        <p:tgtEl>
                                          <p:spTgt spid="108"/>
                                        </p:tgtEl>
                                        <p:attrNameLst>
                                          <p:attrName>ppt_x</p:attrName>
                                          <p:attrName>ppt_y</p:attrName>
                                        </p:attrNameLst>
                                      </p:cBhvr>
                                      <p:rCtr x="0" y="1204"/>
                                    </p:animMotion>
                                  </p:childTnLst>
                                </p:cTn>
                              </p:par>
                              <p:par>
                                <p:cTn id="25" presetID="10" presetClass="entr" presetSubtype="0" fill="hold" grpId="0" nodeType="withEffect">
                                  <p:stCondLst>
                                    <p:cond delay="2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1000"/>
                                        <p:tgtEl>
                                          <p:spTgt spid="112"/>
                                        </p:tgtEl>
                                      </p:cBhvr>
                                    </p:animEffect>
                                  </p:childTnLst>
                                </p:cTn>
                              </p:par>
                              <p:par>
                                <p:cTn id="2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29" dur="3000" fill="hold"/>
                                        <p:tgtEl>
                                          <p:spTgt spid="112"/>
                                        </p:tgtEl>
                                        <p:attrNameLst>
                                          <p:attrName>ppt_x</p:attrName>
                                          <p:attrName>ppt_y</p:attrName>
                                        </p:attrNameLst>
                                      </p:cBhvr>
                                      <p:rCtr x="0" y="1204"/>
                                    </p:animMotion>
                                  </p:childTnLst>
                                </p:cTn>
                              </p:par>
                              <p:par>
                                <p:cTn id="30" presetID="10" presetClass="entr" presetSubtype="0" fill="hold" grpId="0" nodeType="withEffect">
                                  <p:stCondLst>
                                    <p:cond delay="350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childTnLst>
                                </p:cTn>
                              </p:par>
                              <p:par>
                                <p:cTn id="3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4"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5" name="Rectangle 4">
            <a:extLst>
              <a:ext uri="{FF2B5EF4-FFF2-40B4-BE49-F238E27FC236}">
                <a16:creationId xmlns:a16="http://schemas.microsoft.com/office/drawing/2014/main" id="{0564CAB2-B075-0902-7B31-8133E76B5C11}"/>
              </a:ext>
            </a:extLst>
          </p:cNvPr>
          <p:cNvSpPr/>
          <p:nvPr/>
        </p:nvSpPr>
        <p:spPr>
          <a:xfrm>
            <a:off x="360757" y="551996"/>
            <a:ext cx="11470485" cy="5978071"/>
          </a:xfrm>
          <a:prstGeom prst="rect">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437201" y="-148996"/>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42" name="TextBox 41">
            <a:extLst>
              <a:ext uri="{FF2B5EF4-FFF2-40B4-BE49-F238E27FC236}">
                <a16:creationId xmlns:a16="http://schemas.microsoft.com/office/drawing/2014/main" id="{797B53B1-E5C3-A321-9D3C-29D7ADFBEFF8}"/>
              </a:ext>
            </a:extLst>
          </p:cNvPr>
          <p:cNvSpPr txBox="1"/>
          <p:nvPr/>
        </p:nvSpPr>
        <p:spPr>
          <a:xfrm>
            <a:off x="6095999" y="3322460"/>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Output</a:t>
            </a:r>
          </a:p>
        </p:txBody>
      </p:sp>
      <p:sp>
        <p:nvSpPr>
          <p:cNvPr id="44" name="TextBox 43">
            <a:extLst>
              <a:ext uri="{FF2B5EF4-FFF2-40B4-BE49-F238E27FC236}">
                <a16:creationId xmlns:a16="http://schemas.microsoft.com/office/drawing/2014/main" id="{B2956783-1EB4-B9AC-0D82-2BA17580FCFA}"/>
              </a:ext>
            </a:extLst>
          </p:cNvPr>
          <p:cNvSpPr txBox="1"/>
          <p:nvPr/>
        </p:nvSpPr>
        <p:spPr>
          <a:xfrm>
            <a:off x="8493371" y="3619977"/>
            <a:ext cx="1892718" cy="1938992"/>
          </a:xfrm>
          <a:prstGeom prst="rect">
            <a:avLst/>
          </a:prstGeom>
          <a:solidFill>
            <a:schemeClr val="tx1"/>
          </a:solidFill>
        </p:spPr>
        <p:txBody>
          <a:bodyPr wrap="square">
            <a:spAutoFit/>
          </a:bodyPr>
          <a:lstStyle/>
          <a:p>
            <a:r>
              <a:rPr lang="en-US" sz="1200" b="0" dirty="0">
                <a:solidFill>
                  <a:srgbClr val="B5CEA8"/>
                </a:solidFill>
                <a:effectLst/>
                <a:latin typeface="Consolas" panose="020B0609020204030204" pitchFamily="49" charset="0"/>
              </a:rPr>
              <a:t>11</a:t>
            </a:r>
            <a:r>
              <a:rPr lang="en-US" sz="1200" b="0" dirty="0">
                <a:solidFill>
                  <a:srgbClr val="D4D4D4"/>
                </a:solidFill>
                <a:effectLst/>
                <a:latin typeface="Consolas" panose="020B0609020204030204" pitchFamily="49" charset="0"/>
              </a:rPr>
              <a:t>  key-value</a:t>
            </a:r>
          </a:p>
          <a:p>
            <a:r>
              <a:rPr lang="en-US" sz="1200" b="0" dirty="0">
                <a:solidFill>
                  <a:srgbClr val="B5CEA8"/>
                </a:solidFill>
                <a:effectLst/>
                <a:latin typeface="Consolas" panose="020B0609020204030204" pitchFamily="49" charset="0"/>
              </a:rPr>
              <a:t>12</a:t>
            </a:r>
            <a:r>
              <a:rPr lang="en-US" sz="1200" b="0" dirty="0">
                <a:solidFill>
                  <a:srgbClr val="D4D4D4"/>
                </a:solidFill>
                <a:effectLst/>
                <a:latin typeface="Consolas" panose="020B0609020204030204" pitchFamily="49" charset="0"/>
              </a:rPr>
              <a:t>  in</a:t>
            </a:r>
          </a:p>
          <a:p>
            <a:r>
              <a:rPr lang="en-US" sz="1200" b="0" dirty="0">
                <a:solidFill>
                  <a:srgbClr val="B5CEA8"/>
                </a:solidFill>
                <a:effectLst/>
                <a:latin typeface="Consolas" panose="020B0609020204030204" pitchFamily="49" charset="0"/>
              </a:rPr>
              <a:t>12</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The</a:t>
            </a:r>
            <a:endParaRPr lang="en-US" sz="1200" b="0" dirty="0">
              <a:solidFill>
                <a:srgbClr val="D4D4D4"/>
              </a:solidFill>
              <a:effectLst/>
              <a:latin typeface="Consolas" panose="020B0609020204030204" pitchFamily="49" charset="0"/>
            </a:endParaRPr>
          </a:p>
          <a:p>
            <a:r>
              <a:rPr lang="en-US" sz="1200" b="0" dirty="0">
                <a:solidFill>
                  <a:srgbClr val="B5CEA8"/>
                </a:solidFill>
                <a:effectLst/>
                <a:latin typeface="Consolas" panose="020B0609020204030204" pitchFamily="49" charset="0"/>
              </a:rPr>
              <a:t>12</a:t>
            </a:r>
            <a:r>
              <a:rPr lang="en-US" sz="1200" b="0" dirty="0">
                <a:solidFill>
                  <a:srgbClr val="D4D4D4"/>
                </a:solidFill>
                <a:effectLst/>
                <a:latin typeface="Consolas" panose="020B0609020204030204" pitchFamily="49" charset="0"/>
              </a:rPr>
              <a:t>  word</a:t>
            </a:r>
          </a:p>
          <a:p>
            <a:r>
              <a:rPr lang="en-US" sz="1200" b="0" dirty="0">
                <a:solidFill>
                  <a:srgbClr val="B5CEA8"/>
                </a:solidFill>
                <a:effectLst/>
                <a:latin typeface="Consolas" panose="020B0609020204030204" pitchFamily="49" charset="0"/>
              </a:rPr>
              <a:t>17</a:t>
            </a:r>
            <a:r>
              <a:rPr lang="en-US" sz="1200" b="0" dirty="0">
                <a:solidFill>
                  <a:srgbClr val="D4D4D4"/>
                </a:solidFill>
                <a:effectLst/>
                <a:latin typeface="Consolas" panose="020B0609020204030204" pitchFamily="49" charset="0"/>
              </a:rPr>
              <a:t>  to</a:t>
            </a:r>
          </a:p>
          <a:p>
            <a:r>
              <a:rPr lang="en-US" sz="1200" b="0" dirty="0">
                <a:solidFill>
                  <a:srgbClr val="B5CEA8"/>
                </a:solidFill>
                <a:effectLst/>
                <a:latin typeface="Consolas" panose="020B0609020204030204" pitchFamily="49" charset="0"/>
              </a:rPr>
              <a:t>18</a:t>
            </a:r>
            <a:r>
              <a:rPr lang="en-US" sz="1200" b="0" dirty="0">
                <a:solidFill>
                  <a:srgbClr val="D4D4D4"/>
                </a:solidFill>
                <a:effectLst/>
                <a:latin typeface="Consolas" panose="020B0609020204030204" pitchFamily="49" charset="0"/>
              </a:rPr>
              <a:t>  and</a:t>
            </a:r>
          </a:p>
          <a:p>
            <a:r>
              <a:rPr lang="en-US" sz="1200" b="0" dirty="0">
                <a:solidFill>
                  <a:srgbClr val="B5CEA8"/>
                </a:solidFill>
                <a:effectLst/>
                <a:latin typeface="Consolas" panose="020B0609020204030204" pitchFamily="49" charset="0"/>
              </a:rPr>
              <a:t>21</a:t>
            </a:r>
            <a:r>
              <a:rPr lang="en-US" sz="1200" b="0" dirty="0">
                <a:solidFill>
                  <a:srgbClr val="D4D4D4"/>
                </a:solidFill>
                <a:effectLst/>
                <a:latin typeface="Consolas" panose="020B0609020204030204" pitchFamily="49" charset="0"/>
              </a:rPr>
              <a:t>  of</a:t>
            </a:r>
          </a:p>
          <a:p>
            <a:r>
              <a:rPr lang="en-US" sz="1200" b="0" dirty="0">
                <a:solidFill>
                  <a:srgbClr val="B5CEA8"/>
                </a:solidFill>
                <a:effectLst/>
                <a:latin typeface="Consolas" panose="020B0609020204030204" pitchFamily="49" charset="0"/>
              </a:rPr>
              <a:t>23</a:t>
            </a:r>
            <a:r>
              <a:rPr lang="en-US" sz="1200" b="0" dirty="0">
                <a:solidFill>
                  <a:srgbClr val="D4D4D4"/>
                </a:solidFill>
                <a:effectLst/>
                <a:latin typeface="Consolas" panose="020B0609020204030204" pitchFamily="49" charset="0"/>
              </a:rPr>
              <a:t>  a</a:t>
            </a:r>
          </a:p>
          <a:p>
            <a:r>
              <a:rPr lang="en-US" sz="1200" b="0" dirty="0">
                <a:solidFill>
                  <a:srgbClr val="B5CEA8"/>
                </a:solidFill>
                <a:effectLst/>
                <a:latin typeface="Consolas" panose="020B0609020204030204" pitchFamily="49" charset="0"/>
              </a:rPr>
              <a:t>24</a:t>
            </a:r>
            <a:r>
              <a:rPr lang="en-US" sz="1200" b="0" dirty="0">
                <a:solidFill>
                  <a:srgbClr val="D4D4D4"/>
                </a:solidFill>
                <a:effectLst/>
                <a:latin typeface="Consolas" panose="020B0609020204030204" pitchFamily="49" charset="0"/>
              </a:rPr>
              <a:t>  is</a:t>
            </a:r>
          </a:p>
          <a:p>
            <a:r>
              <a:rPr lang="en-US" sz="1200" b="0" dirty="0">
                <a:solidFill>
                  <a:srgbClr val="B5CEA8"/>
                </a:solidFill>
                <a:effectLst/>
                <a:latin typeface="Consolas" panose="020B0609020204030204" pitchFamily="49" charset="0"/>
              </a:rPr>
              <a:t>62</a:t>
            </a:r>
            <a:r>
              <a:rPr lang="en-US" sz="1200" b="0" dirty="0">
                <a:solidFill>
                  <a:srgbClr val="D4D4D4"/>
                </a:solidFill>
                <a:effectLst/>
                <a:latin typeface="Consolas" panose="020B0609020204030204" pitchFamily="49" charset="0"/>
              </a:rPr>
              <a:t>  the</a:t>
            </a:r>
          </a:p>
        </p:txBody>
      </p:sp>
      <p:sp>
        <p:nvSpPr>
          <p:cNvPr id="2" name="TextBox 1">
            <a:extLst>
              <a:ext uri="{FF2B5EF4-FFF2-40B4-BE49-F238E27FC236}">
                <a16:creationId xmlns:a16="http://schemas.microsoft.com/office/drawing/2014/main" id="{1C3A9AAD-97AD-9A68-4D95-E55BFDB12966}"/>
              </a:ext>
            </a:extLst>
          </p:cNvPr>
          <p:cNvSpPr txBox="1"/>
          <p:nvPr/>
        </p:nvSpPr>
        <p:spPr>
          <a:xfrm>
            <a:off x="976227" y="1605062"/>
            <a:ext cx="6857543" cy="4278094"/>
          </a:xfrm>
          <a:prstGeom prst="rect">
            <a:avLst/>
          </a:prstGeom>
          <a:solidFill>
            <a:schemeClr val="tx1"/>
          </a:solidFill>
        </p:spPr>
        <p:txBody>
          <a:bodyPr wrap="square">
            <a:spAutoFit/>
          </a:bodyPr>
          <a:lstStyle/>
          <a:p>
            <a:r>
              <a:rPr lang="en-US" sz="800" b="0" dirty="0">
                <a:solidFill>
                  <a:srgbClr val="4EC9B0"/>
                </a:solidFill>
                <a:effectLst/>
                <a:latin typeface="Consolas" panose="020B0609020204030204" pitchFamily="49" charset="0"/>
              </a:rPr>
              <a:t>To</a:t>
            </a:r>
            <a:r>
              <a:rPr lang="en-US" sz="800" b="0" dirty="0">
                <a:solidFill>
                  <a:srgbClr val="D4D4D4"/>
                </a:solidFill>
                <a:effectLst/>
                <a:latin typeface="Consolas" panose="020B0609020204030204" pitchFamily="49" charset="0"/>
              </a:rPr>
              <a:t> check the word counter in your program, you need to follow a few </a:t>
            </a:r>
            <a:r>
              <a:rPr lang="en-US" sz="800" b="0" dirty="0">
                <a:solidFill>
                  <a:srgbClr val="9CDCFE"/>
                </a:solidFill>
                <a:effectLst/>
                <a:latin typeface="Consolas" panose="020B0609020204030204" pitchFamily="49" charset="0"/>
              </a:rPr>
              <a:t>steps</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First</a:t>
            </a:r>
            <a:r>
              <a:rPr lang="en-US" sz="800" b="0" dirty="0">
                <a:solidFill>
                  <a:srgbClr val="D4D4D4"/>
                </a:solidFill>
                <a:effectLst/>
                <a:latin typeface="Consolas" panose="020B0609020204030204" pitchFamily="49" charset="0"/>
              </a:rPr>
              <a:t>, you need to have a program that reads the input file and stores the words in a data structure such as a dictionary or a </a:t>
            </a:r>
            <a:r>
              <a:rPr lang="en-US" sz="800" b="0" dirty="0">
                <a:solidFill>
                  <a:srgbClr val="9CDCFE"/>
                </a:solidFill>
                <a:effectLst/>
                <a:latin typeface="Consolas" panose="020B0609020204030204" pitchFamily="49" charset="0"/>
              </a:rPr>
              <a:t>list</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Then</a:t>
            </a:r>
            <a:r>
              <a:rPr lang="en-US" sz="800" b="0" dirty="0">
                <a:solidFill>
                  <a:srgbClr val="D4D4D4"/>
                </a:solidFill>
                <a:effectLst/>
                <a:latin typeface="Consolas" panose="020B0609020204030204" pitchFamily="49" charset="0"/>
              </a:rPr>
              <a:t>, you need to iterate through the data structure and count the occurrences of each </a:t>
            </a:r>
            <a:r>
              <a:rPr lang="en-US" sz="800" b="0" dirty="0">
                <a:solidFill>
                  <a:srgbClr val="9CDCFE"/>
                </a:solidFill>
                <a:effectLst/>
                <a:latin typeface="Consolas" panose="020B0609020204030204" pitchFamily="49" charset="0"/>
              </a:rPr>
              <a:t>word</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Finally</a:t>
            </a:r>
            <a:r>
              <a:rPr lang="en-US" sz="800" b="0" dirty="0">
                <a:solidFill>
                  <a:srgbClr val="D4D4D4"/>
                </a:solidFill>
                <a:effectLst/>
                <a:latin typeface="Consolas" panose="020B0609020204030204" pitchFamily="49" charset="0"/>
              </a:rPr>
              <a:t>, you can print the word count to the console or write it to an output file.</a:t>
            </a:r>
          </a:p>
          <a:p>
            <a:r>
              <a:rPr lang="en-US" sz="800" b="0" dirty="0">
                <a:solidFill>
                  <a:srgbClr val="4EC9B0"/>
                </a:solidFill>
                <a:effectLst/>
                <a:latin typeface="Consolas" panose="020B0609020204030204" pitchFamily="49" charset="0"/>
              </a:rPr>
              <a:t>One</a:t>
            </a:r>
            <a:r>
              <a:rPr lang="en-US" sz="800" b="0" dirty="0">
                <a:solidFill>
                  <a:srgbClr val="D4D4D4"/>
                </a:solidFill>
                <a:effectLst/>
                <a:latin typeface="Consolas" panose="020B0609020204030204" pitchFamily="49" charset="0"/>
              </a:rPr>
              <a:t> way to implement </a:t>
            </a:r>
            <a:r>
              <a:rPr lang="en-US" sz="800" b="0" dirty="0">
                <a:solidFill>
                  <a:srgbClr val="569CD6"/>
                </a:solidFill>
                <a:effectLst/>
                <a:latin typeface="Consolas" panose="020B0609020204030204" pitchFamily="49" charset="0"/>
              </a:rPr>
              <a:t>this</a:t>
            </a:r>
            <a:r>
              <a:rPr lang="en-US" sz="800" b="0" dirty="0">
                <a:solidFill>
                  <a:srgbClr val="D4D4D4"/>
                </a:solidFill>
                <a:effectLst/>
                <a:latin typeface="Consolas" panose="020B0609020204030204" pitchFamily="49" charset="0"/>
              </a:rPr>
              <a:t> is to use the </a:t>
            </a:r>
            <a:r>
              <a:rPr lang="en-US" sz="800" b="0" dirty="0">
                <a:solidFill>
                  <a:srgbClr val="4EC9B0"/>
                </a:solidFill>
                <a:effectLst/>
                <a:latin typeface="Consolas" panose="020B0609020204030204" pitchFamily="49" charset="0"/>
              </a:rPr>
              <a:t>MapReduce</a:t>
            </a:r>
            <a:r>
              <a:rPr lang="en-US" sz="800" b="0" dirty="0">
                <a:solidFill>
                  <a:srgbClr val="D4D4D4"/>
                </a:solidFill>
                <a:effectLst/>
                <a:latin typeface="Consolas" panose="020B0609020204030204" pitchFamily="49" charset="0"/>
              </a:rPr>
              <a:t> framework, which is a programming model </a:t>
            </a:r>
            <a:r>
              <a:rPr lang="en-US" sz="800" b="0" dirty="0">
                <a:solidFill>
                  <a:srgbClr val="C586C0"/>
                </a:solidFill>
                <a:effectLst/>
                <a:latin typeface="Consolas" panose="020B0609020204030204" pitchFamily="49" charset="0"/>
              </a:rPr>
              <a:t>for</a:t>
            </a:r>
            <a:r>
              <a:rPr lang="en-US" sz="800" b="0" dirty="0">
                <a:solidFill>
                  <a:srgbClr val="D4D4D4"/>
                </a:solidFill>
                <a:effectLst/>
                <a:latin typeface="Consolas" panose="020B0609020204030204" pitchFamily="49" charset="0"/>
              </a:rPr>
              <a:t> processing large data </a:t>
            </a:r>
            <a:r>
              <a:rPr lang="en-US" sz="800" b="0" dirty="0">
                <a:solidFill>
                  <a:srgbClr val="9CDCFE"/>
                </a:solidFill>
                <a:effectLst/>
                <a:latin typeface="Consolas" panose="020B0609020204030204" pitchFamily="49" charset="0"/>
              </a:rPr>
              <a:t>sets</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In</a:t>
            </a:r>
            <a:r>
              <a:rPr lang="en-US" sz="800" b="0" dirty="0">
                <a:solidFill>
                  <a:srgbClr val="D4D4D4"/>
                </a:solidFill>
                <a:effectLst/>
                <a:latin typeface="Consolas" panose="020B0609020204030204" pitchFamily="49" charset="0"/>
              </a:rPr>
              <a:t> MapReduce, you divide the input data into smaller chunks and process them in parallel across multiple </a:t>
            </a:r>
            <a:r>
              <a:rPr lang="en-US" sz="800" b="0" dirty="0">
                <a:solidFill>
                  <a:srgbClr val="9CDCFE"/>
                </a:solidFill>
                <a:effectLst/>
                <a:latin typeface="Consolas" panose="020B0609020204030204" pitchFamily="49" charset="0"/>
              </a:rPr>
              <a:t>machines</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The</a:t>
            </a:r>
            <a:r>
              <a:rPr lang="en-US" sz="800" b="0" dirty="0">
                <a:solidFill>
                  <a:srgbClr val="D4D4D4"/>
                </a:solidFill>
                <a:effectLst/>
                <a:latin typeface="Consolas" panose="020B0609020204030204" pitchFamily="49" charset="0"/>
              </a:rPr>
              <a:t> </a:t>
            </a:r>
            <a:r>
              <a:rPr lang="en-US" sz="800" b="0" dirty="0">
                <a:solidFill>
                  <a:srgbClr val="4EC9B0"/>
                </a:solidFill>
                <a:effectLst/>
                <a:latin typeface="Consolas" panose="020B0609020204030204" pitchFamily="49" charset="0"/>
              </a:rPr>
              <a:t>Map</a:t>
            </a:r>
            <a:r>
              <a:rPr lang="en-US" sz="800" b="0" dirty="0">
                <a:solidFill>
                  <a:srgbClr val="D4D4D4"/>
                </a:solidFill>
                <a:effectLst/>
                <a:latin typeface="Consolas" panose="020B0609020204030204" pitchFamily="49" charset="0"/>
              </a:rPr>
              <a:t> phase takes the input data and converts it into key-value pairs, where the key is the word and the value is </a:t>
            </a:r>
            <a:r>
              <a:rPr lang="en-US" sz="800" b="0" dirty="0">
                <a:solidFill>
                  <a:srgbClr val="B5CEA8"/>
                </a:solidFill>
                <a:effectLst/>
                <a:latin typeface="Consolas" panose="020B0609020204030204" pitchFamily="49" charset="0"/>
              </a:rPr>
              <a:t>1.</a:t>
            </a:r>
            <a:r>
              <a:rPr lang="en-US" sz="800" b="0" dirty="0">
                <a:solidFill>
                  <a:srgbClr val="D4D4D4"/>
                </a:solidFill>
                <a:effectLst/>
                <a:latin typeface="Consolas" panose="020B0609020204030204" pitchFamily="49" charset="0"/>
              </a:rPr>
              <a:t> </a:t>
            </a:r>
            <a:r>
              <a:rPr lang="en-US" sz="800" b="0" dirty="0">
                <a:solidFill>
                  <a:srgbClr val="4EC9B0"/>
                </a:solidFill>
                <a:effectLst/>
                <a:latin typeface="Consolas" panose="020B0609020204030204" pitchFamily="49" charset="0"/>
              </a:rPr>
              <a:t>The</a:t>
            </a:r>
            <a:r>
              <a:rPr lang="en-US" sz="800" b="0" dirty="0">
                <a:solidFill>
                  <a:srgbClr val="D4D4D4"/>
                </a:solidFill>
                <a:effectLst/>
                <a:latin typeface="Consolas" panose="020B0609020204030204" pitchFamily="49" charset="0"/>
              </a:rPr>
              <a:t> </a:t>
            </a:r>
            <a:r>
              <a:rPr lang="en-US" sz="800" b="0" dirty="0">
                <a:solidFill>
                  <a:srgbClr val="4EC9B0"/>
                </a:solidFill>
                <a:effectLst/>
                <a:latin typeface="Consolas" panose="020B0609020204030204" pitchFamily="49" charset="0"/>
              </a:rPr>
              <a:t>Reduce</a:t>
            </a:r>
            <a:r>
              <a:rPr lang="en-US" sz="800" b="0" dirty="0">
                <a:solidFill>
                  <a:srgbClr val="D4D4D4"/>
                </a:solidFill>
                <a:effectLst/>
                <a:latin typeface="Consolas" panose="020B0609020204030204" pitchFamily="49" charset="0"/>
              </a:rPr>
              <a:t> phase takes the output of the </a:t>
            </a:r>
            <a:r>
              <a:rPr lang="en-US" sz="800" b="0" dirty="0">
                <a:solidFill>
                  <a:srgbClr val="4EC9B0"/>
                </a:solidFill>
                <a:effectLst/>
                <a:latin typeface="Consolas" panose="020B0609020204030204" pitchFamily="49" charset="0"/>
              </a:rPr>
              <a:t>Map</a:t>
            </a:r>
            <a:r>
              <a:rPr lang="en-US" sz="800" b="0" dirty="0">
                <a:solidFill>
                  <a:srgbClr val="D4D4D4"/>
                </a:solidFill>
                <a:effectLst/>
                <a:latin typeface="Consolas" panose="020B0609020204030204" pitchFamily="49" charset="0"/>
              </a:rPr>
              <a:t> phase and aggregates the values </a:t>
            </a:r>
            <a:r>
              <a:rPr lang="en-US" sz="800" b="0" dirty="0">
                <a:solidFill>
                  <a:srgbClr val="C586C0"/>
                </a:solidFill>
                <a:effectLst/>
                <a:latin typeface="Consolas" panose="020B0609020204030204" pitchFamily="49" charset="0"/>
              </a:rPr>
              <a:t>for</a:t>
            </a:r>
            <a:r>
              <a:rPr lang="en-US" sz="800" b="0" dirty="0">
                <a:solidFill>
                  <a:srgbClr val="D4D4D4"/>
                </a:solidFill>
                <a:effectLst/>
                <a:latin typeface="Consolas" panose="020B0609020204030204" pitchFamily="49" charset="0"/>
              </a:rPr>
              <a:t> each key, giving you the total count </a:t>
            </a:r>
            <a:r>
              <a:rPr lang="en-US" sz="800" b="0" dirty="0">
                <a:solidFill>
                  <a:srgbClr val="C586C0"/>
                </a:solidFill>
                <a:effectLst/>
                <a:latin typeface="Consolas" panose="020B0609020204030204" pitchFamily="49" charset="0"/>
              </a:rPr>
              <a:t>for</a:t>
            </a:r>
            <a:r>
              <a:rPr lang="en-US" sz="800" b="0" dirty="0">
                <a:solidFill>
                  <a:srgbClr val="D4D4D4"/>
                </a:solidFill>
                <a:effectLst/>
                <a:latin typeface="Consolas" panose="020B0609020204030204" pitchFamily="49" charset="0"/>
              </a:rPr>
              <a:t> each word.</a:t>
            </a:r>
          </a:p>
          <a:p>
            <a:r>
              <a:rPr lang="en-US" sz="800" b="0" dirty="0">
                <a:solidFill>
                  <a:srgbClr val="4EC9B0"/>
                </a:solidFill>
                <a:effectLst/>
                <a:latin typeface="Consolas" panose="020B0609020204030204" pitchFamily="49" charset="0"/>
              </a:rPr>
              <a:t>To</a:t>
            </a:r>
            <a:r>
              <a:rPr lang="en-US" sz="800" b="0" dirty="0">
                <a:solidFill>
                  <a:srgbClr val="D4D4D4"/>
                </a:solidFill>
                <a:effectLst/>
                <a:latin typeface="Consolas" panose="020B0609020204030204" pitchFamily="49" charset="0"/>
              </a:rPr>
              <a:t> check the word counter in your program using MapReduce, you can run the program on a sample input file and examine the </a:t>
            </a:r>
            <a:r>
              <a:rPr lang="en-US" sz="800" b="0" dirty="0">
                <a:solidFill>
                  <a:srgbClr val="9CDCFE"/>
                </a:solidFill>
                <a:effectLst/>
                <a:latin typeface="Consolas" panose="020B0609020204030204" pitchFamily="49" charset="0"/>
              </a:rPr>
              <a:t>output</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The</a:t>
            </a:r>
            <a:r>
              <a:rPr lang="en-US" sz="800" b="0" dirty="0">
                <a:solidFill>
                  <a:srgbClr val="D4D4D4"/>
                </a:solidFill>
                <a:effectLst/>
                <a:latin typeface="Consolas" panose="020B0609020204030204" pitchFamily="49" charset="0"/>
              </a:rPr>
              <a:t> output should contain the word count </a:t>
            </a:r>
            <a:r>
              <a:rPr lang="en-US" sz="800" b="0" dirty="0">
                <a:solidFill>
                  <a:srgbClr val="C586C0"/>
                </a:solidFill>
                <a:effectLst/>
                <a:latin typeface="Consolas" panose="020B0609020204030204" pitchFamily="49" charset="0"/>
              </a:rPr>
              <a:t>for</a:t>
            </a:r>
            <a:r>
              <a:rPr lang="en-US" sz="800" b="0" dirty="0">
                <a:solidFill>
                  <a:srgbClr val="D4D4D4"/>
                </a:solidFill>
                <a:effectLst/>
                <a:latin typeface="Consolas" panose="020B0609020204030204" pitchFamily="49" charset="0"/>
              </a:rPr>
              <a:t> each word in the input </a:t>
            </a:r>
            <a:r>
              <a:rPr lang="en-US" sz="800" b="0" dirty="0">
                <a:solidFill>
                  <a:srgbClr val="9CDCFE"/>
                </a:solidFill>
                <a:effectLst/>
                <a:latin typeface="Consolas" panose="020B0609020204030204" pitchFamily="49" charset="0"/>
              </a:rPr>
              <a:t>file</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If</a:t>
            </a:r>
            <a:r>
              <a:rPr lang="en-US" sz="800" b="0" dirty="0">
                <a:solidFill>
                  <a:srgbClr val="D4D4D4"/>
                </a:solidFill>
                <a:effectLst/>
                <a:latin typeface="Consolas" panose="020B0609020204030204" pitchFamily="49" charset="0"/>
              </a:rPr>
              <a:t> the output matches your expectations, then the word counter in your program is working correctly.</a:t>
            </a:r>
          </a:p>
          <a:p>
            <a:r>
              <a:rPr lang="en-US" sz="800" b="0" dirty="0">
                <a:solidFill>
                  <a:srgbClr val="D4D4D4"/>
                </a:solidFill>
                <a:effectLst/>
                <a:latin typeface="Consolas" panose="020B0609020204030204" pitchFamily="49" charset="0"/>
              </a:rPr>
              <a:t>I</a:t>
            </a:r>
            <a:r>
              <a:rPr lang="en-US" sz="800" b="0" dirty="0">
                <a:solidFill>
                  <a:srgbClr val="CE9178"/>
                </a:solidFill>
                <a:effectLst/>
                <a:latin typeface="Consolas" panose="020B0609020204030204" pitchFamily="49" charset="0"/>
              </a:rPr>
              <a:t>'m </a:t>
            </a:r>
            <a:r>
              <a:rPr lang="en-US" sz="800" b="0" dirty="0" err="1">
                <a:solidFill>
                  <a:srgbClr val="CE9178"/>
                </a:solidFill>
                <a:effectLst/>
                <a:latin typeface="Consolas" panose="020B0609020204030204" pitchFamily="49" charset="0"/>
              </a:rPr>
              <a:t>MapReducer</a:t>
            </a:r>
            <a:r>
              <a:rPr lang="en-US" sz="800" b="0" dirty="0">
                <a:solidFill>
                  <a:srgbClr val="CE9178"/>
                </a:solidFill>
                <a:effectLst/>
                <a:latin typeface="Consolas" panose="020B0609020204030204" pitchFamily="49" charset="0"/>
              </a:rPr>
              <a:t>, a bot designed to chat with you. Unfortunately, I don'</a:t>
            </a:r>
            <a:r>
              <a:rPr lang="en-US" sz="800" b="0" dirty="0">
                <a:solidFill>
                  <a:srgbClr val="D4D4D4"/>
                </a:solidFill>
                <a:effectLst/>
                <a:latin typeface="Consolas" panose="020B0609020204030204" pitchFamily="49" charset="0"/>
              </a:rPr>
              <a:t>t have the ability to download datasets </a:t>
            </a:r>
            <a:r>
              <a:rPr lang="en-US" sz="800" b="0" dirty="0">
                <a:solidFill>
                  <a:srgbClr val="C586C0"/>
                </a:solidFill>
                <a:effectLst/>
                <a:latin typeface="Consolas" panose="020B0609020204030204" pitchFamily="49" charset="0"/>
              </a:rPr>
              <a:t>for</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you</a:t>
            </a:r>
            <a:r>
              <a:rPr lang="en-US" sz="800" b="0" dirty="0">
                <a:solidFill>
                  <a:srgbClr val="D4D4D4"/>
                </a:solidFill>
                <a:effectLst/>
                <a:latin typeface="Consolas" panose="020B0609020204030204" pitchFamily="49" charset="0"/>
              </a:rPr>
              <a:t>. </a:t>
            </a:r>
            <a:r>
              <a:rPr lang="en-US" sz="800" b="0" dirty="0">
                <a:solidFill>
                  <a:srgbClr val="9CDCFE"/>
                </a:solidFill>
                <a:effectLst/>
                <a:latin typeface="Consolas" panose="020B0609020204030204" pitchFamily="49" charset="0"/>
              </a:rPr>
              <a:t>However</a:t>
            </a:r>
            <a:r>
              <a:rPr lang="en-US" sz="800" b="0" dirty="0">
                <a:solidFill>
                  <a:srgbClr val="D4D4D4"/>
                </a:solidFill>
                <a:effectLst/>
                <a:latin typeface="Consolas" panose="020B0609020204030204" pitchFamily="49" charset="0"/>
              </a:rPr>
              <a:t>, you can </a:t>
            </a:r>
            <a:r>
              <a:rPr lang="en-US" sz="800" b="0" dirty="0">
                <a:solidFill>
                  <a:srgbClr val="C586C0"/>
                </a:solidFill>
                <a:effectLst/>
                <a:latin typeface="Consolas" panose="020B0609020204030204" pitchFamily="49" charset="0"/>
              </a:rPr>
              <a:t>try</a:t>
            </a:r>
            <a:r>
              <a:rPr lang="en-US" sz="800" b="0" dirty="0">
                <a:solidFill>
                  <a:srgbClr val="D4D4D4"/>
                </a:solidFill>
                <a:effectLst/>
                <a:latin typeface="Consolas" panose="020B0609020204030204" pitchFamily="49" charset="0"/>
              </a:rPr>
              <a:t> searching for datasets on open data portals or academic repositories such as UC Irvine Machine Learning Repository, Kaggle, or the UCR Time Series Archive. You can also try searching for papers related to frequency domain anomaly detection and see if the authors have made their datasets publicly available.</a:t>
            </a:r>
          </a:p>
          <a:p>
            <a:r>
              <a:rPr lang="en-US" sz="800" b="0" dirty="0" err="1">
                <a:solidFill>
                  <a:srgbClr val="D4D4D4"/>
                </a:solidFill>
                <a:effectLst/>
                <a:latin typeface="Consolas" panose="020B0609020204030204" pitchFamily="49" charset="0"/>
              </a:rPr>
              <a:t>TopNReducer</a:t>
            </a:r>
            <a:r>
              <a:rPr lang="en-US" sz="800" b="0" dirty="0">
                <a:solidFill>
                  <a:srgbClr val="D4D4D4"/>
                </a:solidFill>
                <a:effectLst/>
                <a:latin typeface="Consolas" panose="020B0609020204030204" pitchFamily="49" charset="0"/>
              </a:rPr>
              <a:t> is a function used in Hadoop MapReduce framework to perform the reduce operation on the intermediate key-value pairs produced by the </a:t>
            </a:r>
            <a:r>
              <a:rPr lang="en-US" sz="800" b="0" dirty="0" err="1">
                <a:solidFill>
                  <a:srgbClr val="D4D4D4"/>
                </a:solidFill>
                <a:effectLst/>
                <a:latin typeface="Consolas" panose="020B0609020204030204" pitchFamily="49" charset="0"/>
              </a:rPr>
              <a:t>TopNMapper</a:t>
            </a:r>
            <a:r>
              <a:rPr lang="en-US" sz="800" b="0" dirty="0">
                <a:solidFill>
                  <a:srgbClr val="D4D4D4"/>
                </a:solidFill>
                <a:effectLst/>
                <a:latin typeface="Consolas" panose="020B0609020204030204" pitchFamily="49" charset="0"/>
              </a:rPr>
              <a:t> function. The reduce function takes the key-value pairs generated by the mapper as input and performs a sort on the values for each key. The output of the reducer is a set of key-value pairs, where the key is a word and the value is the count of occurrences of that word. The </a:t>
            </a:r>
            <a:r>
              <a:rPr lang="en-US" sz="800" b="0" dirty="0" err="1">
                <a:solidFill>
                  <a:srgbClr val="D4D4D4"/>
                </a:solidFill>
                <a:effectLst/>
                <a:latin typeface="Consolas" panose="020B0609020204030204" pitchFamily="49" charset="0"/>
              </a:rPr>
              <a:t>TopNReducer</a:t>
            </a:r>
            <a:r>
              <a:rPr lang="en-US" sz="800" b="0" dirty="0">
                <a:solidFill>
                  <a:srgbClr val="D4D4D4"/>
                </a:solidFill>
                <a:effectLst/>
                <a:latin typeface="Consolas" panose="020B0609020204030204" pitchFamily="49" charset="0"/>
              </a:rPr>
              <a:t> function is used to find the top N words with the highest frequency of occurrence in the input data.</a:t>
            </a:r>
          </a:p>
          <a:p>
            <a:r>
              <a:rPr lang="en-US" sz="800" b="0" dirty="0" err="1">
                <a:solidFill>
                  <a:srgbClr val="D4D4D4"/>
                </a:solidFill>
                <a:effectLst/>
                <a:latin typeface="Consolas" panose="020B0609020204030204" pitchFamily="49" charset="0"/>
              </a:rPr>
              <a:t>TopNMapper</a:t>
            </a:r>
            <a:r>
              <a:rPr lang="en-US" sz="800" b="0" dirty="0">
                <a:solidFill>
                  <a:srgbClr val="D4D4D4"/>
                </a:solidFill>
                <a:effectLst/>
                <a:latin typeface="Consolas" panose="020B0609020204030204" pitchFamily="49" charset="0"/>
              </a:rPr>
              <a:t> is a function used in Hadoop MapReduce framework to process raw data and produce intermediate key-value pairs. The primary function of the mapper is to read a line of input text and generate a set of key-value pairs, where the key is a word and the value is the count of occurrences of that word. The output of the mapper is consumed by the </a:t>
            </a:r>
            <a:r>
              <a:rPr lang="en-US" sz="800" b="0" dirty="0" err="1">
                <a:solidFill>
                  <a:srgbClr val="D4D4D4"/>
                </a:solidFill>
                <a:effectLst/>
                <a:latin typeface="Consolas" panose="020B0609020204030204" pitchFamily="49" charset="0"/>
              </a:rPr>
              <a:t>TopNReducer</a:t>
            </a:r>
            <a:r>
              <a:rPr lang="en-US" sz="800" b="0" dirty="0">
                <a:solidFill>
                  <a:srgbClr val="D4D4D4"/>
                </a:solidFill>
                <a:effectLst/>
                <a:latin typeface="Consolas" panose="020B0609020204030204" pitchFamily="49" charset="0"/>
              </a:rPr>
              <a:t> function.</a:t>
            </a:r>
          </a:p>
          <a:p>
            <a:r>
              <a:rPr lang="en-US" sz="800" b="0" dirty="0" err="1">
                <a:solidFill>
                  <a:srgbClr val="D4D4D4"/>
                </a:solidFill>
                <a:effectLst/>
                <a:latin typeface="Consolas" panose="020B0609020204030204" pitchFamily="49" charset="0"/>
              </a:rPr>
              <a:t>WordCountReducer</a:t>
            </a:r>
            <a:r>
              <a:rPr lang="en-US" sz="800" b="0" dirty="0">
                <a:solidFill>
                  <a:srgbClr val="D4D4D4"/>
                </a:solidFill>
                <a:effectLst/>
                <a:latin typeface="Consolas" panose="020B0609020204030204" pitchFamily="49" charset="0"/>
              </a:rPr>
              <a:t> is a function used in Hadoop MapReduce framework to perform the reduce operation on the intermediate key-value pairs produced by the </a:t>
            </a:r>
            <a:r>
              <a:rPr lang="en-US" sz="800" b="0" dirty="0" err="1">
                <a:solidFill>
                  <a:srgbClr val="D4D4D4"/>
                </a:solidFill>
                <a:effectLst/>
                <a:latin typeface="Consolas" panose="020B0609020204030204" pitchFamily="49" charset="0"/>
              </a:rPr>
              <a:t>WordCountMapper</a:t>
            </a:r>
            <a:r>
              <a:rPr lang="en-US" sz="800" b="0" dirty="0">
                <a:solidFill>
                  <a:srgbClr val="D4D4D4"/>
                </a:solidFill>
                <a:effectLst/>
                <a:latin typeface="Consolas" panose="020B0609020204030204" pitchFamily="49" charset="0"/>
              </a:rPr>
              <a:t> function. The reduce function takes the key-value pairs generated by the mapper as input and aggregates the values for each key. The output of the reducer is a set of key-value pairs, where the key is a word and the value is the count of occurrences of that word in the input data.</a:t>
            </a:r>
          </a:p>
          <a:p>
            <a:r>
              <a:rPr lang="en-US" sz="800" b="0" dirty="0" err="1">
                <a:solidFill>
                  <a:srgbClr val="D4D4D4"/>
                </a:solidFill>
                <a:effectLst/>
                <a:latin typeface="Consolas" panose="020B0609020204030204" pitchFamily="49" charset="0"/>
              </a:rPr>
              <a:t>WordCountMapper</a:t>
            </a:r>
            <a:r>
              <a:rPr lang="en-US" sz="800" b="0" dirty="0">
                <a:solidFill>
                  <a:srgbClr val="D4D4D4"/>
                </a:solidFill>
                <a:effectLst/>
                <a:latin typeface="Consolas" panose="020B0609020204030204" pitchFamily="49" charset="0"/>
              </a:rPr>
              <a:t> is a function used in Hadoop MapReduce framework to process raw data and produce intermediate key-value pairs. The primary function of the mapper is to read a line of input text and generate a set of key-value pairs, where the key is a word and the value is 1. The output of the mapper is consumed by the </a:t>
            </a:r>
            <a:r>
              <a:rPr lang="en-US" sz="800" b="0" dirty="0" err="1">
                <a:solidFill>
                  <a:srgbClr val="D4D4D4"/>
                </a:solidFill>
                <a:effectLst/>
                <a:latin typeface="Consolas" panose="020B0609020204030204" pitchFamily="49" charset="0"/>
              </a:rPr>
              <a:t>WordCountReducer</a:t>
            </a:r>
            <a:r>
              <a:rPr lang="en-US" sz="800" b="0" dirty="0">
                <a:solidFill>
                  <a:srgbClr val="D4D4D4"/>
                </a:solidFill>
                <a:effectLst/>
                <a:latin typeface="Consolas" panose="020B0609020204030204" pitchFamily="49" charset="0"/>
              </a:rPr>
              <a:t> function.</a:t>
            </a:r>
          </a:p>
          <a:p>
            <a:br>
              <a:rPr lang="en-US" sz="800" b="0" dirty="0">
                <a:solidFill>
                  <a:srgbClr val="D4D4D4"/>
                </a:solidFill>
                <a:effectLst/>
                <a:latin typeface="Consolas" panose="020B0609020204030204" pitchFamily="49" charset="0"/>
              </a:rPr>
            </a:br>
            <a:endParaRPr lang="en-US" sz="8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AE7AB2D-20F5-D21D-3252-29A1014AA5A6}"/>
              </a:ext>
            </a:extLst>
          </p:cNvPr>
          <p:cNvSpPr txBox="1"/>
          <p:nvPr/>
        </p:nvSpPr>
        <p:spPr>
          <a:xfrm>
            <a:off x="-1357015" y="1121804"/>
            <a:ext cx="6619240" cy="297517"/>
          </a:xfrm>
          <a:prstGeom prst="rect">
            <a:avLst/>
          </a:prstGeom>
          <a:noFill/>
        </p:spPr>
        <p:txBody>
          <a:bodyPr wrap="squar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entury Gothic"/>
                <a:ea typeface="Helvetica Neue Medium"/>
                <a:cs typeface="Helvetica Neue Medium"/>
              </a:rPr>
              <a:t>Input File Content</a:t>
            </a:r>
          </a:p>
        </p:txBody>
      </p:sp>
    </p:spTree>
    <p:extLst>
      <p:ext uri="{BB962C8B-B14F-4D97-AF65-F5344CB8AC3E}">
        <p14:creationId xmlns:p14="http://schemas.microsoft.com/office/powerpoint/2010/main" val="4285749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10" presetClass="entr" presetSubtype="0" fill="hold" grpId="0" nodeType="withEffect">
                                  <p:stCondLst>
                                    <p:cond delay="30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par>
                                <p:cTn id="2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4" dur="3000" fill="hold"/>
                                        <p:tgtEl>
                                          <p:spTgt spid="108"/>
                                        </p:tgtEl>
                                        <p:attrNameLst>
                                          <p:attrName>ppt_x</p:attrName>
                                          <p:attrName>ppt_y</p:attrName>
                                        </p:attrNameLst>
                                      </p:cBhvr>
                                      <p:rCtr x="0" y="1204"/>
                                    </p:animMotion>
                                  </p:childTnLst>
                                </p:cTn>
                              </p:par>
                              <p:par>
                                <p:cTn id="25" presetID="10" presetClass="entr" presetSubtype="0" fill="hold" grpId="0" nodeType="withEffect">
                                  <p:stCondLst>
                                    <p:cond delay="2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1000"/>
                                        <p:tgtEl>
                                          <p:spTgt spid="112"/>
                                        </p:tgtEl>
                                      </p:cBhvr>
                                    </p:animEffect>
                                  </p:childTnLst>
                                </p:cTn>
                              </p:par>
                              <p:par>
                                <p:cTn id="2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29" dur="3000" fill="hold"/>
                                        <p:tgtEl>
                                          <p:spTgt spid="112"/>
                                        </p:tgtEl>
                                        <p:attrNameLst>
                                          <p:attrName>ppt_x</p:attrName>
                                          <p:attrName>ppt_y</p:attrName>
                                        </p:attrNameLst>
                                      </p:cBhvr>
                                      <p:rCtr x="0" y="1204"/>
                                    </p:animMotion>
                                  </p:childTnLst>
                                </p:cTn>
                              </p:par>
                              <p:par>
                                <p:cTn id="30" presetID="10" presetClass="entr" presetSubtype="0" fill="hold" grpId="0" nodeType="withEffect">
                                  <p:stCondLst>
                                    <p:cond delay="350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1000"/>
                                        <p:tgtEl>
                                          <p:spTgt spid="110"/>
                                        </p:tgtEl>
                                      </p:cBhvr>
                                    </p:animEffect>
                                  </p:childTnLst>
                                </p:cTn>
                              </p:par>
                              <p:par>
                                <p:cTn id="3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34"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10" grpId="0" animBg="1"/>
      <p:bldP spid="110" grpId="1" animBg="1"/>
      <p:bldP spid="112" grpId="0" animBg="1"/>
      <p:bldP spid="1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ksagon 4">
            <a:extLst>
              <a:ext uri="{FF2B5EF4-FFF2-40B4-BE49-F238E27FC236}">
                <a16:creationId xmlns:a16="http://schemas.microsoft.com/office/drawing/2014/main" id="{97CD9165-5C2A-4C7F-AB45-BC2120EDE609}"/>
              </a:ext>
            </a:extLst>
          </p:cNvPr>
          <p:cNvSpPr/>
          <p:nvPr/>
        </p:nvSpPr>
        <p:spPr>
          <a:xfrm rot="5400000">
            <a:off x="-467196" y="6186749"/>
            <a:ext cx="1350196" cy="1185718"/>
          </a:xfrm>
          <a:prstGeom prst="hexagon">
            <a:avLst>
              <a:gd name="adj" fmla="val 28658"/>
              <a:gd name="vf" fmla="val 115470"/>
            </a:avLst>
          </a:pr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Heksagon 13">
            <a:extLst>
              <a:ext uri="{FF2B5EF4-FFF2-40B4-BE49-F238E27FC236}">
                <a16:creationId xmlns:a16="http://schemas.microsoft.com/office/drawing/2014/main" id="{A75F296E-64FA-4B5F-A1AA-138EB4BCBDCB}"/>
              </a:ext>
            </a:extLst>
          </p:cNvPr>
          <p:cNvSpPr/>
          <p:nvPr/>
        </p:nvSpPr>
        <p:spPr>
          <a:xfrm rot="2907686">
            <a:off x="9698678" y="6060058"/>
            <a:ext cx="921211" cy="808991"/>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intang: 4 Titik 7">
            <a:extLst>
              <a:ext uri="{FF2B5EF4-FFF2-40B4-BE49-F238E27FC236}">
                <a16:creationId xmlns:a16="http://schemas.microsoft.com/office/drawing/2014/main" id="{342259B0-57F7-4ABE-879E-DED1157FF036}"/>
              </a:ext>
            </a:extLst>
          </p:cNvPr>
          <p:cNvSpPr/>
          <p:nvPr/>
        </p:nvSpPr>
        <p:spPr>
          <a:xfrm rot="302165">
            <a:off x="9938210" y="5935903"/>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Heksagon 5">
            <a:extLst>
              <a:ext uri="{FF2B5EF4-FFF2-40B4-BE49-F238E27FC236}">
                <a16:creationId xmlns:a16="http://schemas.microsoft.com/office/drawing/2014/main" id="{6F0A59E3-57F8-4A32-83C4-0C3384BDA3F7}"/>
              </a:ext>
            </a:extLst>
          </p:cNvPr>
          <p:cNvSpPr/>
          <p:nvPr/>
        </p:nvSpPr>
        <p:spPr>
          <a:xfrm rot="17208032">
            <a:off x="9736435" y="-1038978"/>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Bintang: 4 Titik 7">
            <a:extLst>
              <a:ext uri="{FF2B5EF4-FFF2-40B4-BE49-F238E27FC236}">
                <a16:creationId xmlns:a16="http://schemas.microsoft.com/office/drawing/2014/main" id="{997E575C-CB9F-41B1-8FD8-DB0EA394B9ED}"/>
              </a:ext>
            </a:extLst>
          </p:cNvPr>
          <p:cNvSpPr/>
          <p:nvPr/>
        </p:nvSpPr>
        <p:spPr>
          <a:xfrm rot="302165">
            <a:off x="1308766" y="287361"/>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Heksagon 5">
            <a:extLst>
              <a:ext uri="{FF2B5EF4-FFF2-40B4-BE49-F238E27FC236}">
                <a16:creationId xmlns:a16="http://schemas.microsoft.com/office/drawing/2014/main" id="{219DB7B2-AF71-4A06-92E2-B4B395EBB7F2}"/>
              </a:ext>
            </a:extLst>
          </p:cNvPr>
          <p:cNvSpPr/>
          <p:nvPr/>
        </p:nvSpPr>
        <p:spPr>
          <a:xfrm rot="2202088">
            <a:off x="570369" y="-1952885"/>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Title 5">
            <a:extLst>
              <a:ext uri="{FF2B5EF4-FFF2-40B4-BE49-F238E27FC236}">
                <a16:creationId xmlns:a16="http://schemas.microsoft.com/office/drawing/2014/main" id="{704FD8E3-253D-4848-9FEF-2E41CF6DA15F}"/>
              </a:ext>
            </a:extLst>
          </p:cNvPr>
          <p:cNvSpPr txBox="1">
            <a:spLocks/>
          </p:cNvSpPr>
          <p:nvPr/>
        </p:nvSpPr>
        <p:spPr>
          <a:xfrm>
            <a:off x="3162299" y="797780"/>
            <a:ext cx="5867402" cy="545945"/>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b="1" dirty="0">
                <a:solidFill>
                  <a:schemeClr val="bg2"/>
                </a:solidFill>
              </a:rPr>
              <a:t>Hadoop Architecture</a:t>
            </a:r>
          </a:p>
        </p:txBody>
      </p:sp>
      <p:sp>
        <p:nvSpPr>
          <p:cNvPr id="5" name="TextBox 4">
            <a:extLst>
              <a:ext uri="{FF2B5EF4-FFF2-40B4-BE49-F238E27FC236}">
                <a16:creationId xmlns:a16="http://schemas.microsoft.com/office/drawing/2014/main" id="{8F046A4D-A3B4-98EF-8E85-7FC562EC0936}"/>
              </a:ext>
            </a:extLst>
          </p:cNvPr>
          <p:cNvSpPr txBox="1"/>
          <p:nvPr/>
        </p:nvSpPr>
        <p:spPr>
          <a:xfrm>
            <a:off x="657225" y="2097515"/>
            <a:ext cx="5438775" cy="3139321"/>
          </a:xfrm>
          <a:prstGeom prst="rect">
            <a:avLst/>
          </a:prstGeom>
          <a:noFill/>
        </p:spPr>
        <p:txBody>
          <a:bodyPr wrap="square">
            <a:spAutoFit/>
          </a:bodyPr>
          <a:lstStyle/>
          <a:p>
            <a:pPr>
              <a:buFont typeface="Arial" panose="020B0604020202020204" pitchFamily="34" charset="0"/>
              <a:buChar char="•"/>
            </a:pPr>
            <a:r>
              <a:rPr lang="en-US" b="1" i="0" u="none" strike="noStrike" dirty="0">
                <a:solidFill>
                  <a:schemeClr val="bg1"/>
                </a:solidFill>
                <a:effectLst/>
              </a:rPr>
              <a:t> Hadoop is an open-source framework for storing and processing large sets of data across a cluster of computers. </a:t>
            </a:r>
          </a:p>
          <a:p>
            <a:endParaRPr lang="en-US" b="1" dirty="0">
              <a:solidFill>
                <a:schemeClr val="bg1"/>
              </a:solidFill>
            </a:endParaRPr>
          </a:p>
          <a:p>
            <a:pPr>
              <a:buFont typeface="Arial" panose="020B0604020202020204" pitchFamily="34" charset="0"/>
              <a:buChar char="•"/>
            </a:pPr>
            <a:r>
              <a:rPr lang="en-US" b="1" i="0" u="none" strike="noStrike" dirty="0">
                <a:solidFill>
                  <a:schemeClr val="bg1"/>
                </a:solidFill>
                <a:effectLst/>
              </a:rPr>
              <a:t> It uses a distributed file system (HDFS) to store data and MapReduce programming model to process and analyze data in parallel. </a:t>
            </a:r>
          </a:p>
          <a:p>
            <a:endParaRPr lang="en-US" b="1" dirty="0">
              <a:solidFill>
                <a:schemeClr val="bg1"/>
              </a:solidFill>
            </a:endParaRPr>
          </a:p>
          <a:p>
            <a:pPr>
              <a:buFont typeface="Arial" panose="020B0604020202020204" pitchFamily="34" charset="0"/>
              <a:buChar char="•"/>
            </a:pPr>
            <a:r>
              <a:rPr lang="en-US" b="1" i="0" u="none" strike="noStrike" dirty="0">
                <a:solidFill>
                  <a:schemeClr val="bg1"/>
                </a:solidFill>
                <a:effectLst/>
              </a:rPr>
              <a:t> Hadoop is designed to be highly scalable, fault-tolerant, and cost-effective, making it a popular choice for big data processing.</a:t>
            </a:r>
            <a:endParaRPr lang="en-US" b="1" dirty="0">
              <a:solidFill>
                <a:schemeClr val="bg1"/>
              </a:solidFill>
            </a:endParaRPr>
          </a:p>
        </p:txBody>
      </p:sp>
      <p:pic>
        <p:nvPicPr>
          <p:cNvPr id="7" name="Picture 6">
            <a:extLst>
              <a:ext uri="{FF2B5EF4-FFF2-40B4-BE49-F238E27FC236}">
                <a16:creationId xmlns:a16="http://schemas.microsoft.com/office/drawing/2014/main" id="{6C977C0D-F85B-5F2F-C65D-4918AE44B6C1}"/>
              </a:ext>
            </a:extLst>
          </p:cNvPr>
          <p:cNvPicPr>
            <a:picLocks noChangeAspect="1"/>
          </p:cNvPicPr>
          <p:nvPr/>
        </p:nvPicPr>
        <p:blipFill>
          <a:blip r:embed="rId3"/>
          <a:stretch>
            <a:fillRect/>
          </a:stretch>
        </p:blipFill>
        <p:spPr>
          <a:xfrm>
            <a:off x="6536075" y="2506520"/>
            <a:ext cx="5438775" cy="2152650"/>
          </a:xfrm>
          <a:prstGeom prst="rect">
            <a:avLst/>
          </a:prstGeom>
        </p:spPr>
      </p:pic>
    </p:spTree>
    <p:extLst>
      <p:ext uri="{BB962C8B-B14F-4D97-AF65-F5344CB8AC3E}">
        <p14:creationId xmlns:p14="http://schemas.microsoft.com/office/powerpoint/2010/main" val="192889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0"/>
                                        <p:tgtEl>
                                          <p:spTgt spid="16"/>
                                        </p:tgtEl>
                                      </p:cBhvr>
                                    </p:animEffect>
                                    <p:anim calcmode="lin" valueType="num">
                                      <p:cBhvr>
                                        <p:cTn id="8" dur="2500" fill="hold"/>
                                        <p:tgtEl>
                                          <p:spTgt spid="16"/>
                                        </p:tgtEl>
                                        <p:attrNameLst>
                                          <p:attrName>ppt_x</p:attrName>
                                        </p:attrNameLst>
                                      </p:cBhvr>
                                      <p:tavLst>
                                        <p:tav tm="0">
                                          <p:val>
                                            <p:strVal val="#ppt_x"/>
                                          </p:val>
                                        </p:tav>
                                        <p:tav tm="100000">
                                          <p:val>
                                            <p:strVal val="#ppt_x"/>
                                          </p:val>
                                        </p:tav>
                                      </p:tavLst>
                                    </p:anim>
                                    <p:anim calcmode="lin" valueType="num">
                                      <p:cBhvr>
                                        <p:cTn id="9" dur="2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10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0"/>
                                        <p:tgtEl>
                                          <p:spTgt spid="14"/>
                                        </p:tgtEl>
                                      </p:cBhvr>
                                    </p:animEffect>
                                    <p:anim calcmode="lin" valueType="num">
                                      <p:cBhvr>
                                        <p:cTn id="13" dur="2500" fill="hold"/>
                                        <p:tgtEl>
                                          <p:spTgt spid="14"/>
                                        </p:tgtEl>
                                        <p:attrNameLst>
                                          <p:attrName>ppt_x</p:attrName>
                                        </p:attrNameLst>
                                      </p:cBhvr>
                                      <p:tavLst>
                                        <p:tav tm="0">
                                          <p:val>
                                            <p:strVal val="#ppt_x"/>
                                          </p:val>
                                        </p:tav>
                                        <p:tav tm="100000">
                                          <p:val>
                                            <p:strVal val="#ppt_x"/>
                                          </p:val>
                                        </p:tav>
                                      </p:tavLst>
                                    </p:anim>
                                    <p:anim calcmode="lin" valueType="num">
                                      <p:cBhvr>
                                        <p:cTn id="14" dur="2500" fill="hold"/>
                                        <p:tgtEl>
                                          <p:spTgt spid="14"/>
                                        </p:tgtEl>
                                        <p:attrNameLst>
                                          <p:attrName>ppt_y</p:attrName>
                                        </p:attrNameLst>
                                      </p:cBhvr>
                                      <p:tavLst>
                                        <p:tav tm="0">
                                          <p:val>
                                            <p:strVal val="#ppt_y+.1"/>
                                          </p:val>
                                        </p:tav>
                                        <p:tav tm="100000">
                                          <p:val>
                                            <p:strVal val="#ppt_y"/>
                                          </p:val>
                                        </p:tav>
                                      </p:tavLst>
                                    </p:anim>
                                  </p:childTnLst>
                                </p:cTn>
                              </p:par>
                              <p:par>
                                <p:cTn id="15" presetID="8" presetClass="emph" presetSubtype="0" fill="hold" grpId="2" nodeType="withEffect">
                                  <p:stCondLst>
                                    <p:cond delay="1000"/>
                                  </p:stCondLst>
                                  <p:childTnLst>
                                    <p:animRot by="21600000">
                                      <p:cBhvr>
                                        <p:cTn id="16" dur="40000" fill="hold"/>
                                        <p:tgtEl>
                                          <p:spTgt spid="14"/>
                                        </p:tgtEl>
                                        <p:attrNameLst>
                                          <p:attrName>r</p:attrName>
                                        </p:attrNameLst>
                                      </p:cBhvr>
                                    </p:animRot>
                                  </p:childTnLst>
                                </p:cTn>
                              </p:par>
                              <p:par>
                                <p:cTn id="17" presetID="8" presetClass="emph" presetSubtype="0" fill="hold" grpId="2" nodeType="withEffect">
                                  <p:stCondLst>
                                    <p:cond delay="1000"/>
                                  </p:stCondLst>
                                  <p:childTnLst>
                                    <p:animRot by="-21600000">
                                      <p:cBhvr>
                                        <p:cTn id="18" dur="40000" fill="hold"/>
                                        <p:tgtEl>
                                          <p:spTgt spid="16"/>
                                        </p:tgtEl>
                                        <p:attrNameLst>
                                          <p:attrName>r</p:attrName>
                                        </p:attrNameLst>
                                      </p:cBhvr>
                                    </p:animRot>
                                  </p:childTnLst>
                                </p:cTn>
                              </p:par>
                              <p:par>
                                <p:cTn id="19" presetID="6" presetClass="emph" presetSubtype="0" autoRev="1" fill="hold" grpId="0" nodeType="withEffect">
                                  <p:stCondLst>
                                    <p:cond delay="0"/>
                                  </p:stCondLst>
                                  <p:childTnLst>
                                    <p:animScale>
                                      <p:cBhvr>
                                        <p:cTn id="20" dur="2500" fill="hold"/>
                                        <p:tgtEl>
                                          <p:spTgt spid="10"/>
                                        </p:tgtEl>
                                      </p:cBhvr>
                                      <p:by x="150000" y="150000"/>
                                    </p:animScale>
                                  </p:childTnLst>
                                </p:cTn>
                              </p:par>
                              <p:par>
                                <p:cTn id="21" presetID="6" presetClass="emph" presetSubtype="0" autoRev="1" fill="hold" grpId="0" nodeType="withEffect">
                                  <p:stCondLst>
                                    <p:cond delay="0"/>
                                  </p:stCondLst>
                                  <p:childTnLst>
                                    <p:animScale>
                                      <p:cBhvr>
                                        <p:cTn id="22" dur="5000" fill="hold"/>
                                        <p:tgtEl>
                                          <p:spTgt spid="13"/>
                                        </p:tgtEl>
                                      </p:cBhvr>
                                      <p:by x="250000" y="250000"/>
                                    </p:animScale>
                                  </p:childTnLst>
                                </p:cTn>
                              </p:par>
                              <p:par>
                                <p:cTn id="23" presetID="8" presetClass="emph" presetSubtype="0" fill="hold" grpId="1" nodeType="withEffect">
                                  <p:stCondLst>
                                    <p:cond delay="0"/>
                                  </p:stCondLst>
                                  <p:childTnLst>
                                    <p:animRot by="21600000">
                                      <p:cBhvr>
                                        <p:cTn id="24" dur="60000" fill="hold"/>
                                        <p:tgtEl>
                                          <p:spTgt spid="13"/>
                                        </p:tgtEl>
                                        <p:attrNameLst>
                                          <p:attrName>r</p:attrName>
                                        </p:attrNameLst>
                                      </p:cBhvr>
                                    </p:animRot>
                                  </p:childTnLst>
                                </p:cTn>
                              </p:par>
                              <p:par>
                                <p:cTn id="25" presetID="42" presetClass="entr" presetSubtype="0" fill="hold" grpId="0" nodeType="withEffect">
                                  <p:stCondLst>
                                    <p:cond delay="1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anim calcmode="lin" valueType="num">
                                      <p:cBhvr>
                                        <p:cTn id="28" dur="2000" fill="hold"/>
                                        <p:tgtEl>
                                          <p:spTgt spid="15"/>
                                        </p:tgtEl>
                                        <p:attrNameLst>
                                          <p:attrName>ppt_x</p:attrName>
                                        </p:attrNameLst>
                                      </p:cBhvr>
                                      <p:tavLst>
                                        <p:tav tm="0">
                                          <p:val>
                                            <p:strVal val="#ppt_x"/>
                                          </p:val>
                                        </p:tav>
                                        <p:tav tm="100000">
                                          <p:val>
                                            <p:strVal val="#ppt_x"/>
                                          </p:val>
                                        </p:tav>
                                      </p:tavLst>
                                    </p:anim>
                                    <p:anim calcmode="lin" valueType="num">
                                      <p:cBhvr>
                                        <p:cTn id="29" dur="2000" fill="hold"/>
                                        <p:tgtEl>
                                          <p:spTgt spid="15"/>
                                        </p:tgtEl>
                                        <p:attrNameLst>
                                          <p:attrName>ppt_y</p:attrName>
                                        </p:attrNameLst>
                                      </p:cBhvr>
                                      <p:tavLst>
                                        <p:tav tm="0">
                                          <p:val>
                                            <p:strVal val="#ppt_y+.1"/>
                                          </p:val>
                                        </p:tav>
                                        <p:tav tm="100000">
                                          <p:val>
                                            <p:strVal val="#ppt_y"/>
                                          </p:val>
                                        </p:tav>
                                      </p:tavLst>
                                    </p:anim>
                                  </p:childTnLst>
                                </p:cTn>
                              </p:par>
                              <p:par>
                                <p:cTn id="30" presetID="6" presetClass="emph" presetSubtype="0" repeatCount="indefinite" autoRev="1" fill="hold" grpId="0" nodeType="withEffect">
                                  <p:stCondLst>
                                    <p:cond delay="0"/>
                                  </p:stCondLst>
                                  <p:endCondLst>
                                    <p:cond evt="onNext" delay="0">
                                      <p:tgtEl>
                                        <p:sldTgt/>
                                      </p:tgtEl>
                                    </p:cond>
                                  </p:endCondLst>
                                  <p:childTnLst>
                                    <p:animScale>
                                      <p:cBhvr>
                                        <p:cTn id="31" dur="2000" fill="hold"/>
                                        <p:tgtEl>
                                          <p:spTgt spid="11"/>
                                        </p:tgtEl>
                                      </p:cBhvr>
                                      <p:by x="150000" y="150000"/>
                                    </p:animScale>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750"/>
                                        <p:tgtEl>
                                          <p:spTgt spid="5"/>
                                        </p:tgtEl>
                                      </p:cBhvr>
                                    </p:animEffect>
                                  </p:childTnLst>
                                </p:cTn>
                              </p:par>
                              <p:par>
                                <p:cTn id="37" presetID="10" presetClass="entr" presetSubtype="0" fill="hold" nodeType="withEffect">
                                  <p:stCondLst>
                                    <p:cond delay="5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0" grpId="0" animBg="1"/>
      <p:bldP spid="11" grpId="0" animBg="1"/>
      <p:bldP spid="14" grpId="1" animBg="1"/>
      <p:bldP spid="14" grpId="2" animBg="1"/>
      <p:bldP spid="15" grpId="0" animBg="1"/>
      <p:bldP spid="16" grpId="1" animBg="1"/>
      <p:bldP spid="16" grpId="2"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5">
            <a:extLst>
              <a:ext uri="{FF2B5EF4-FFF2-40B4-BE49-F238E27FC236}">
                <a16:creationId xmlns:a16="http://schemas.microsoft.com/office/drawing/2014/main" id="{685F0E03-328F-4ADF-8983-2DD4E65D22A6}"/>
              </a:ext>
            </a:extLst>
          </p:cNvPr>
          <p:cNvSpPr txBox="1">
            <a:spLocks/>
          </p:cNvSpPr>
          <p:nvPr/>
        </p:nvSpPr>
        <p:spPr>
          <a:xfrm>
            <a:off x="3162299" y="674374"/>
            <a:ext cx="5867402" cy="545945"/>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500" b="1">
                <a:solidFill>
                  <a:srgbClr val="E7E6E6"/>
                </a:solidFill>
                <a:latin typeface="Century Gothic"/>
                <a:ea typeface="Helvetica Neue Medium"/>
                <a:cs typeface="Helvetica Neue Medium"/>
              </a:rPr>
              <a:t>Working of the Code</a:t>
            </a:r>
            <a:endPar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endParaRPr>
          </a:p>
        </p:txBody>
      </p:sp>
      <p:grpSp>
        <p:nvGrpSpPr>
          <p:cNvPr id="2" name="Group 1">
            <a:extLst>
              <a:ext uri="{FF2B5EF4-FFF2-40B4-BE49-F238E27FC236}">
                <a16:creationId xmlns:a16="http://schemas.microsoft.com/office/drawing/2014/main" id="{1F0DDB00-1164-4858-B643-57B89ED0E414}"/>
              </a:ext>
            </a:extLst>
          </p:cNvPr>
          <p:cNvGrpSpPr/>
          <p:nvPr/>
        </p:nvGrpSpPr>
        <p:grpSpPr>
          <a:xfrm>
            <a:off x="3013379" y="2362288"/>
            <a:ext cx="2111624" cy="3285427"/>
            <a:chOff x="3013379" y="2362288"/>
            <a:chExt cx="2111624" cy="3285427"/>
          </a:xfrm>
        </p:grpSpPr>
        <p:sp>
          <p:nvSpPr>
            <p:cNvPr id="29" name="Freeform 9">
              <a:extLst>
                <a:ext uri="{FF2B5EF4-FFF2-40B4-BE49-F238E27FC236}">
                  <a16:creationId xmlns:a16="http://schemas.microsoft.com/office/drawing/2014/main" id="{A45723B8-56FC-4A1B-BD13-E47C6EA563AF}"/>
                </a:ext>
              </a:extLst>
            </p:cNvPr>
            <p:cNvSpPr>
              <a:spLocks/>
            </p:cNvSpPr>
            <p:nvPr/>
          </p:nvSpPr>
          <p:spPr bwMode="auto">
            <a:xfrm rot="16200000" flipH="1">
              <a:off x="2520697" y="3043409"/>
              <a:ext cx="3285427" cy="1923185"/>
            </a:xfrm>
            <a:custGeom>
              <a:avLst/>
              <a:gdLst/>
              <a:ahLst/>
              <a:cxnLst>
                <a:cxn ang="0">
                  <a:pos x="880" y="0"/>
                </a:cxn>
                <a:cxn ang="0">
                  <a:pos x="447" y="69"/>
                </a:cxn>
                <a:cxn ang="0">
                  <a:pos x="14" y="0"/>
                </a:cxn>
                <a:cxn ang="0">
                  <a:pos x="228" y="676"/>
                </a:cxn>
                <a:cxn ang="0">
                  <a:pos x="229" y="680"/>
                </a:cxn>
                <a:cxn ang="0">
                  <a:pos x="230" y="680"/>
                </a:cxn>
                <a:cxn ang="0">
                  <a:pos x="448" y="720"/>
                </a:cxn>
                <a:cxn ang="0">
                  <a:pos x="665" y="682"/>
                </a:cxn>
                <a:cxn ang="0">
                  <a:pos x="667" y="674"/>
                </a:cxn>
                <a:cxn ang="0">
                  <a:pos x="880" y="0"/>
                </a:cxn>
              </a:cxnLst>
              <a:rect l="0" t="0" r="r" b="b"/>
              <a:pathLst>
                <a:path w="895" h="720">
                  <a:moveTo>
                    <a:pt x="880" y="0"/>
                  </a:moveTo>
                  <a:cubicBezTo>
                    <a:pt x="880" y="38"/>
                    <a:pt x="686" y="69"/>
                    <a:pt x="447" y="69"/>
                  </a:cubicBezTo>
                  <a:cubicBezTo>
                    <a:pt x="208" y="69"/>
                    <a:pt x="14" y="38"/>
                    <a:pt x="14" y="0"/>
                  </a:cubicBezTo>
                  <a:cubicBezTo>
                    <a:pt x="0" y="36"/>
                    <a:pt x="88" y="116"/>
                    <a:pt x="228" y="676"/>
                  </a:cubicBezTo>
                  <a:cubicBezTo>
                    <a:pt x="229" y="677"/>
                    <a:pt x="229" y="679"/>
                    <a:pt x="229" y="680"/>
                  </a:cubicBezTo>
                  <a:cubicBezTo>
                    <a:pt x="229" y="680"/>
                    <a:pt x="230" y="680"/>
                    <a:pt x="230" y="680"/>
                  </a:cubicBezTo>
                  <a:cubicBezTo>
                    <a:pt x="241" y="702"/>
                    <a:pt x="334" y="720"/>
                    <a:pt x="448" y="720"/>
                  </a:cubicBezTo>
                  <a:cubicBezTo>
                    <a:pt x="558" y="720"/>
                    <a:pt x="649" y="703"/>
                    <a:pt x="665" y="682"/>
                  </a:cubicBezTo>
                  <a:cubicBezTo>
                    <a:pt x="665" y="679"/>
                    <a:pt x="666" y="676"/>
                    <a:pt x="667" y="674"/>
                  </a:cubicBezTo>
                  <a:cubicBezTo>
                    <a:pt x="807" y="116"/>
                    <a:pt x="895" y="36"/>
                    <a:pt x="880" y="0"/>
                  </a:cubicBezTo>
                  <a:close/>
                </a:path>
              </a:pathLst>
            </a:custGeom>
            <a:gradFill>
              <a:gsLst>
                <a:gs pos="87000">
                  <a:schemeClr val="tx2">
                    <a:lumMod val="20000"/>
                    <a:lumOff val="80000"/>
                  </a:schemeClr>
                </a:gs>
                <a:gs pos="0">
                  <a:schemeClr val="tx2">
                    <a:lumMod val="80000"/>
                    <a:lumOff val="20000"/>
                    <a:alpha val="0"/>
                  </a:schemeClr>
                </a:gs>
              </a:gsLst>
              <a:lin ang="54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30" name="Oval 12">
              <a:extLst>
                <a:ext uri="{FF2B5EF4-FFF2-40B4-BE49-F238E27FC236}">
                  <a16:creationId xmlns:a16="http://schemas.microsoft.com/office/drawing/2014/main" id="{A2415DBE-3503-455A-A88E-BE043268F42A}"/>
                </a:ext>
              </a:extLst>
            </p:cNvPr>
            <p:cNvSpPr>
              <a:spLocks noChangeArrowheads="1"/>
            </p:cNvSpPr>
            <p:nvPr/>
          </p:nvSpPr>
          <p:spPr bwMode="auto">
            <a:xfrm rot="16200000" flipH="1">
              <a:off x="1609693" y="3819334"/>
              <a:ext cx="3178708" cy="371335"/>
            </a:xfrm>
            <a:prstGeom prst="ellipse">
              <a:avLst/>
            </a:prstGeom>
            <a:gradFill>
              <a:gsLst>
                <a:gs pos="87000">
                  <a:schemeClr val="tx2">
                    <a:lumMod val="20000"/>
                    <a:lumOff val="80000"/>
                    <a:alpha val="50000"/>
                  </a:schemeClr>
                </a:gs>
                <a:gs pos="0">
                  <a:schemeClr val="tx2">
                    <a:lumMod val="80000"/>
                    <a:lumOff val="20000"/>
                    <a:alpha val="0"/>
                  </a:schemeClr>
                </a:gs>
              </a:gsLst>
              <a:lin ang="54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49" name="Shape 218">
              <a:extLst>
                <a:ext uri="{FF2B5EF4-FFF2-40B4-BE49-F238E27FC236}">
                  <a16:creationId xmlns:a16="http://schemas.microsoft.com/office/drawing/2014/main" id="{7C608939-8954-403C-B1AF-010FE6DE7211}"/>
                </a:ext>
              </a:extLst>
            </p:cNvPr>
            <p:cNvSpPr txBox="1"/>
            <p:nvPr/>
          </p:nvSpPr>
          <p:spPr>
            <a:xfrm>
              <a:off x="3885925" y="3835724"/>
              <a:ext cx="810803" cy="338554"/>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err="1">
                  <a:ln>
                    <a:noFill/>
                  </a:ln>
                  <a:solidFill>
                    <a:prstClr val="white"/>
                  </a:solidFill>
                  <a:effectLst/>
                  <a:uLnTx/>
                  <a:uFillTx/>
                  <a:latin typeface="Century Gothic"/>
                  <a:ea typeface="Calibri"/>
                  <a:cs typeface="Calibri"/>
                  <a:sym typeface="Calibri"/>
                </a:rPr>
                <a:t>WordCountMapper</a:t>
              </a:r>
              <a:r>
                <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rPr>
                <a:t>()</a:t>
              </a:r>
            </a:p>
          </p:txBody>
        </p:sp>
      </p:grpSp>
      <p:grpSp>
        <p:nvGrpSpPr>
          <p:cNvPr id="4" name="Group 3">
            <a:extLst>
              <a:ext uri="{FF2B5EF4-FFF2-40B4-BE49-F238E27FC236}">
                <a16:creationId xmlns:a16="http://schemas.microsoft.com/office/drawing/2014/main" id="{E18D6666-6B20-4364-9C63-B47EA9189AAC}"/>
              </a:ext>
            </a:extLst>
          </p:cNvPr>
          <p:cNvGrpSpPr/>
          <p:nvPr/>
        </p:nvGrpSpPr>
        <p:grpSpPr>
          <a:xfrm>
            <a:off x="5021246" y="3198390"/>
            <a:ext cx="1243694" cy="1613219"/>
            <a:chOff x="5021246" y="3198390"/>
            <a:chExt cx="1243694" cy="1613219"/>
          </a:xfrm>
        </p:grpSpPr>
        <p:sp>
          <p:nvSpPr>
            <p:cNvPr id="14" name="Freeform: Shape 13">
              <a:extLst>
                <a:ext uri="{FF2B5EF4-FFF2-40B4-BE49-F238E27FC236}">
                  <a16:creationId xmlns:a16="http://schemas.microsoft.com/office/drawing/2014/main" id="{BEB724A7-CD19-4FCF-95BC-8A2317BFBE92}"/>
                </a:ext>
              </a:extLst>
            </p:cNvPr>
            <p:cNvSpPr>
              <a:spLocks/>
            </p:cNvSpPr>
            <p:nvPr/>
          </p:nvSpPr>
          <p:spPr bwMode="auto">
            <a:xfrm rot="16200000" flipH="1">
              <a:off x="4884481" y="3427863"/>
              <a:ext cx="1609931" cy="1150986"/>
            </a:xfrm>
            <a:custGeom>
              <a:avLst/>
              <a:gdLst>
                <a:gd name="connsiteX0" fmla="*/ 213569 w 1585597"/>
                <a:gd name="connsiteY0" fmla="*/ 614072 h 1283927"/>
                <a:gd name="connsiteX1" fmla="*/ 792798 w 1585597"/>
                <a:gd name="connsiteY1" fmla="*/ 672911 h 1283927"/>
                <a:gd name="connsiteX2" fmla="*/ 1372026 w 1585597"/>
                <a:gd name="connsiteY2" fmla="*/ 614072 h 1283927"/>
                <a:gd name="connsiteX3" fmla="*/ 1188293 w 1585597"/>
                <a:gd name="connsiteY3" fmla="*/ 1218300 h 1283927"/>
                <a:gd name="connsiteX4" fmla="*/ 1185178 w 1585597"/>
                <a:gd name="connsiteY4" fmla="*/ 1231878 h 1283927"/>
                <a:gd name="connsiteX5" fmla="*/ 795911 w 1585597"/>
                <a:gd name="connsiteY5" fmla="*/ 1283927 h 1283927"/>
                <a:gd name="connsiteX6" fmla="*/ 400417 w 1585597"/>
                <a:gd name="connsiteY6" fmla="*/ 1227352 h 1283927"/>
                <a:gd name="connsiteX7" fmla="*/ 400417 w 1585597"/>
                <a:gd name="connsiteY7" fmla="*/ 1222826 h 1283927"/>
                <a:gd name="connsiteX8" fmla="*/ 213569 w 1585597"/>
                <a:gd name="connsiteY8" fmla="*/ 614072 h 1283927"/>
                <a:gd name="connsiteX9" fmla="*/ 0 w 1585597"/>
                <a:gd name="connsiteY9" fmla="*/ 0 h 1283927"/>
                <a:gd name="connsiteX10" fmla="*/ 3121 w 1585597"/>
                <a:gd name="connsiteY10" fmla="*/ 0 h 1283927"/>
                <a:gd name="connsiteX11" fmla="*/ 792799 w 1585597"/>
                <a:gd name="connsiteY11" fmla="*/ 95380 h 1283927"/>
                <a:gd name="connsiteX12" fmla="*/ 1585597 w 1585597"/>
                <a:gd name="connsiteY12" fmla="*/ 4542 h 1283927"/>
                <a:gd name="connsiteX13" fmla="*/ 1373352 w 1585597"/>
                <a:gd name="connsiteY13" fmla="*/ 610890 h 1283927"/>
                <a:gd name="connsiteX14" fmla="*/ 1373352 w 1585597"/>
                <a:gd name="connsiteY14" fmla="*/ 613161 h 1283927"/>
                <a:gd name="connsiteX15" fmla="*/ 1355703 w 1585597"/>
                <a:gd name="connsiteY15" fmla="*/ 624826 h 1283927"/>
                <a:gd name="connsiteX16" fmla="*/ 1355530 w 1585597"/>
                <a:gd name="connsiteY16" fmla="*/ 624877 h 1283927"/>
                <a:gd name="connsiteX17" fmla="*/ 1354418 w 1585597"/>
                <a:gd name="connsiteY17" fmla="*/ 625611 h 1283927"/>
                <a:gd name="connsiteX18" fmla="*/ 792798 w 1585597"/>
                <a:gd name="connsiteY18" fmla="*/ 672831 h 1283927"/>
                <a:gd name="connsiteX19" fmla="*/ 231178 w 1585597"/>
                <a:gd name="connsiteY19" fmla="*/ 625611 h 1283927"/>
                <a:gd name="connsiteX20" fmla="*/ 230065 w 1585597"/>
                <a:gd name="connsiteY20" fmla="*/ 624876 h 1283927"/>
                <a:gd name="connsiteX21" fmla="*/ 229894 w 1585597"/>
                <a:gd name="connsiteY21" fmla="*/ 624826 h 1283927"/>
                <a:gd name="connsiteX22" fmla="*/ 212245 w 1585597"/>
                <a:gd name="connsiteY22" fmla="*/ 613161 h 1283927"/>
                <a:gd name="connsiteX23" fmla="*/ 212245 w 1585597"/>
                <a:gd name="connsiteY23" fmla="*/ 610890 h 1283927"/>
                <a:gd name="connsiteX24" fmla="*/ 0 w 1585597"/>
                <a:gd name="connsiteY24" fmla="*/ 0 h 128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85597" h="1283927">
                  <a:moveTo>
                    <a:pt x="213569" y="614072"/>
                  </a:moveTo>
                  <a:cubicBezTo>
                    <a:pt x="232255" y="645755"/>
                    <a:pt x="484499" y="672911"/>
                    <a:pt x="792798" y="672911"/>
                  </a:cubicBezTo>
                  <a:cubicBezTo>
                    <a:pt x="1101097" y="672911"/>
                    <a:pt x="1353341" y="645755"/>
                    <a:pt x="1372026" y="614072"/>
                  </a:cubicBezTo>
                  <a:cubicBezTo>
                    <a:pt x="1312858" y="797377"/>
                    <a:pt x="1253689" y="998786"/>
                    <a:pt x="1188293" y="1218300"/>
                  </a:cubicBezTo>
                  <a:cubicBezTo>
                    <a:pt x="1188293" y="1222826"/>
                    <a:pt x="1188293" y="1227352"/>
                    <a:pt x="1185178" y="1231878"/>
                  </a:cubicBezTo>
                  <a:cubicBezTo>
                    <a:pt x="1157151" y="1261297"/>
                    <a:pt x="992101" y="1283927"/>
                    <a:pt x="795911" y="1283927"/>
                  </a:cubicBezTo>
                  <a:cubicBezTo>
                    <a:pt x="587264" y="1283927"/>
                    <a:pt x="419101" y="1259034"/>
                    <a:pt x="400417" y="1227352"/>
                  </a:cubicBezTo>
                  <a:cubicBezTo>
                    <a:pt x="400417" y="1227352"/>
                    <a:pt x="400417" y="1225089"/>
                    <a:pt x="400417" y="1222826"/>
                  </a:cubicBezTo>
                  <a:cubicBezTo>
                    <a:pt x="335020" y="1001049"/>
                    <a:pt x="272737" y="797377"/>
                    <a:pt x="213569" y="614072"/>
                  </a:cubicBezTo>
                  <a:close/>
                  <a:moveTo>
                    <a:pt x="0" y="0"/>
                  </a:moveTo>
                  <a:cubicBezTo>
                    <a:pt x="0" y="0"/>
                    <a:pt x="0" y="0"/>
                    <a:pt x="3121" y="0"/>
                  </a:cubicBezTo>
                  <a:cubicBezTo>
                    <a:pt x="18728" y="54503"/>
                    <a:pt x="368309" y="95380"/>
                    <a:pt x="792799" y="95380"/>
                  </a:cubicBezTo>
                  <a:cubicBezTo>
                    <a:pt x="1207926" y="95380"/>
                    <a:pt x="1548142" y="56774"/>
                    <a:pt x="1585597" y="4542"/>
                  </a:cubicBezTo>
                  <a:cubicBezTo>
                    <a:pt x="1520051" y="179406"/>
                    <a:pt x="1448262" y="381521"/>
                    <a:pt x="1373352" y="610890"/>
                  </a:cubicBezTo>
                  <a:cubicBezTo>
                    <a:pt x="1373352" y="610890"/>
                    <a:pt x="1373352" y="613161"/>
                    <a:pt x="1373352" y="613161"/>
                  </a:cubicBezTo>
                  <a:cubicBezTo>
                    <a:pt x="1371011" y="617135"/>
                    <a:pt x="1365012" y="621038"/>
                    <a:pt x="1355703" y="624826"/>
                  </a:cubicBezTo>
                  <a:lnTo>
                    <a:pt x="1355530" y="624877"/>
                  </a:lnTo>
                  <a:lnTo>
                    <a:pt x="1354418" y="625611"/>
                  </a:lnTo>
                  <a:cubicBezTo>
                    <a:pt x="1289404" y="652037"/>
                    <a:pt x="1062559" y="672831"/>
                    <a:pt x="792798" y="672831"/>
                  </a:cubicBezTo>
                  <a:cubicBezTo>
                    <a:pt x="523037" y="672831"/>
                    <a:pt x="296192" y="652037"/>
                    <a:pt x="231178" y="625611"/>
                  </a:cubicBezTo>
                  <a:lnTo>
                    <a:pt x="230065" y="624876"/>
                  </a:lnTo>
                  <a:lnTo>
                    <a:pt x="229894" y="624826"/>
                  </a:lnTo>
                  <a:cubicBezTo>
                    <a:pt x="220585" y="621038"/>
                    <a:pt x="214587" y="617135"/>
                    <a:pt x="212245" y="613161"/>
                  </a:cubicBezTo>
                  <a:cubicBezTo>
                    <a:pt x="212245" y="613161"/>
                    <a:pt x="212245" y="610890"/>
                    <a:pt x="212245" y="610890"/>
                  </a:cubicBezTo>
                  <a:cubicBezTo>
                    <a:pt x="137335" y="379251"/>
                    <a:pt x="68669" y="177135"/>
                    <a:pt x="0" y="0"/>
                  </a:cubicBezTo>
                  <a:close/>
                </a:path>
              </a:pathLst>
            </a:custGeom>
            <a:gradFill>
              <a:gsLst>
                <a:gs pos="87000">
                  <a:schemeClr val="tx2">
                    <a:lumMod val="20000"/>
                    <a:lumOff val="80000"/>
                  </a:schemeClr>
                </a:gs>
                <a:gs pos="0">
                  <a:schemeClr val="tx2">
                    <a:lumMod val="80000"/>
                    <a:lumOff val="20000"/>
                    <a:alpha val="0"/>
                  </a:schemeClr>
                </a:gs>
              </a:gsLst>
              <a:lin ang="54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15" name="Freeform 37">
              <a:extLst>
                <a:ext uri="{FF2B5EF4-FFF2-40B4-BE49-F238E27FC236}">
                  <a16:creationId xmlns:a16="http://schemas.microsoft.com/office/drawing/2014/main" id="{F88DD9CF-947C-42C3-8922-239815F6F877}"/>
                </a:ext>
              </a:extLst>
            </p:cNvPr>
            <p:cNvSpPr>
              <a:spLocks/>
            </p:cNvSpPr>
            <p:nvPr/>
          </p:nvSpPr>
          <p:spPr bwMode="auto">
            <a:xfrm rot="16200000" flipH="1">
              <a:off x="4304185" y="3915453"/>
              <a:ext cx="1613217" cy="179096"/>
            </a:xfrm>
            <a:custGeom>
              <a:avLst/>
              <a:gdLst/>
              <a:ahLst/>
              <a:cxnLst>
                <a:cxn ang="0">
                  <a:pos x="509" y="44"/>
                </a:cxn>
                <a:cxn ang="0">
                  <a:pos x="509" y="44"/>
                </a:cxn>
                <a:cxn ang="0">
                  <a:pos x="508" y="48"/>
                </a:cxn>
                <a:cxn ang="0">
                  <a:pos x="254" y="88"/>
                </a:cxn>
                <a:cxn ang="0">
                  <a:pos x="1" y="46"/>
                </a:cxn>
                <a:cxn ang="0">
                  <a:pos x="0" y="44"/>
                </a:cxn>
                <a:cxn ang="0">
                  <a:pos x="254" y="0"/>
                </a:cxn>
                <a:cxn ang="0">
                  <a:pos x="509" y="44"/>
                </a:cxn>
              </a:cxnLst>
              <a:rect l="0" t="0" r="r" b="b"/>
              <a:pathLst>
                <a:path w="509" h="88">
                  <a:moveTo>
                    <a:pt x="509" y="44"/>
                  </a:moveTo>
                  <a:cubicBezTo>
                    <a:pt x="509" y="44"/>
                    <a:pt x="509" y="44"/>
                    <a:pt x="509" y="44"/>
                  </a:cubicBezTo>
                  <a:cubicBezTo>
                    <a:pt x="508" y="46"/>
                    <a:pt x="508" y="47"/>
                    <a:pt x="508" y="48"/>
                  </a:cubicBezTo>
                  <a:cubicBezTo>
                    <a:pt x="496" y="71"/>
                    <a:pt x="387" y="88"/>
                    <a:pt x="254" y="88"/>
                  </a:cubicBezTo>
                  <a:cubicBezTo>
                    <a:pt x="118" y="88"/>
                    <a:pt x="6" y="70"/>
                    <a:pt x="1" y="46"/>
                  </a:cubicBezTo>
                  <a:cubicBezTo>
                    <a:pt x="0" y="46"/>
                    <a:pt x="0" y="45"/>
                    <a:pt x="0" y="44"/>
                  </a:cubicBezTo>
                  <a:cubicBezTo>
                    <a:pt x="0" y="20"/>
                    <a:pt x="114" y="0"/>
                    <a:pt x="254" y="0"/>
                  </a:cubicBezTo>
                  <a:cubicBezTo>
                    <a:pt x="395" y="0"/>
                    <a:pt x="509" y="20"/>
                    <a:pt x="509" y="44"/>
                  </a:cubicBezTo>
                  <a:close/>
                </a:path>
              </a:pathLst>
            </a:custGeom>
            <a:gradFill>
              <a:gsLst>
                <a:gs pos="87000">
                  <a:schemeClr val="tx2">
                    <a:lumMod val="20000"/>
                    <a:lumOff val="80000"/>
                    <a:alpha val="50000"/>
                  </a:schemeClr>
                </a:gs>
                <a:gs pos="0">
                  <a:schemeClr val="tx2">
                    <a:lumMod val="80000"/>
                    <a:lumOff val="20000"/>
                    <a:alpha val="0"/>
                  </a:schemeClr>
                </a:gs>
              </a:gsLst>
              <a:lin ang="54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0" name="Shape 218">
              <a:extLst>
                <a:ext uri="{FF2B5EF4-FFF2-40B4-BE49-F238E27FC236}">
                  <a16:creationId xmlns:a16="http://schemas.microsoft.com/office/drawing/2014/main" id="{3DA6ABFA-8289-4FE4-8E5E-5396B10617D8}"/>
                </a:ext>
              </a:extLst>
            </p:cNvPr>
            <p:cNvSpPr txBox="1"/>
            <p:nvPr/>
          </p:nvSpPr>
          <p:spPr>
            <a:xfrm>
              <a:off x="5393746" y="3835724"/>
              <a:ext cx="810803" cy="338554"/>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err="1">
                  <a:ln>
                    <a:noFill/>
                  </a:ln>
                  <a:solidFill>
                    <a:prstClr val="white"/>
                  </a:solidFill>
                  <a:effectLst/>
                  <a:uLnTx/>
                  <a:uFillTx/>
                  <a:latin typeface="Century Gothic"/>
                  <a:ea typeface="Calibri"/>
                  <a:cs typeface="Calibri"/>
                  <a:sym typeface="Calibri"/>
                </a:rPr>
                <a:t>WordCountReducer</a:t>
              </a:r>
              <a:r>
                <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rPr>
                <a:t>()</a:t>
              </a:r>
            </a:p>
          </p:txBody>
        </p:sp>
      </p:grpSp>
      <p:grpSp>
        <p:nvGrpSpPr>
          <p:cNvPr id="6" name="Group 5">
            <a:extLst>
              <a:ext uri="{FF2B5EF4-FFF2-40B4-BE49-F238E27FC236}">
                <a16:creationId xmlns:a16="http://schemas.microsoft.com/office/drawing/2014/main" id="{98C3DFE9-823C-411A-A438-2F30C37529C4}"/>
              </a:ext>
            </a:extLst>
          </p:cNvPr>
          <p:cNvGrpSpPr/>
          <p:nvPr/>
        </p:nvGrpSpPr>
        <p:grpSpPr>
          <a:xfrm>
            <a:off x="6178510" y="3594314"/>
            <a:ext cx="1616579" cy="821372"/>
            <a:chOff x="6178510" y="3594314"/>
            <a:chExt cx="1616579" cy="821372"/>
          </a:xfrm>
        </p:grpSpPr>
        <p:sp>
          <p:nvSpPr>
            <p:cNvPr id="10" name="Freeform 9">
              <a:extLst>
                <a:ext uri="{FF2B5EF4-FFF2-40B4-BE49-F238E27FC236}">
                  <a16:creationId xmlns:a16="http://schemas.microsoft.com/office/drawing/2014/main" id="{BEBE2B1C-213D-4FE2-896F-9F15059D4454}"/>
                </a:ext>
              </a:extLst>
            </p:cNvPr>
            <p:cNvSpPr>
              <a:spLocks/>
            </p:cNvSpPr>
            <p:nvPr/>
          </p:nvSpPr>
          <p:spPr bwMode="auto">
            <a:xfrm>
              <a:off x="6257253" y="3594314"/>
              <a:ext cx="1454460" cy="821372"/>
            </a:xfrm>
            <a:custGeom>
              <a:avLst/>
              <a:gdLst>
                <a:gd name="T0" fmla="*/ 219 w 229"/>
                <a:gd name="T1" fmla="*/ 94 h 188"/>
                <a:gd name="T2" fmla="*/ 229 w 229"/>
                <a:gd name="T3" fmla="*/ 1 h 188"/>
                <a:gd name="T4" fmla="*/ 229 w 229"/>
                <a:gd name="T5" fmla="*/ 0 h 188"/>
                <a:gd name="T6" fmla="*/ 0 w 229"/>
                <a:gd name="T7" fmla="*/ 0 h 188"/>
                <a:gd name="T8" fmla="*/ 11 w 229"/>
                <a:gd name="T9" fmla="*/ 94 h 188"/>
                <a:gd name="T10" fmla="*/ 1 w 229"/>
                <a:gd name="T11" fmla="*/ 187 h 188"/>
                <a:gd name="T12" fmla="*/ 0 w 229"/>
                <a:gd name="T13" fmla="*/ 187 h 188"/>
                <a:gd name="T14" fmla="*/ 0 w 229"/>
                <a:gd name="T15" fmla="*/ 188 h 188"/>
                <a:gd name="T16" fmla="*/ 229 w 229"/>
                <a:gd name="T17" fmla="*/ 188 h 188"/>
                <a:gd name="T18" fmla="*/ 219 w 229"/>
                <a:gd name="T19"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8">
                  <a:moveTo>
                    <a:pt x="219" y="94"/>
                  </a:moveTo>
                  <a:cubicBezTo>
                    <a:pt x="219" y="44"/>
                    <a:pt x="224" y="4"/>
                    <a:pt x="229" y="1"/>
                  </a:cubicBezTo>
                  <a:cubicBezTo>
                    <a:pt x="229" y="0"/>
                    <a:pt x="229" y="0"/>
                    <a:pt x="229" y="0"/>
                  </a:cubicBezTo>
                  <a:cubicBezTo>
                    <a:pt x="0" y="0"/>
                    <a:pt x="0" y="0"/>
                    <a:pt x="0" y="0"/>
                  </a:cubicBezTo>
                  <a:cubicBezTo>
                    <a:pt x="6" y="5"/>
                    <a:pt x="11" y="45"/>
                    <a:pt x="11" y="94"/>
                  </a:cubicBezTo>
                  <a:cubicBezTo>
                    <a:pt x="11" y="141"/>
                    <a:pt x="7" y="180"/>
                    <a:pt x="1" y="187"/>
                  </a:cubicBezTo>
                  <a:cubicBezTo>
                    <a:pt x="1" y="187"/>
                    <a:pt x="1" y="187"/>
                    <a:pt x="0" y="187"/>
                  </a:cubicBezTo>
                  <a:cubicBezTo>
                    <a:pt x="0" y="188"/>
                    <a:pt x="0" y="188"/>
                    <a:pt x="0" y="188"/>
                  </a:cubicBezTo>
                  <a:cubicBezTo>
                    <a:pt x="229" y="188"/>
                    <a:pt x="229" y="188"/>
                    <a:pt x="229" y="188"/>
                  </a:cubicBezTo>
                  <a:cubicBezTo>
                    <a:pt x="224" y="185"/>
                    <a:pt x="219" y="144"/>
                    <a:pt x="219" y="94"/>
                  </a:cubicBezTo>
                  <a:close/>
                </a:path>
              </a:pathLst>
            </a:custGeom>
            <a:gradFill>
              <a:gsLst>
                <a:gs pos="100000">
                  <a:srgbClr val="359086"/>
                </a:gs>
                <a:gs pos="50000">
                  <a:srgbClr val="71B296"/>
                </a:gs>
                <a:gs pos="0">
                  <a:srgbClr val="359086"/>
                </a:gs>
              </a:gsLst>
              <a:lin ang="54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11" name="Freeform 10">
              <a:extLst>
                <a:ext uri="{FF2B5EF4-FFF2-40B4-BE49-F238E27FC236}">
                  <a16:creationId xmlns:a16="http://schemas.microsoft.com/office/drawing/2014/main" id="{D60E321D-AF64-4895-918D-0CB15C8E247D}"/>
                </a:ext>
              </a:extLst>
            </p:cNvPr>
            <p:cNvSpPr>
              <a:spLocks/>
            </p:cNvSpPr>
            <p:nvPr/>
          </p:nvSpPr>
          <p:spPr bwMode="auto">
            <a:xfrm>
              <a:off x="6178510" y="3594314"/>
              <a:ext cx="148225" cy="821372"/>
            </a:xfrm>
            <a:custGeom>
              <a:avLst/>
              <a:gdLst>
                <a:gd name="T0" fmla="*/ 12 w 23"/>
                <a:gd name="T1" fmla="*/ 0 h 188"/>
                <a:gd name="T2" fmla="*/ 12 w 23"/>
                <a:gd name="T3" fmla="*/ 0 h 188"/>
                <a:gd name="T4" fmla="*/ 0 w 23"/>
                <a:gd name="T5" fmla="*/ 94 h 188"/>
                <a:gd name="T6" fmla="*/ 11 w 23"/>
                <a:gd name="T7" fmla="*/ 188 h 188"/>
                <a:gd name="T8" fmla="*/ 12 w 23"/>
                <a:gd name="T9" fmla="*/ 187 h 188"/>
                <a:gd name="T10" fmla="*/ 13 w 23"/>
                <a:gd name="T11" fmla="*/ 187 h 188"/>
                <a:gd name="T12" fmla="*/ 23 w 23"/>
                <a:gd name="T13" fmla="*/ 94 h 188"/>
                <a:gd name="T14" fmla="*/ 12 w 23"/>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8">
                  <a:moveTo>
                    <a:pt x="12" y="0"/>
                  </a:moveTo>
                  <a:cubicBezTo>
                    <a:pt x="12" y="0"/>
                    <a:pt x="12" y="0"/>
                    <a:pt x="12" y="0"/>
                  </a:cubicBezTo>
                  <a:cubicBezTo>
                    <a:pt x="5" y="0"/>
                    <a:pt x="0" y="42"/>
                    <a:pt x="0" y="94"/>
                  </a:cubicBezTo>
                  <a:cubicBezTo>
                    <a:pt x="0" y="144"/>
                    <a:pt x="5" y="185"/>
                    <a:pt x="11" y="188"/>
                  </a:cubicBezTo>
                  <a:cubicBezTo>
                    <a:pt x="11" y="188"/>
                    <a:pt x="12" y="188"/>
                    <a:pt x="12" y="187"/>
                  </a:cubicBezTo>
                  <a:cubicBezTo>
                    <a:pt x="13" y="187"/>
                    <a:pt x="13" y="187"/>
                    <a:pt x="13" y="187"/>
                  </a:cubicBezTo>
                  <a:cubicBezTo>
                    <a:pt x="19" y="180"/>
                    <a:pt x="23" y="141"/>
                    <a:pt x="23" y="94"/>
                  </a:cubicBezTo>
                  <a:cubicBezTo>
                    <a:pt x="23" y="45"/>
                    <a:pt x="18" y="5"/>
                    <a:pt x="12" y="0"/>
                  </a:cubicBezTo>
                  <a:close/>
                </a:path>
              </a:pathLst>
            </a:custGeom>
            <a:gradFill>
              <a:gsLst>
                <a:gs pos="60000">
                  <a:srgbClr val="A2CEA3">
                    <a:alpha val="0"/>
                  </a:srgbClr>
                </a:gs>
                <a:gs pos="13000">
                  <a:srgbClr val="7BCEC5">
                    <a:lumMod val="60000"/>
                    <a:alpha val="75000"/>
                  </a:srgbClr>
                </a:gs>
              </a:gsLst>
              <a:lin ang="108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12" name="Freeform 11">
              <a:extLst>
                <a:ext uri="{FF2B5EF4-FFF2-40B4-BE49-F238E27FC236}">
                  <a16:creationId xmlns:a16="http://schemas.microsoft.com/office/drawing/2014/main" id="{5606B9BD-7CCC-4766-B7A9-95BD5F2BE23F}"/>
                </a:ext>
              </a:extLst>
            </p:cNvPr>
            <p:cNvSpPr>
              <a:spLocks/>
            </p:cNvSpPr>
            <p:nvPr/>
          </p:nvSpPr>
          <p:spPr bwMode="auto">
            <a:xfrm>
              <a:off x="7646864" y="3594314"/>
              <a:ext cx="148225" cy="821372"/>
            </a:xfrm>
            <a:custGeom>
              <a:avLst/>
              <a:gdLst>
                <a:gd name="T0" fmla="*/ 12 w 23"/>
                <a:gd name="T1" fmla="*/ 0 h 188"/>
                <a:gd name="T2" fmla="*/ 11 w 23"/>
                <a:gd name="T3" fmla="*/ 0 h 188"/>
                <a:gd name="T4" fmla="*/ 10 w 23"/>
                <a:gd name="T5" fmla="*/ 1 h 188"/>
                <a:gd name="T6" fmla="*/ 0 w 23"/>
                <a:gd name="T7" fmla="*/ 94 h 188"/>
                <a:gd name="T8" fmla="*/ 10 w 23"/>
                <a:gd name="T9" fmla="*/ 188 h 188"/>
                <a:gd name="T10" fmla="*/ 13 w 23"/>
                <a:gd name="T11" fmla="*/ 187 h 188"/>
                <a:gd name="T12" fmla="*/ 23 w 23"/>
                <a:gd name="T13" fmla="*/ 94 h 188"/>
                <a:gd name="T14" fmla="*/ 12 w 23"/>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8">
                  <a:moveTo>
                    <a:pt x="12" y="0"/>
                  </a:moveTo>
                  <a:cubicBezTo>
                    <a:pt x="12" y="0"/>
                    <a:pt x="12" y="0"/>
                    <a:pt x="11" y="0"/>
                  </a:cubicBezTo>
                  <a:cubicBezTo>
                    <a:pt x="11" y="0"/>
                    <a:pt x="11" y="0"/>
                    <a:pt x="10" y="1"/>
                  </a:cubicBezTo>
                  <a:cubicBezTo>
                    <a:pt x="5" y="4"/>
                    <a:pt x="0" y="44"/>
                    <a:pt x="0" y="94"/>
                  </a:cubicBezTo>
                  <a:cubicBezTo>
                    <a:pt x="0" y="144"/>
                    <a:pt x="5" y="185"/>
                    <a:pt x="10" y="188"/>
                  </a:cubicBezTo>
                  <a:cubicBezTo>
                    <a:pt x="11" y="188"/>
                    <a:pt x="12" y="188"/>
                    <a:pt x="13" y="187"/>
                  </a:cubicBezTo>
                  <a:cubicBezTo>
                    <a:pt x="19" y="180"/>
                    <a:pt x="23" y="141"/>
                    <a:pt x="23" y="94"/>
                  </a:cubicBezTo>
                  <a:cubicBezTo>
                    <a:pt x="23" y="45"/>
                    <a:pt x="18" y="5"/>
                    <a:pt x="12" y="0"/>
                  </a:cubicBezTo>
                  <a:close/>
                </a:path>
              </a:pathLst>
            </a:custGeom>
            <a:gradFill>
              <a:gsLst>
                <a:gs pos="100000">
                  <a:srgbClr val="A2CEA3">
                    <a:alpha val="50000"/>
                  </a:srgbClr>
                </a:gs>
                <a:gs pos="30000">
                  <a:srgbClr val="7BCEC5">
                    <a:lumMod val="60000"/>
                    <a:alpha val="0"/>
                  </a:srgbClr>
                </a:gs>
              </a:gsLst>
              <a:lin ang="10800000" scaled="0"/>
            </a:gradFill>
            <a:effectLst/>
          </p:spPr>
          <p:txBody>
            <a:bodyPr rot="0" spcFirstLastPara="0" vertOverflow="overflow" horzOverflow="overflow" vert="horz" wrap="square" lIns="0" tIns="0" rIns="0" bIns="9144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1" name="Shape 218">
              <a:extLst>
                <a:ext uri="{FF2B5EF4-FFF2-40B4-BE49-F238E27FC236}">
                  <a16:creationId xmlns:a16="http://schemas.microsoft.com/office/drawing/2014/main" id="{1F74D7FF-0750-40FE-9A23-70A250ED025B}"/>
                </a:ext>
              </a:extLst>
            </p:cNvPr>
            <p:cNvSpPr txBox="1"/>
            <p:nvPr/>
          </p:nvSpPr>
          <p:spPr>
            <a:xfrm>
              <a:off x="6490426" y="3835724"/>
              <a:ext cx="988115" cy="338554"/>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rPr>
                <a:t>Sort them to get Top N</a:t>
              </a:r>
            </a:p>
          </p:txBody>
        </p:sp>
      </p:grpSp>
      <p:grpSp>
        <p:nvGrpSpPr>
          <p:cNvPr id="19" name="Group 18">
            <a:extLst>
              <a:ext uri="{FF2B5EF4-FFF2-40B4-BE49-F238E27FC236}">
                <a16:creationId xmlns:a16="http://schemas.microsoft.com/office/drawing/2014/main" id="{D85B1D7C-ABCA-4CA6-B34C-5E731879BCBE}"/>
              </a:ext>
            </a:extLst>
          </p:cNvPr>
          <p:cNvGrpSpPr/>
          <p:nvPr/>
        </p:nvGrpSpPr>
        <p:grpSpPr>
          <a:xfrm>
            <a:off x="7722325" y="3377520"/>
            <a:ext cx="864603" cy="1254960"/>
            <a:chOff x="7722325" y="3377520"/>
            <a:chExt cx="864603" cy="1254960"/>
          </a:xfrm>
        </p:grpSpPr>
        <p:sp>
          <p:nvSpPr>
            <p:cNvPr id="17" name="Freeform 29">
              <a:extLst>
                <a:ext uri="{FF2B5EF4-FFF2-40B4-BE49-F238E27FC236}">
                  <a16:creationId xmlns:a16="http://schemas.microsoft.com/office/drawing/2014/main" id="{6510055B-989B-4E60-86FA-D4FA4E8E7B73}"/>
                </a:ext>
              </a:extLst>
            </p:cNvPr>
            <p:cNvSpPr>
              <a:spLocks/>
            </p:cNvSpPr>
            <p:nvPr/>
          </p:nvSpPr>
          <p:spPr bwMode="auto">
            <a:xfrm rot="5400000">
              <a:off x="7489736" y="3610109"/>
              <a:ext cx="1254959" cy="789782"/>
            </a:xfrm>
            <a:custGeom>
              <a:avLst/>
              <a:gdLst/>
              <a:ahLst/>
              <a:cxnLst>
                <a:cxn ang="0">
                  <a:pos x="186" y="26"/>
                </a:cxn>
                <a:cxn ang="0">
                  <a:pos x="0" y="0"/>
                </a:cxn>
                <a:cxn ang="0">
                  <a:pos x="60" y="269"/>
                </a:cxn>
                <a:cxn ang="0">
                  <a:pos x="60" y="269"/>
                </a:cxn>
                <a:cxn ang="0">
                  <a:pos x="60" y="271"/>
                </a:cxn>
                <a:cxn ang="0">
                  <a:pos x="187" y="296"/>
                </a:cxn>
                <a:cxn ang="0">
                  <a:pos x="312" y="273"/>
                </a:cxn>
                <a:cxn ang="0">
                  <a:pos x="313" y="267"/>
                </a:cxn>
                <a:cxn ang="0">
                  <a:pos x="372" y="0"/>
                </a:cxn>
                <a:cxn ang="0">
                  <a:pos x="186" y="26"/>
                </a:cxn>
              </a:cxnLst>
              <a:rect l="0" t="0" r="r" b="b"/>
              <a:pathLst>
                <a:path w="372" h="296">
                  <a:moveTo>
                    <a:pt x="186" y="26"/>
                  </a:moveTo>
                  <a:cubicBezTo>
                    <a:pt x="87" y="26"/>
                    <a:pt x="6" y="14"/>
                    <a:pt x="0" y="0"/>
                  </a:cubicBezTo>
                  <a:cubicBezTo>
                    <a:pt x="19" y="81"/>
                    <a:pt x="39" y="171"/>
                    <a:pt x="60" y="269"/>
                  </a:cubicBezTo>
                  <a:cubicBezTo>
                    <a:pt x="60" y="269"/>
                    <a:pt x="60" y="269"/>
                    <a:pt x="60" y="269"/>
                  </a:cubicBezTo>
                  <a:cubicBezTo>
                    <a:pt x="60" y="270"/>
                    <a:pt x="60" y="271"/>
                    <a:pt x="60" y="271"/>
                  </a:cubicBezTo>
                  <a:cubicBezTo>
                    <a:pt x="66" y="285"/>
                    <a:pt x="120" y="296"/>
                    <a:pt x="187" y="296"/>
                  </a:cubicBezTo>
                  <a:cubicBezTo>
                    <a:pt x="250" y="296"/>
                    <a:pt x="303" y="286"/>
                    <a:pt x="312" y="273"/>
                  </a:cubicBezTo>
                  <a:cubicBezTo>
                    <a:pt x="313" y="271"/>
                    <a:pt x="313" y="269"/>
                    <a:pt x="313" y="267"/>
                  </a:cubicBezTo>
                  <a:cubicBezTo>
                    <a:pt x="334" y="170"/>
                    <a:pt x="353" y="81"/>
                    <a:pt x="372" y="0"/>
                  </a:cubicBezTo>
                  <a:cubicBezTo>
                    <a:pt x="366" y="14"/>
                    <a:pt x="285" y="26"/>
                    <a:pt x="186" y="26"/>
                  </a:cubicBezTo>
                  <a:close/>
                </a:path>
              </a:pathLst>
            </a:custGeom>
            <a:gradFill flip="none" rotWithShape="1">
              <a:gsLst>
                <a:gs pos="100000">
                  <a:schemeClr val="accent2">
                    <a:lumMod val="50000"/>
                    <a:alpha val="0"/>
                  </a:schemeClr>
                </a:gs>
                <a:gs pos="13000">
                  <a:schemeClr val="accent2"/>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18" name="Freeform 36">
              <a:extLst>
                <a:ext uri="{FF2B5EF4-FFF2-40B4-BE49-F238E27FC236}">
                  <a16:creationId xmlns:a16="http://schemas.microsoft.com/office/drawing/2014/main" id="{96ED2297-72FC-4F08-A3F8-7655008ACB7C}"/>
                </a:ext>
              </a:extLst>
            </p:cNvPr>
            <p:cNvSpPr>
              <a:spLocks/>
            </p:cNvSpPr>
            <p:nvPr/>
          </p:nvSpPr>
          <p:spPr bwMode="auto">
            <a:xfrm rot="5400000">
              <a:off x="7887398" y="3932950"/>
              <a:ext cx="1254959" cy="144101"/>
            </a:xfrm>
            <a:custGeom>
              <a:avLst/>
              <a:gdLst/>
              <a:ahLst/>
              <a:cxnLst>
                <a:cxn ang="0">
                  <a:pos x="372" y="27"/>
                </a:cxn>
                <a:cxn ang="0">
                  <a:pos x="372" y="27"/>
                </a:cxn>
                <a:cxn ang="0">
                  <a:pos x="372" y="28"/>
                </a:cxn>
                <a:cxn ang="0">
                  <a:pos x="186" y="54"/>
                </a:cxn>
                <a:cxn ang="0">
                  <a:pos x="0" y="28"/>
                </a:cxn>
                <a:cxn ang="0">
                  <a:pos x="0" y="27"/>
                </a:cxn>
                <a:cxn ang="0">
                  <a:pos x="0" y="27"/>
                </a:cxn>
                <a:cxn ang="0">
                  <a:pos x="186" y="0"/>
                </a:cxn>
                <a:cxn ang="0">
                  <a:pos x="372" y="27"/>
                </a:cxn>
              </a:cxnLst>
              <a:rect l="0" t="0" r="r" b="b"/>
              <a:pathLst>
                <a:path w="372" h="54">
                  <a:moveTo>
                    <a:pt x="372" y="27"/>
                  </a:moveTo>
                  <a:cubicBezTo>
                    <a:pt x="372" y="27"/>
                    <a:pt x="372" y="27"/>
                    <a:pt x="372" y="27"/>
                  </a:cubicBezTo>
                  <a:cubicBezTo>
                    <a:pt x="372" y="27"/>
                    <a:pt x="372" y="28"/>
                    <a:pt x="372" y="28"/>
                  </a:cubicBezTo>
                  <a:cubicBezTo>
                    <a:pt x="366" y="42"/>
                    <a:pt x="285" y="54"/>
                    <a:pt x="186" y="54"/>
                  </a:cubicBezTo>
                  <a:cubicBezTo>
                    <a:pt x="87" y="54"/>
                    <a:pt x="6" y="42"/>
                    <a:pt x="0" y="28"/>
                  </a:cubicBezTo>
                  <a:cubicBezTo>
                    <a:pt x="0" y="28"/>
                    <a:pt x="0" y="27"/>
                    <a:pt x="0" y="27"/>
                  </a:cubicBezTo>
                  <a:cubicBezTo>
                    <a:pt x="0" y="27"/>
                    <a:pt x="0" y="27"/>
                    <a:pt x="0" y="27"/>
                  </a:cubicBezTo>
                  <a:cubicBezTo>
                    <a:pt x="0" y="12"/>
                    <a:pt x="83" y="0"/>
                    <a:pt x="186" y="0"/>
                  </a:cubicBezTo>
                  <a:cubicBezTo>
                    <a:pt x="289" y="0"/>
                    <a:pt x="372" y="12"/>
                    <a:pt x="372" y="27"/>
                  </a:cubicBezTo>
                  <a:close/>
                </a:path>
              </a:pathLst>
            </a:custGeom>
            <a:gradFill flip="none" rotWithShape="1">
              <a:gsLst>
                <a:gs pos="100000">
                  <a:schemeClr val="accent2">
                    <a:lumMod val="50000"/>
                    <a:alpha val="0"/>
                  </a:schemeClr>
                </a:gs>
                <a:gs pos="13000">
                  <a:schemeClr val="accent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2" name="Shape 218">
              <a:extLst>
                <a:ext uri="{FF2B5EF4-FFF2-40B4-BE49-F238E27FC236}">
                  <a16:creationId xmlns:a16="http://schemas.microsoft.com/office/drawing/2014/main" id="{C2D59E7F-3036-465A-B8D1-7C693E9B9014}"/>
                </a:ext>
              </a:extLst>
            </p:cNvPr>
            <p:cNvSpPr txBox="1"/>
            <p:nvPr/>
          </p:nvSpPr>
          <p:spPr>
            <a:xfrm rot="16200000">
              <a:off x="7545134" y="3920362"/>
              <a:ext cx="1020099" cy="169277"/>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rPr>
                <a:t>setup</a:t>
              </a:r>
            </a:p>
          </p:txBody>
        </p:sp>
      </p:grpSp>
      <p:grpSp>
        <p:nvGrpSpPr>
          <p:cNvPr id="13" name="Group 12">
            <a:extLst>
              <a:ext uri="{FF2B5EF4-FFF2-40B4-BE49-F238E27FC236}">
                <a16:creationId xmlns:a16="http://schemas.microsoft.com/office/drawing/2014/main" id="{A219FC1D-B9F9-4A87-82C7-325DD173B453}"/>
              </a:ext>
            </a:extLst>
          </p:cNvPr>
          <p:cNvGrpSpPr/>
          <p:nvPr/>
        </p:nvGrpSpPr>
        <p:grpSpPr>
          <a:xfrm>
            <a:off x="8531778" y="3084603"/>
            <a:ext cx="914485" cy="1840795"/>
            <a:chOff x="8531778" y="3084603"/>
            <a:chExt cx="914485" cy="1840795"/>
          </a:xfrm>
        </p:grpSpPr>
        <p:sp>
          <p:nvSpPr>
            <p:cNvPr id="20" name="Freeform 32">
              <a:extLst>
                <a:ext uri="{FF2B5EF4-FFF2-40B4-BE49-F238E27FC236}">
                  <a16:creationId xmlns:a16="http://schemas.microsoft.com/office/drawing/2014/main" id="{188F79E4-B6EB-4A2D-8DCC-B16DE7ECC9E0}"/>
                </a:ext>
              </a:extLst>
            </p:cNvPr>
            <p:cNvSpPr>
              <a:spLocks/>
            </p:cNvSpPr>
            <p:nvPr/>
          </p:nvSpPr>
          <p:spPr bwMode="auto">
            <a:xfrm rot="5400000">
              <a:off x="8009532" y="3606850"/>
              <a:ext cx="1837044" cy="792552"/>
            </a:xfrm>
            <a:custGeom>
              <a:avLst/>
              <a:gdLst/>
              <a:ahLst/>
              <a:cxnLst>
                <a:cxn ang="0">
                  <a:pos x="254" y="42"/>
                </a:cxn>
                <a:cxn ang="0">
                  <a:pos x="1" y="0"/>
                </a:cxn>
                <a:cxn ang="0">
                  <a:pos x="0" y="0"/>
                </a:cxn>
                <a:cxn ang="0">
                  <a:pos x="68" y="269"/>
                </a:cxn>
                <a:cxn ang="0">
                  <a:pos x="68" y="270"/>
                </a:cxn>
                <a:cxn ang="0">
                  <a:pos x="254" y="296"/>
                </a:cxn>
                <a:cxn ang="0">
                  <a:pos x="440" y="270"/>
                </a:cxn>
                <a:cxn ang="0">
                  <a:pos x="440" y="269"/>
                </a:cxn>
                <a:cxn ang="0">
                  <a:pos x="508" y="2"/>
                </a:cxn>
                <a:cxn ang="0">
                  <a:pos x="254" y="42"/>
                </a:cxn>
              </a:cxnLst>
              <a:rect l="0" t="0" r="r" b="b"/>
              <a:pathLst>
                <a:path w="508" h="296">
                  <a:moveTo>
                    <a:pt x="254" y="42"/>
                  </a:moveTo>
                  <a:cubicBezTo>
                    <a:pt x="118" y="42"/>
                    <a:pt x="6" y="24"/>
                    <a:pt x="1" y="0"/>
                  </a:cubicBezTo>
                  <a:cubicBezTo>
                    <a:pt x="0" y="0"/>
                    <a:pt x="0" y="0"/>
                    <a:pt x="0" y="0"/>
                  </a:cubicBezTo>
                  <a:cubicBezTo>
                    <a:pt x="22" y="78"/>
                    <a:pt x="44" y="167"/>
                    <a:pt x="68" y="269"/>
                  </a:cubicBezTo>
                  <a:cubicBezTo>
                    <a:pt x="68" y="269"/>
                    <a:pt x="68" y="270"/>
                    <a:pt x="68" y="270"/>
                  </a:cubicBezTo>
                  <a:cubicBezTo>
                    <a:pt x="74" y="284"/>
                    <a:pt x="155" y="296"/>
                    <a:pt x="254" y="296"/>
                  </a:cubicBezTo>
                  <a:cubicBezTo>
                    <a:pt x="353" y="296"/>
                    <a:pt x="434" y="284"/>
                    <a:pt x="440" y="270"/>
                  </a:cubicBezTo>
                  <a:cubicBezTo>
                    <a:pt x="440" y="270"/>
                    <a:pt x="440" y="269"/>
                    <a:pt x="440" y="269"/>
                  </a:cubicBezTo>
                  <a:cubicBezTo>
                    <a:pt x="464" y="168"/>
                    <a:pt x="487" y="79"/>
                    <a:pt x="508" y="2"/>
                  </a:cubicBezTo>
                  <a:cubicBezTo>
                    <a:pt x="496" y="25"/>
                    <a:pt x="387" y="42"/>
                    <a:pt x="254" y="42"/>
                  </a:cubicBezTo>
                  <a:close/>
                </a:path>
              </a:pathLst>
            </a:custGeom>
            <a:gradFill flip="none" rotWithShape="1">
              <a:gsLst>
                <a:gs pos="100000">
                  <a:schemeClr val="accent2">
                    <a:lumMod val="50000"/>
                    <a:alpha val="0"/>
                  </a:schemeClr>
                </a:gs>
                <a:gs pos="13000">
                  <a:schemeClr val="accent2"/>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21" name="Freeform 37">
              <a:extLst>
                <a:ext uri="{FF2B5EF4-FFF2-40B4-BE49-F238E27FC236}">
                  <a16:creationId xmlns:a16="http://schemas.microsoft.com/office/drawing/2014/main" id="{DDDF79F1-CF55-4BEB-A3A7-AD469EB7A3E1}"/>
                </a:ext>
              </a:extLst>
            </p:cNvPr>
            <p:cNvSpPr>
              <a:spLocks/>
            </p:cNvSpPr>
            <p:nvPr/>
          </p:nvSpPr>
          <p:spPr bwMode="auto">
            <a:xfrm rot="5400000">
              <a:off x="8408090" y="3887226"/>
              <a:ext cx="1840795" cy="235550"/>
            </a:xfrm>
            <a:custGeom>
              <a:avLst/>
              <a:gdLst/>
              <a:ahLst/>
              <a:cxnLst>
                <a:cxn ang="0">
                  <a:pos x="509" y="44"/>
                </a:cxn>
                <a:cxn ang="0">
                  <a:pos x="509" y="44"/>
                </a:cxn>
                <a:cxn ang="0">
                  <a:pos x="508" y="48"/>
                </a:cxn>
                <a:cxn ang="0">
                  <a:pos x="254" y="88"/>
                </a:cxn>
                <a:cxn ang="0">
                  <a:pos x="1" y="46"/>
                </a:cxn>
                <a:cxn ang="0">
                  <a:pos x="0" y="44"/>
                </a:cxn>
                <a:cxn ang="0">
                  <a:pos x="254" y="0"/>
                </a:cxn>
                <a:cxn ang="0">
                  <a:pos x="509" y="44"/>
                </a:cxn>
              </a:cxnLst>
              <a:rect l="0" t="0" r="r" b="b"/>
              <a:pathLst>
                <a:path w="509" h="88">
                  <a:moveTo>
                    <a:pt x="509" y="44"/>
                  </a:moveTo>
                  <a:cubicBezTo>
                    <a:pt x="509" y="44"/>
                    <a:pt x="509" y="44"/>
                    <a:pt x="509" y="44"/>
                  </a:cubicBezTo>
                  <a:cubicBezTo>
                    <a:pt x="508" y="46"/>
                    <a:pt x="508" y="47"/>
                    <a:pt x="508" y="48"/>
                  </a:cubicBezTo>
                  <a:cubicBezTo>
                    <a:pt x="496" y="71"/>
                    <a:pt x="387" y="88"/>
                    <a:pt x="254" y="88"/>
                  </a:cubicBezTo>
                  <a:cubicBezTo>
                    <a:pt x="118" y="88"/>
                    <a:pt x="6" y="70"/>
                    <a:pt x="1" y="46"/>
                  </a:cubicBezTo>
                  <a:cubicBezTo>
                    <a:pt x="0" y="46"/>
                    <a:pt x="0" y="45"/>
                    <a:pt x="0" y="44"/>
                  </a:cubicBezTo>
                  <a:cubicBezTo>
                    <a:pt x="0" y="20"/>
                    <a:pt x="114" y="0"/>
                    <a:pt x="254" y="0"/>
                  </a:cubicBezTo>
                  <a:cubicBezTo>
                    <a:pt x="395" y="0"/>
                    <a:pt x="509" y="20"/>
                    <a:pt x="509" y="44"/>
                  </a:cubicBezTo>
                  <a:close/>
                </a:path>
              </a:pathLst>
            </a:custGeom>
            <a:gradFill flip="none" rotWithShape="1">
              <a:gsLst>
                <a:gs pos="100000">
                  <a:schemeClr val="accent2">
                    <a:lumMod val="50000"/>
                    <a:alpha val="0"/>
                  </a:schemeClr>
                </a:gs>
                <a:gs pos="13000">
                  <a:schemeClr val="accent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3" name="Shape 218">
              <a:extLst>
                <a:ext uri="{FF2B5EF4-FFF2-40B4-BE49-F238E27FC236}">
                  <a16:creationId xmlns:a16="http://schemas.microsoft.com/office/drawing/2014/main" id="{2FFA79B9-4E16-4120-9C4E-C95FC171006C}"/>
                </a:ext>
              </a:extLst>
            </p:cNvPr>
            <p:cNvSpPr txBox="1"/>
            <p:nvPr/>
          </p:nvSpPr>
          <p:spPr>
            <a:xfrm rot="16200000">
              <a:off x="8337586" y="3920362"/>
              <a:ext cx="1020099" cy="169277"/>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rPr>
                <a:t>Reduce</a:t>
              </a:r>
            </a:p>
          </p:txBody>
        </p:sp>
      </p:grpSp>
      <p:grpSp>
        <p:nvGrpSpPr>
          <p:cNvPr id="8" name="Group 7">
            <a:extLst>
              <a:ext uri="{FF2B5EF4-FFF2-40B4-BE49-F238E27FC236}">
                <a16:creationId xmlns:a16="http://schemas.microsoft.com/office/drawing/2014/main" id="{FE5472AE-4C2F-4597-B8A5-77BE8AC8F185}"/>
              </a:ext>
            </a:extLst>
          </p:cNvPr>
          <p:cNvGrpSpPr/>
          <p:nvPr/>
        </p:nvGrpSpPr>
        <p:grpSpPr>
          <a:xfrm>
            <a:off x="9321834" y="2756615"/>
            <a:ext cx="956051" cy="2496772"/>
            <a:chOff x="9321834" y="2756615"/>
            <a:chExt cx="956051" cy="2496772"/>
          </a:xfrm>
        </p:grpSpPr>
        <p:sp>
          <p:nvSpPr>
            <p:cNvPr id="23" name="Freeform 30">
              <a:extLst>
                <a:ext uri="{FF2B5EF4-FFF2-40B4-BE49-F238E27FC236}">
                  <a16:creationId xmlns:a16="http://schemas.microsoft.com/office/drawing/2014/main" id="{6C207859-DB62-4A92-A35A-D515A28B348D}"/>
                </a:ext>
              </a:extLst>
            </p:cNvPr>
            <p:cNvSpPr>
              <a:spLocks/>
            </p:cNvSpPr>
            <p:nvPr/>
          </p:nvSpPr>
          <p:spPr bwMode="auto">
            <a:xfrm rot="5400000">
              <a:off x="8491584" y="3590713"/>
              <a:ext cx="2489078" cy="828578"/>
            </a:xfrm>
            <a:custGeom>
              <a:avLst/>
              <a:gdLst/>
              <a:ahLst/>
              <a:cxnLst>
                <a:cxn ang="0">
                  <a:pos x="335" y="40"/>
                </a:cxn>
                <a:cxn ang="0">
                  <a:pos x="0" y="0"/>
                </a:cxn>
                <a:cxn ang="0">
                  <a:pos x="81" y="268"/>
                </a:cxn>
                <a:cxn ang="0">
                  <a:pos x="82" y="268"/>
                </a:cxn>
                <a:cxn ang="0">
                  <a:pos x="335" y="310"/>
                </a:cxn>
                <a:cxn ang="0">
                  <a:pos x="589" y="270"/>
                </a:cxn>
                <a:cxn ang="0">
                  <a:pos x="590" y="266"/>
                </a:cxn>
                <a:cxn ang="0">
                  <a:pos x="671" y="0"/>
                </a:cxn>
                <a:cxn ang="0">
                  <a:pos x="335" y="40"/>
                </a:cxn>
              </a:cxnLst>
              <a:rect l="0" t="0" r="r" b="b"/>
              <a:pathLst>
                <a:path w="671" h="310">
                  <a:moveTo>
                    <a:pt x="335" y="40"/>
                  </a:moveTo>
                  <a:cubicBezTo>
                    <a:pt x="159" y="40"/>
                    <a:pt x="14" y="22"/>
                    <a:pt x="0" y="0"/>
                  </a:cubicBezTo>
                  <a:cubicBezTo>
                    <a:pt x="24" y="69"/>
                    <a:pt x="51" y="157"/>
                    <a:pt x="81" y="268"/>
                  </a:cubicBezTo>
                  <a:cubicBezTo>
                    <a:pt x="82" y="268"/>
                    <a:pt x="82" y="268"/>
                    <a:pt x="82" y="268"/>
                  </a:cubicBezTo>
                  <a:cubicBezTo>
                    <a:pt x="87" y="292"/>
                    <a:pt x="199" y="310"/>
                    <a:pt x="335" y="310"/>
                  </a:cubicBezTo>
                  <a:cubicBezTo>
                    <a:pt x="468" y="310"/>
                    <a:pt x="577" y="293"/>
                    <a:pt x="589" y="270"/>
                  </a:cubicBezTo>
                  <a:cubicBezTo>
                    <a:pt x="589" y="269"/>
                    <a:pt x="589" y="268"/>
                    <a:pt x="590" y="266"/>
                  </a:cubicBezTo>
                  <a:cubicBezTo>
                    <a:pt x="620" y="156"/>
                    <a:pt x="647" y="69"/>
                    <a:pt x="671" y="0"/>
                  </a:cubicBezTo>
                  <a:cubicBezTo>
                    <a:pt x="656" y="22"/>
                    <a:pt x="511" y="40"/>
                    <a:pt x="335" y="40"/>
                  </a:cubicBezTo>
                  <a:close/>
                </a:path>
              </a:pathLst>
            </a:custGeom>
            <a:gradFill flip="none" rotWithShape="1">
              <a:gsLst>
                <a:gs pos="100000">
                  <a:schemeClr val="accent2">
                    <a:lumMod val="50000"/>
                    <a:alpha val="0"/>
                  </a:schemeClr>
                </a:gs>
                <a:gs pos="13000">
                  <a:schemeClr val="accent2"/>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24" name="Freeform 38">
              <a:extLst>
                <a:ext uri="{FF2B5EF4-FFF2-40B4-BE49-F238E27FC236}">
                  <a16:creationId xmlns:a16="http://schemas.microsoft.com/office/drawing/2014/main" id="{0BE59794-9E0A-4EFB-B05F-DF6EDE4E41A7}"/>
                </a:ext>
              </a:extLst>
            </p:cNvPr>
            <p:cNvSpPr>
              <a:spLocks/>
            </p:cNvSpPr>
            <p:nvPr/>
          </p:nvSpPr>
          <p:spPr bwMode="auto">
            <a:xfrm rot="5400000">
              <a:off x="8913111" y="3888612"/>
              <a:ext cx="2496772" cy="232777"/>
            </a:xfrm>
            <a:custGeom>
              <a:avLst/>
              <a:gdLst/>
              <a:ahLst/>
              <a:cxnLst>
                <a:cxn ang="0">
                  <a:pos x="673" y="44"/>
                </a:cxn>
                <a:cxn ang="0">
                  <a:pos x="673" y="44"/>
                </a:cxn>
                <a:cxn ang="0">
                  <a:pos x="672" y="48"/>
                </a:cxn>
                <a:cxn ang="0">
                  <a:pos x="336" y="88"/>
                </a:cxn>
                <a:cxn ang="0">
                  <a:pos x="1" y="48"/>
                </a:cxn>
                <a:cxn ang="0">
                  <a:pos x="0" y="44"/>
                </a:cxn>
                <a:cxn ang="0">
                  <a:pos x="0" y="44"/>
                </a:cxn>
                <a:cxn ang="0">
                  <a:pos x="336" y="0"/>
                </a:cxn>
                <a:cxn ang="0">
                  <a:pos x="673" y="44"/>
                </a:cxn>
              </a:cxnLst>
              <a:rect l="0" t="0" r="r" b="b"/>
              <a:pathLst>
                <a:path w="673" h="88">
                  <a:moveTo>
                    <a:pt x="673" y="44"/>
                  </a:moveTo>
                  <a:cubicBezTo>
                    <a:pt x="673" y="44"/>
                    <a:pt x="673" y="44"/>
                    <a:pt x="673" y="44"/>
                  </a:cubicBezTo>
                  <a:cubicBezTo>
                    <a:pt x="672" y="45"/>
                    <a:pt x="672" y="46"/>
                    <a:pt x="672" y="48"/>
                  </a:cubicBezTo>
                  <a:cubicBezTo>
                    <a:pt x="657" y="70"/>
                    <a:pt x="512" y="88"/>
                    <a:pt x="336" y="88"/>
                  </a:cubicBezTo>
                  <a:cubicBezTo>
                    <a:pt x="160" y="88"/>
                    <a:pt x="15" y="70"/>
                    <a:pt x="1" y="48"/>
                  </a:cubicBezTo>
                  <a:cubicBezTo>
                    <a:pt x="1" y="46"/>
                    <a:pt x="0" y="45"/>
                    <a:pt x="0" y="44"/>
                  </a:cubicBezTo>
                  <a:cubicBezTo>
                    <a:pt x="0" y="44"/>
                    <a:pt x="0" y="44"/>
                    <a:pt x="0" y="44"/>
                  </a:cubicBezTo>
                  <a:cubicBezTo>
                    <a:pt x="0" y="20"/>
                    <a:pt x="150" y="0"/>
                    <a:pt x="336" y="0"/>
                  </a:cubicBezTo>
                  <a:cubicBezTo>
                    <a:pt x="522" y="0"/>
                    <a:pt x="673" y="20"/>
                    <a:pt x="673" y="44"/>
                  </a:cubicBezTo>
                  <a:close/>
                </a:path>
              </a:pathLst>
            </a:custGeom>
            <a:gradFill flip="none" rotWithShape="1">
              <a:gsLst>
                <a:gs pos="100000">
                  <a:schemeClr val="accent2">
                    <a:lumMod val="50000"/>
                    <a:alpha val="0"/>
                  </a:schemeClr>
                </a:gs>
                <a:gs pos="13000">
                  <a:schemeClr val="accent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4" name="Shape 218">
              <a:extLst>
                <a:ext uri="{FF2B5EF4-FFF2-40B4-BE49-F238E27FC236}">
                  <a16:creationId xmlns:a16="http://schemas.microsoft.com/office/drawing/2014/main" id="{3E426223-AD8A-4A4A-814D-978267C9E639}"/>
                </a:ext>
              </a:extLst>
            </p:cNvPr>
            <p:cNvSpPr txBox="1"/>
            <p:nvPr/>
          </p:nvSpPr>
          <p:spPr>
            <a:xfrm rot="16200000">
              <a:off x="8975929" y="3980059"/>
              <a:ext cx="1020099" cy="169277"/>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err="1">
                  <a:ln>
                    <a:noFill/>
                  </a:ln>
                  <a:solidFill>
                    <a:prstClr val="white"/>
                  </a:solidFill>
                  <a:effectLst/>
                  <a:uLnTx/>
                  <a:uFillTx/>
                  <a:latin typeface="Century Gothic"/>
                  <a:ea typeface="Calibri"/>
                  <a:cs typeface="Calibri"/>
                  <a:sym typeface="Calibri"/>
                </a:rPr>
                <a:t>CleanUp</a:t>
              </a:r>
              <a:endPar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endParaRPr>
            </a:p>
          </p:txBody>
        </p:sp>
      </p:grpSp>
      <p:grpSp>
        <p:nvGrpSpPr>
          <p:cNvPr id="7" name="Group 6">
            <a:extLst>
              <a:ext uri="{FF2B5EF4-FFF2-40B4-BE49-F238E27FC236}">
                <a16:creationId xmlns:a16="http://schemas.microsoft.com/office/drawing/2014/main" id="{D4F6B677-0671-41A6-AEA2-1B9C713F80AC}"/>
              </a:ext>
            </a:extLst>
          </p:cNvPr>
          <p:cNvGrpSpPr/>
          <p:nvPr/>
        </p:nvGrpSpPr>
        <p:grpSpPr>
          <a:xfrm>
            <a:off x="10159852" y="2362286"/>
            <a:ext cx="1025328" cy="3285427"/>
            <a:chOff x="10159852" y="2362286"/>
            <a:chExt cx="1025328" cy="3285427"/>
          </a:xfrm>
        </p:grpSpPr>
        <p:sp>
          <p:nvSpPr>
            <p:cNvPr id="26" name="Freeform 31">
              <a:extLst>
                <a:ext uri="{FF2B5EF4-FFF2-40B4-BE49-F238E27FC236}">
                  <a16:creationId xmlns:a16="http://schemas.microsoft.com/office/drawing/2014/main" id="{507B0D76-8895-48FB-B35C-6DF279B627E8}"/>
                </a:ext>
              </a:extLst>
            </p:cNvPr>
            <p:cNvSpPr>
              <a:spLocks/>
            </p:cNvSpPr>
            <p:nvPr/>
          </p:nvSpPr>
          <p:spPr bwMode="auto">
            <a:xfrm rot="5400000">
              <a:off x="8935583" y="3586555"/>
              <a:ext cx="3285427" cy="836890"/>
            </a:xfrm>
            <a:custGeom>
              <a:avLst/>
              <a:gdLst/>
              <a:ahLst/>
              <a:cxnLst>
                <a:cxn ang="0">
                  <a:pos x="876" y="0"/>
                </a:cxn>
                <a:cxn ang="0">
                  <a:pos x="443" y="69"/>
                </a:cxn>
                <a:cxn ang="0">
                  <a:pos x="10" y="0"/>
                </a:cxn>
                <a:cxn ang="0">
                  <a:pos x="107" y="270"/>
                </a:cxn>
                <a:cxn ang="0">
                  <a:pos x="108" y="274"/>
                </a:cxn>
                <a:cxn ang="0">
                  <a:pos x="443" y="314"/>
                </a:cxn>
                <a:cxn ang="0">
                  <a:pos x="779" y="274"/>
                </a:cxn>
                <a:cxn ang="0">
                  <a:pos x="780" y="270"/>
                </a:cxn>
                <a:cxn ang="0">
                  <a:pos x="780" y="270"/>
                </a:cxn>
                <a:cxn ang="0">
                  <a:pos x="876" y="0"/>
                </a:cxn>
              </a:cxnLst>
              <a:rect l="0" t="0" r="r" b="b"/>
              <a:pathLst>
                <a:path w="886" h="314">
                  <a:moveTo>
                    <a:pt x="876" y="0"/>
                  </a:moveTo>
                  <a:cubicBezTo>
                    <a:pt x="876" y="38"/>
                    <a:pt x="682" y="69"/>
                    <a:pt x="443" y="69"/>
                  </a:cubicBezTo>
                  <a:cubicBezTo>
                    <a:pt x="204" y="69"/>
                    <a:pt x="10" y="38"/>
                    <a:pt x="10" y="0"/>
                  </a:cubicBezTo>
                  <a:cubicBezTo>
                    <a:pt x="0" y="24"/>
                    <a:pt x="38" y="69"/>
                    <a:pt x="107" y="270"/>
                  </a:cubicBezTo>
                  <a:cubicBezTo>
                    <a:pt x="107" y="271"/>
                    <a:pt x="108" y="272"/>
                    <a:pt x="108" y="274"/>
                  </a:cubicBezTo>
                  <a:cubicBezTo>
                    <a:pt x="122" y="296"/>
                    <a:pt x="267" y="314"/>
                    <a:pt x="443" y="314"/>
                  </a:cubicBezTo>
                  <a:cubicBezTo>
                    <a:pt x="619" y="314"/>
                    <a:pt x="764" y="296"/>
                    <a:pt x="779" y="274"/>
                  </a:cubicBezTo>
                  <a:cubicBezTo>
                    <a:pt x="779" y="272"/>
                    <a:pt x="779" y="271"/>
                    <a:pt x="780" y="270"/>
                  </a:cubicBezTo>
                  <a:cubicBezTo>
                    <a:pt x="780" y="270"/>
                    <a:pt x="780" y="270"/>
                    <a:pt x="780" y="270"/>
                  </a:cubicBezTo>
                  <a:cubicBezTo>
                    <a:pt x="849" y="69"/>
                    <a:pt x="886" y="24"/>
                    <a:pt x="876" y="0"/>
                  </a:cubicBezTo>
                  <a:close/>
                </a:path>
              </a:pathLst>
            </a:custGeom>
            <a:gradFill flip="none" rotWithShape="1">
              <a:gsLst>
                <a:gs pos="100000">
                  <a:schemeClr val="accent2">
                    <a:lumMod val="50000"/>
                    <a:alpha val="0"/>
                  </a:schemeClr>
                </a:gs>
                <a:gs pos="13000">
                  <a:schemeClr val="accent2"/>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27" name="Oval 39">
              <a:extLst>
                <a:ext uri="{FF2B5EF4-FFF2-40B4-BE49-F238E27FC236}">
                  <a16:creationId xmlns:a16="http://schemas.microsoft.com/office/drawing/2014/main" id="{1AB918B0-4CDC-45F8-96B7-8D27F54CB2DD}"/>
                </a:ext>
              </a:extLst>
            </p:cNvPr>
            <p:cNvSpPr>
              <a:spLocks noChangeArrowheads="1"/>
            </p:cNvSpPr>
            <p:nvPr/>
          </p:nvSpPr>
          <p:spPr bwMode="auto">
            <a:xfrm rot="5400000">
              <a:off x="9395270" y="3819333"/>
              <a:ext cx="3208485" cy="371335"/>
            </a:xfrm>
            <a:prstGeom prst="ellipse">
              <a:avLst/>
            </a:prstGeom>
            <a:gradFill flip="none" rotWithShape="1">
              <a:gsLst>
                <a:gs pos="100000">
                  <a:schemeClr val="accent2">
                    <a:lumMod val="50000"/>
                    <a:alpha val="0"/>
                  </a:schemeClr>
                </a:gs>
                <a:gs pos="13000">
                  <a:schemeClr val="accent2">
                    <a:alpha val="50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5" name="Shape 218">
              <a:extLst>
                <a:ext uri="{FF2B5EF4-FFF2-40B4-BE49-F238E27FC236}">
                  <a16:creationId xmlns:a16="http://schemas.microsoft.com/office/drawing/2014/main" id="{1A3AF941-F71F-4D4E-8F30-C95EE06ADBB0}"/>
                </a:ext>
              </a:extLst>
            </p:cNvPr>
            <p:cNvSpPr txBox="1"/>
            <p:nvPr/>
          </p:nvSpPr>
          <p:spPr>
            <a:xfrm rot="16200000">
              <a:off x="9925237" y="3920362"/>
              <a:ext cx="1020099" cy="169277"/>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5B9BD5"/>
                </a:buClr>
                <a:buSzPct val="25000"/>
                <a:buFontTx/>
                <a:buNone/>
                <a:tabLst/>
                <a:defRPr/>
              </a:pPr>
              <a:r>
                <a:rPr kumimoji="0" lang="en-US" sz="1100" b="1" i="0" u="none" strike="noStrike" kern="1200" cap="none" spc="0" normalizeH="0" baseline="0" noProof="0" dirty="0">
                  <a:ln>
                    <a:noFill/>
                  </a:ln>
                  <a:solidFill>
                    <a:prstClr val="white"/>
                  </a:solidFill>
                  <a:effectLst/>
                  <a:uLnTx/>
                  <a:uFillTx/>
                  <a:latin typeface="Century Gothic"/>
                  <a:ea typeface="Calibri"/>
                  <a:cs typeface="Calibri"/>
                  <a:sym typeface="Calibri"/>
                </a:rPr>
                <a:t>Final Output</a:t>
              </a:r>
            </a:p>
          </p:txBody>
        </p:sp>
      </p:grpSp>
      <p:grpSp>
        <p:nvGrpSpPr>
          <p:cNvPr id="31" name="Group 30">
            <a:extLst>
              <a:ext uri="{FF2B5EF4-FFF2-40B4-BE49-F238E27FC236}">
                <a16:creationId xmlns:a16="http://schemas.microsoft.com/office/drawing/2014/main" id="{A423ABC8-2FAE-4B94-9520-923F07BB4B1D}"/>
              </a:ext>
            </a:extLst>
          </p:cNvPr>
          <p:cNvGrpSpPr/>
          <p:nvPr/>
        </p:nvGrpSpPr>
        <p:grpSpPr>
          <a:xfrm rot="11021503">
            <a:off x="5092579" y="4656997"/>
            <a:ext cx="1299320" cy="1299322"/>
            <a:chOff x="4435933" y="4029681"/>
            <a:chExt cx="1299320" cy="1299322"/>
          </a:xfrm>
        </p:grpSpPr>
        <p:sp>
          <p:nvSpPr>
            <p:cNvPr id="96" name="Shape 217">
              <a:extLst>
                <a:ext uri="{FF2B5EF4-FFF2-40B4-BE49-F238E27FC236}">
                  <a16:creationId xmlns:a16="http://schemas.microsoft.com/office/drawing/2014/main" id="{5B5CC432-9B7C-4024-92BB-C45BE3191F36}"/>
                </a:ext>
              </a:extLst>
            </p:cNvPr>
            <p:cNvSpPr txBox="1"/>
            <p:nvPr/>
          </p:nvSpPr>
          <p:spPr>
            <a:xfrm rot="20301116">
              <a:off x="4802765" y="5036878"/>
              <a:ext cx="876032" cy="110800"/>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90000"/>
                </a:lnSpc>
                <a:spcBef>
                  <a:spcPts val="0"/>
                </a:spcBef>
                <a:spcAft>
                  <a:spcPts val="0"/>
                </a:spcAft>
                <a:buClr>
                  <a:srgbClr val="FFC000"/>
                </a:buClr>
                <a:buSzPct val="25000"/>
                <a:buFontTx/>
                <a:buNone/>
                <a:tabLst/>
                <a:defRPr/>
              </a:pPr>
              <a:endParaRPr kumimoji="0" lang="en-US" sz="800" b="1" i="0" u="none" strike="noStrike" kern="1200" cap="none" spc="0" normalizeH="0" baseline="0" noProof="0" dirty="0">
                <a:ln>
                  <a:noFill/>
                </a:ln>
                <a:solidFill>
                  <a:srgbClr val="44546A">
                    <a:lumMod val="40000"/>
                    <a:lumOff val="60000"/>
                  </a:srgbClr>
                </a:solidFill>
                <a:effectLst/>
                <a:uLnTx/>
                <a:uFillTx/>
                <a:latin typeface="Century Gothic"/>
                <a:ea typeface="Calibri"/>
                <a:cs typeface="Calibri"/>
                <a:sym typeface="Calibri"/>
              </a:endParaRPr>
            </a:p>
          </p:txBody>
        </p:sp>
        <p:sp>
          <p:nvSpPr>
            <p:cNvPr id="98" name="Arc 97">
              <a:extLst>
                <a:ext uri="{FF2B5EF4-FFF2-40B4-BE49-F238E27FC236}">
                  <a16:creationId xmlns:a16="http://schemas.microsoft.com/office/drawing/2014/main" id="{1D3EC268-852B-44AD-8B83-8A32C6E7DD5C}"/>
                </a:ext>
              </a:extLst>
            </p:cNvPr>
            <p:cNvSpPr/>
            <p:nvPr/>
          </p:nvSpPr>
          <p:spPr>
            <a:xfrm rot="6595708">
              <a:off x="4435932" y="4029682"/>
              <a:ext cx="1299322" cy="1299320"/>
            </a:xfrm>
            <a:prstGeom prst="arc">
              <a:avLst>
                <a:gd name="adj1" fmla="val 15143792"/>
                <a:gd name="adj2" fmla="val 1621943"/>
              </a:avLst>
            </a:prstGeom>
            <a:ln w="12700">
              <a:solidFill>
                <a:schemeClr val="bg1">
                  <a:alpha val="2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sp>
        <p:nvSpPr>
          <p:cNvPr id="82" name="Freeform: Shape 81">
            <a:extLst>
              <a:ext uri="{FF2B5EF4-FFF2-40B4-BE49-F238E27FC236}">
                <a16:creationId xmlns:a16="http://schemas.microsoft.com/office/drawing/2014/main" id="{F2CBC178-FE9A-449B-BA59-DF3593081248}"/>
              </a:ext>
            </a:extLst>
          </p:cNvPr>
          <p:cNvSpPr/>
          <p:nvPr/>
        </p:nvSpPr>
        <p:spPr>
          <a:xfrm rot="5400000" flipH="1">
            <a:off x="1696735" y="2360796"/>
            <a:ext cx="488172" cy="1868000"/>
          </a:xfrm>
          <a:custGeom>
            <a:avLst/>
            <a:gdLst>
              <a:gd name="connsiteX0" fmla="*/ 488172 w 488172"/>
              <a:gd name="connsiteY0" fmla="*/ 1653211 h 1868000"/>
              <a:gd name="connsiteX1" fmla="*/ 488171 w 488172"/>
              <a:gd name="connsiteY1" fmla="*/ 992305 h 1868000"/>
              <a:gd name="connsiteX2" fmla="*/ 488172 w 488172"/>
              <a:gd name="connsiteY2" fmla="*/ 992297 h 1868000"/>
              <a:gd name="connsiteX3" fmla="*/ 488171 w 488172"/>
              <a:gd name="connsiteY3" fmla="*/ 275441 h 1868000"/>
              <a:gd name="connsiteX4" fmla="*/ 486850 w 488172"/>
              <a:gd name="connsiteY4" fmla="*/ 275441 h 1868000"/>
              <a:gd name="connsiteX5" fmla="*/ 480121 w 488172"/>
              <a:gd name="connsiteY5" fmla="*/ 229254 h 1868000"/>
              <a:gd name="connsiteX6" fmla="*/ 375354 w 488172"/>
              <a:gd name="connsiteY6" fmla="*/ 102962 h 1868000"/>
              <a:gd name="connsiteX7" fmla="*/ 247162 w 488172"/>
              <a:gd name="connsiteY7" fmla="*/ 3209 h 1868000"/>
              <a:gd name="connsiteX8" fmla="*/ 244056 w 488172"/>
              <a:gd name="connsiteY8" fmla="*/ 0 h 1868000"/>
              <a:gd name="connsiteX9" fmla="*/ 243071 w 488172"/>
              <a:gd name="connsiteY9" fmla="*/ 1041 h 1868000"/>
              <a:gd name="connsiteX10" fmla="*/ 108323 w 488172"/>
              <a:gd name="connsiteY10" fmla="*/ 106562 h 1868000"/>
              <a:gd name="connsiteX11" fmla="*/ 5483 w 488172"/>
              <a:gd name="connsiteY11" fmla="*/ 239301 h 1868000"/>
              <a:gd name="connsiteX12" fmla="*/ 2269 w 488172"/>
              <a:gd name="connsiteY12" fmla="*/ 275441 h 1868000"/>
              <a:gd name="connsiteX13" fmla="*/ 0 w 488172"/>
              <a:gd name="connsiteY13" fmla="*/ 275441 h 1868000"/>
              <a:gd name="connsiteX14" fmla="*/ 0 w 488172"/>
              <a:gd name="connsiteY14" fmla="*/ 936355 h 1868000"/>
              <a:gd name="connsiteX15" fmla="*/ 0 w 488172"/>
              <a:gd name="connsiteY15" fmla="*/ 992297 h 1868000"/>
              <a:gd name="connsiteX16" fmla="*/ 0 w 488172"/>
              <a:gd name="connsiteY16" fmla="*/ 1653211 h 1868000"/>
              <a:gd name="connsiteX17" fmla="*/ 244086 w 488172"/>
              <a:gd name="connsiteY17" fmla="*/ 1868000 h 1868000"/>
              <a:gd name="connsiteX18" fmla="*/ 488172 w 488172"/>
              <a:gd name="connsiteY18" fmla="*/ 1653211 h 18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172" h="1868000">
                <a:moveTo>
                  <a:pt x="488172" y="1653211"/>
                </a:moveTo>
                <a:lnTo>
                  <a:pt x="488171" y="992305"/>
                </a:lnTo>
                <a:lnTo>
                  <a:pt x="488172" y="992297"/>
                </a:lnTo>
                <a:cubicBezTo>
                  <a:pt x="488172" y="753345"/>
                  <a:pt x="488171" y="514393"/>
                  <a:pt x="488171" y="275441"/>
                </a:cubicBezTo>
                <a:lnTo>
                  <a:pt x="486850" y="275441"/>
                </a:lnTo>
                <a:lnTo>
                  <a:pt x="480121" y="229254"/>
                </a:lnTo>
                <a:cubicBezTo>
                  <a:pt x="464356" y="176361"/>
                  <a:pt x="426440" y="131489"/>
                  <a:pt x="375354" y="102962"/>
                </a:cubicBezTo>
                <a:cubicBezTo>
                  <a:pt x="326955" y="75899"/>
                  <a:pt x="284372" y="41593"/>
                  <a:pt x="247162" y="3209"/>
                </a:cubicBezTo>
                <a:lnTo>
                  <a:pt x="244056" y="0"/>
                </a:lnTo>
                <a:lnTo>
                  <a:pt x="243071" y="1041"/>
                </a:lnTo>
                <a:cubicBezTo>
                  <a:pt x="204430" y="41982"/>
                  <a:pt x="158447" y="76810"/>
                  <a:pt x="108323" y="106562"/>
                </a:cubicBezTo>
                <a:cubicBezTo>
                  <a:pt x="56869" y="137073"/>
                  <a:pt x="19053" y="184271"/>
                  <a:pt x="5483" y="239301"/>
                </a:cubicBezTo>
                <a:lnTo>
                  <a:pt x="2269" y="275441"/>
                </a:lnTo>
                <a:lnTo>
                  <a:pt x="0" y="275441"/>
                </a:lnTo>
                <a:lnTo>
                  <a:pt x="0" y="936355"/>
                </a:lnTo>
                <a:lnTo>
                  <a:pt x="0" y="992297"/>
                </a:lnTo>
                <a:lnTo>
                  <a:pt x="0" y="1653211"/>
                </a:lnTo>
                <a:cubicBezTo>
                  <a:pt x="0" y="1771835"/>
                  <a:pt x="109281" y="1868000"/>
                  <a:pt x="244086" y="1868000"/>
                </a:cubicBezTo>
                <a:cubicBezTo>
                  <a:pt x="378891" y="1868000"/>
                  <a:pt x="488172" y="1771835"/>
                  <a:pt x="488172" y="1653211"/>
                </a:cubicBezTo>
                <a:close/>
              </a:path>
            </a:pathLst>
          </a:custGeom>
          <a:gradFill flip="none" rotWithShape="1">
            <a:gsLst>
              <a:gs pos="100000">
                <a:schemeClr val="tx2">
                  <a:lumMod val="75000"/>
                  <a:alpha val="0"/>
                </a:schemeClr>
              </a:gs>
              <a:gs pos="0">
                <a:schemeClr val="tx2">
                  <a:lumMod val="60000"/>
                  <a:lumOff val="40000"/>
                </a:schemeClr>
              </a:gs>
            </a:gsLst>
            <a:lin ang="54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Calibri"/>
                <a:cs typeface="Calibri"/>
                <a:sym typeface="Calibri"/>
              </a:rPr>
              <a:t>Data type - A</a:t>
            </a:r>
            <a:endParaRPr kumimoji="0" lang="en-US" sz="1200" b="0" i="0" u="none" strike="noStrike" kern="1200" cap="none" spc="0" normalizeH="0" baseline="0" noProof="0" dirty="0">
              <a:ln>
                <a:noFill/>
              </a:ln>
              <a:solidFill>
                <a:prstClr val="white"/>
              </a:solidFill>
              <a:effectLst/>
              <a:uLnTx/>
              <a:uFillTx/>
              <a:latin typeface="Century Gothic"/>
              <a:ea typeface="Calibri"/>
              <a:cs typeface="Calibri"/>
              <a:sym typeface="Calibri"/>
            </a:endParaRPr>
          </a:p>
        </p:txBody>
      </p:sp>
      <p:sp>
        <p:nvSpPr>
          <p:cNvPr id="83" name="Freeform: Shape 82">
            <a:extLst>
              <a:ext uri="{FF2B5EF4-FFF2-40B4-BE49-F238E27FC236}">
                <a16:creationId xmlns:a16="http://schemas.microsoft.com/office/drawing/2014/main" id="{FC0CC12B-5B3B-4BDC-A451-0248E93FFF2A}"/>
              </a:ext>
            </a:extLst>
          </p:cNvPr>
          <p:cNvSpPr/>
          <p:nvPr/>
        </p:nvSpPr>
        <p:spPr>
          <a:xfrm rot="5400000" flipH="1">
            <a:off x="1696735" y="3071002"/>
            <a:ext cx="488172" cy="1868000"/>
          </a:xfrm>
          <a:custGeom>
            <a:avLst/>
            <a:gdLst>
              <a:gd name="connsiteX0" fmla="*/ 488172 w 488172"/>
              <a:gd name="connsiteY0" fmla="*/ 1653211 h 1868000"/>
              <a:gd name="connsiteX1" fmla="*/ 488171 w 488172"/>
              <a:gd name="connsiteY1" fmla="*/ 992305 h 1868000"/>
              <a:gd name="connsiteX2" fmla="*/ 488172 w 488172"/>
              <a:gd name="connsiteY2" fmla="*/ 992297 h 1868000"/>
              <a:gd name="connsiteX3" fmla="*/ 488171 w 488172"/>
              <a:gd name="connsiteY3" fmla="*/ 275441 h 1868000"/>
              <a:gd name="connsiteX4" fmla="*/ 486850 w 488172"/>
              <a:gd name="connsiteY4" fmla="*/ 275441 h 1868000"/>
              <a:gd name="connsiteX5" fmla="*/ 480121 w 488172"/>
              <a:gd name="connsiteY5" fmla="*/ 229254 h 1868000"/>
              <a:gd name="connsiteX6" fmla="*/ 375354 w 488172"/>
              <a:gd name="connsiteY6" fmla="*/ 102962 h 1868000"/>
              <a:gd name="connsiteX7" fmla="*/ 247162 w 488172"/>
              <a:gd name="connsiteY7" fmla="*/ 3209 h 1868000"/>
              <a:gd name="connsiteX8" fmla="*/ 244056 w 488172"/>
              <a:gd name="connsiteY8" fmla="*/ 0 h 1868000"/>
              <a:gd name="connsiteX9" fmla="*/ 243071 w 488172"/>
              <a:gd name="connsiteY9" fmla="*/ 1041 h 1868000"/>
              <a:gd name="connsiteX10" fmla="*/ 108323 w 488172"/>
              <a:gd name="connsiteY10" fmla="*/ 106562 h 1868000"/>
              <a:gd name="connsiteX11" fmla="*/ 5483 w 488172"/>
              <a:gd name="connsiteY11" fmla="*/ 239301 h 1868000"/>
              <a:gd name="connsiteX12" fmla="*/ 2269 w 488172"/>
              <a:gd name="connsiteY12" fmla="*/ 275441 h 1868000"/>
              <a:gd name="connsiteX13" fmla="*/ 0 w 488172"/>
              <a:gd name="connsiteY13" fmla="*/ 275441 h 1868000"/>
              <a:gd name="connsiteX14" fmla="*/ 0 w 488172"/>
              <a:gd name="connsiteY14" fmla="*/ 936355 h 1868000"/>
              <a:gd name="connsiteX15" fmla="*/ 0 w 488172"/>
              <a:gd name="connsiteY15" fmla="*/ 992297 h 1868000"/>
              <a:gd name="connsiteX16" fmla="*/ 0 w 488172"/>
              <a:gd name="connsiteY16" fmla="*/ 1653211 h 1868000"/>
              <a:gd name="connsiteX17" fmla="*/ 244086 w 488172"/>
              <a:gd name="connsiteY17" fmla="*/ 1868000 h 1868000"/>
              <a:gd name="connsiteX18" fmla="*/ 488172 w 488172"/>
              <a:gd name="connsiteY18" fmla="*/ 1653211 h 18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172" h="1868000">
                <a:moveTo>
                  <a:pt x="488172" y="1653211"/>
                </a:moveTo>
                <a:lnTo>
                  <a:pt x="488171" y="992305"/>
                </a:lnTo>
                <a:lnTo>
                  <a:pt x="488172" y="992297"/>
                </a:lnTo>
                <a:cubicBezTo>
                  <a:pt x="488172" y="753345"/>
                  <a:pt x="488171" y="514393"/>
                  <a:pt x="488171" y="275441"/>
                </a:cubicBezTo>
                <a:lnTo>
                  <a:pt x="486850" y="275441"/>
                </a:lnTo>
                <a:lnTo>
                  <a:pt x="480121" y="229254"/>
                </a:lnTo>
                <a:cubicBezTo>
                  <a:pt x="464356" y="176361"/>
                  <a:pt x="426440" y="131489"/>
                  <a:pt x="375354" y="102962"/>
                </a:cubicBezTo>
                <a:cubicBezTo>
                  <a:pt x="326955" y="75899"/>
                  <a:pt x="284372" y="41593"/>
                  <a:pt x="247162" y="3209"/>
                </a:cubicBezTo>
                <a:lnTo>
                  <a:pt x="244056" y="0"/>
                </a:lnTo>
                <a:lnTo>
                  <a:pt x="243071" y="1041"/>
                </a:lnTo>
                <a:cubicBezTo>
                  <a:pt x="204430" y="41982"/>
                  <a:pt x="158447" y="76810"/>
                  <a:pt x="108323" y="106562"/>
                </a:cubicBezTo>
                <a:cubicBezTo>
                  <a:pt x="56869" y="137073"/>
                  <a:pt x="19053" y="184271"/>
                  <a:pt x="5483" y="239301"/>
                </a:cubicBezTo>
                <a:lnTo>
                  <a:pt x="2269" y="275441"/>
                </a:lnTo>
                <a:lnTo>
                  <a:pt x="0" y="275441"/>
                </a:lnTo>
                <a:lnTo>
                  <a:pt x="0" y="936355"/>
                </a:lnTo>
                <a:lnTo>
                  <a:pt x="0" y="992297"/>
                </a:lnTo>
                <a:lnTo>
                  <a:pt x="0" y="1653211"/>
                </a:lnTo>
                <a:cubicBezTo>
                  <a:pt x="0" y="1771835"/>
                  <a:pt x="109281" y="1868000"/>
                  <a:pt x="244086" y="1868000"/>
                </a:cubicBezTo>
                <a:cubicBezTo>
                  <a:pt x="378891" y="1868000"/>
                  <a:pt x="488172" y="1771835"/>
                  <a:pt x="488172" y="1653211"/>
                </a:cubicBezTo>
                <a:close/>
              </a:path>
            </a:pathLst>
          </a:custGeom>
          <a:gradFill flip="none" rotWithShape="1">
            <a:gsLst>
              <a:gs pos="100000">
                <a:schemeClr val="tx2">
                  <a:lumMod val="75000"/>
                  <a:alpha val="0"/>
                </a:schemeClr>
              </a:gs>
              <a:gs pos="0">
                <a:schemeClr val="tx2">
                  <a:lumMod val="60000"/>
                  <a:lumOff val="40000"/>
                </a:schemeClr>
              </a:gs>
            </a:gsLst>
            <a:lin ang="54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lvl="0" algn="ctr">
              <a:defRPr/>
            </a:pPr>
            <a:r>
              <a:rPr lang="en-US" sz="1400" b="1" dirty="0">
                <a:solidFill>
                  <a:prstClr val="white"/>
                </a:solidFill>
                <a:ea typeface="Calibri"/>
                <a:cs typeface="Calibri"/>
                <a:sym typeface="Calibri"/>
              </a:rPr>
              <a:t>Data type - B</a:t>
            </a:r>
            <a:endParaRPr lang="en-US" sz="1200" dirty="0">
              <a:solidFill>
                <a:prstClr val="white"/>
              </a:solidFill>
              <a:ea typeface="Calibri"/>
              <a:cs typeface="Calibri"/>
              <a:sym typeface="Calibri"/>
            </a:endParaRPr>
          </a:p>
        </p:txBody>
      </p:sp>
      <p:sp>
        <p:nvSpPr>
          <p:cNvPr id="90" name="Freeform: Shape 89">
            <a:extLst>
              <a:ext uri="{FF2B5EF4-FFF2-40B4-BE49-F238E27FC236}">
                <a16:creationId xmlns:a16="http://schemas.microsoft.com/office/drawing/2014/main" id="{66567B20-8568-43EA-B705-0825BDDBB8CC}"/>
              </a:ext>
            </a:extLst>
          </p:cNvPr>
          <p:cNvSpPr/>
          <p:nvPr/>
        </p:nvSpPr>
        <p:spPr>
          <a:xfrm rot="5400000" flipH="1">
            <a:off x="1696735" y="3781207"/>
            <a:ext cx="488172" cy="1868000"/>
          </a:xfrm>
          <a:custGeom>
            <a:avLst/>
            <a:gdLst>
              <a:gd name="connsiteX0" fmla="*/ 488172 w 488172"/>
              <a:gd name="connsiteY0" fmla="*/ 1653211 h 1868000"/>
              <a:gd name="connsiteX1" fmla="*/ 488171 w 488172"/>
              <a:gd name="connsiteY1" fmla="*/ 992305 h 1868000"/>
              <a:gd name="connsiteX2" fmla="*/ 488172 w 488172"/>
              <a:gd name="connsiteY2" fmla="*/ 992297 h 1868000"/>
              <a:gd name="connsiteX3" fmla="*/ 488171 w 488172"/>
              <a:gd name="connsiteY3" fmla="*/ 275441 h 1868000"/>
              <a:gd name="connsiteX4" fmla="*/ 486850 w 488172"/>
              <a:gd name="connsiteY4" fmla="*/ 275441 h 1868000"/>
              <a:gd name="connsiteX5" fmla="*/ 480121 w 488172"/>
              <a:gd name="connsiteY5" fmla="*/ 229254 h 1868000"/>
              <a:gd name="connsiteX6" fmla="*/ 375354 w 488172"/>
              <a:gd name="connsiteY6" fmla="*/ 102962 h 1868000"/>
              <a:gd name="connsiteX7" fmla="*/ 247162 w 488172"/>
              <a:gd name="connsiteY7" fmla="*/ 3209 h 1868000"/>
              <a:gd name="connsiteX8" fmla="*/ 244056 w 488172"/>
              <a:gd name="connsiteY8" fmla="*/ 0 h 1868000"/>
              <a:gd name="connsiteX9" fmla="*/ 243071 w 488172"/>
              <a:gd name="connsiteY9" fmla="*/ 1041 h 1868000"/>
              <a:gd name="connsiteX10" fmla="*/ 108323 w 488172"/>
              <a:gd name="connsiteY10" fmla="*/ 106562 h 1868000"/>
              <a:gd name="connsiteX11" fmla="*/ 5483 w 488172"/>
              <a:gd name="connsiteY11" fmla="*/ 239301 h 1868000"/>
              <a:gd name="connsiteX12" fmla="*/ 2269 w 488172"/>
              <a:gd name="connsiteY12" fmla="*/ 275441 h 1868000"/>
              <a:gd name="connsiteX13" fmla="*/ 0 w 488172"/>
              <a:gd name="connsiteY13" fmla="*/ 275441 h 1868000"/>
              <a:gd name="connsiteX14" fmla="*/ 0 w 488172"/>
              <a:gd name="connsiteY14" fmla="*/ 936355 h 1868000"/>
              <a:gd name="connsiteX15" fmla="*/ 0 w 488172"/>
              <a:gd name="connsiteY15" fmla="*/ 992297 h 1868000"/>
              <a:gd name="connsiteX16" fmla="*/ 0 w 488172"/>
              <a:gd name="connsiteY16" fmla="*/ 1653211 h 1868000"/>
              <a:gd name="connsiteX17" fmla="*/ 244086 w 488172"/>
              <a:gd name="connsiteY17" fmla="*/ 1868000 h 1868000"/>
              <a:gd name="connsiteX18" fmla="*/ 488172 w 488172"/>
              <a:gd name="connsiteY18" fmla="*/ 1653211 h 18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8172" h="1868000">
                <a:moveTo>
                  <a:pt x="488172" y="1653211"/>
                </a:moveTo>
                <a:lnTo>
                  <a:pt x="488171" y="992305"/>
                </a:lnTo>
                <a:lnTo>
                  <a:pt x="488172" y="992297"/>
                </a:lnTo>
                <a:cubicBezTo>
                  <a:pt x="488172" y="753345"/>
                  <a:pt x="488171" y="514393"/>
                  <a:pt x="488171" y="275441"/>
                </a:cubicBezTo>
                <a:lnTo>
                  <a:pt x="486850" y="275441"/>
                </a:lnTo>
                <a:lnTo>
                  <a:pt x="480121" y="229254"/>
                </a:lnTo>
                <a:cubicBezTo>
                  <a:pt x="464356" y="176361"/>
                  <a:pt x="426440" y="131489"/>
                  <a:pt x="375354" y="102962"/>
                </a:cubicBezTo>
                <a:cubicBezTo>
                  <a:pt x="326955" y="75899"/>
                  <a:pt x="284372" y="41593"/>
                  <a:pt x="247162" y="3209"/>
                </a:cubicBezTo>
                <a:lnTo>
                  <a:pt x="244056" y="0"/>
                </a:lnTo>
                <a:lnTo>
                  <a:pt x="243071" y="1041"/>
                </a:lnTo>
                <a:cubicBezTo>
                  <a:pt x="204430" y="41982"/>
                  <a:pt x="158447" y="76810"/>
                  <a:pt x="108323" y="106562"/>
                </a:cubicBezTo>
                <a:cubicBezTo>
                  <a:pt x="56869" y="137073"/>
                  <a:pt x="19053" y="184271"/>
                  <a:pt x="5483" y="239301"/>
                </a:cubicBezTo>
                <a:lnTo>
                  <a:pt x="2269" y="275441"/>
                </a:lnTo>
                <a:lnTo>
                  <a:pt x="0" y="275441"/>
                </a:lnTo>
                <a:lnTo>
                  <a:pt x="0" y="936355"/>
                </a:lnTo>
                <a:lnTo>
                  <a:pt x="0" y="992297"/>
                </a:lnTo>
                <a:lnTo>
                  <a:pt x="0" y="1653211"/>
                </a:lnTo>
                <a:cubicBezTo>
                  <a:pt x="0" y="1771835"/>
                  <a:pt x="109281" y="1868000"/>
                  <a:pt x="244086" y="1868000"/>
                </a:cubicBezTo>
                <a:cubicBezTo>
                  <a:pt x="378891" y="1868000"/>
                  <a:pt x="488172" y="1771835"/>
                  <a:pt x="488172" y="1653211"/>
                </a:cubicBezTo>
                <a:close/>
              </a:path>
            </a:pathLst>
          </a:custGeom>
          <a:gradFill flip="none" rotWithShape="1">
            <a:gsLst>
              <a:gs pos="100000">
                <a:schemeClr val="tx2">
                  <a:lumMod val="75000"/>
                  <a:alpha val="0"/>
                </a:schemeClr>
              </a:gs>
              <a:gs pos="0">
                <a:schemeClr val="tx2">
                  <a:lumMod val="60000"/>
                  <a:lumOff val="40000"/>
                </a:schemeClr>
              </a:gs>
            </a:gsLst>
            <a:lin ang="54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lvl="0" algn="ctr">
              <a:defRPr/>
            </a:pPr>
            <a:r>
              <a:rPr lang="en-US" sz="1400" b="1" dirty="0">
                <a:solidFill>
                  <a:prstClr val="white"/>
                </a:solidFill>
                <a:ea typeface="Calibri"/>
                <a:cs typeface="Calibri"/>
                <a:sym typeface="Calibri"/>
              </a:rPr>
              <a:t>Data type - C</a:t>
            </a:r>
            <a:endParaRPr lang="en-US" sz="1200" dirty="0">
              <a:solidFill>
                <a:prstClr val="white"/>
              </a:solidFill>
              <a:ea typeface="Calibri"/>
              <a:cs typeface="Calibri"/>
              <a:sym typeface="Calibri"/>
            </a:endParaRPr>
          </a:p>
        </p:txBody>
      </p:sp>
      <p:grpSp>
        <p:nvGrpSpPr>
          <p:cNvPr id="9" name="Group 8">
            <a:extLst>
              <a:ext uri="{FF2B5EF4-FFF2-40B4-BE49-F238E27FC236}">
                <a16:creationId xmlns:a16="http://schemas.microsoft.com/office/drawing/2014/main" id="{CEE3BD52-CD9A-4E1C-A916-CBCB836506C1}"/>
              </a:ext>
            </a:extLst>
          </p:cNvPr>
          <p:cNvGrpSpPr/>
          <p:nvPr/>
        </p:nvGrpSpPr>
        <p:grpSpPr>
          <a:xfrm>
            <a:off x="6813152" y="5083535"/>
            <a:ext cx="2919168" cy="484800"/>
            <a:chOff x="5787003" y="2298736"/>
            <a:chExt cx="707005" cy="484800"/>
          </a:xfrm>
        </p:grpSpPr>
        <p:sp>
          <p:nvSpPr>
            <p:cNvPr id="59" name="Shape 218">
              <a:extLst>
                <a:ext uri="{FF2B5EF4-FFF2-40B4-BE49-F238E27FC236}">
                  <a16:creationId xmlns:a16="http://schemas.microsoft.com/office/drawing/2014/main" id="{B2E17D86-EE36-49B3-BC11-1B756ABAF70E}"/>
                </a:ext>
              </a:extLst>
            </p:cNvPr>
            <p:cNvSpPr txBox="1"/>
            <p:nvPr/>
          </p:nvSpPr>
          <p:spPr>
            <a:xfrm>
              <a:off x="5787004" y="2298736"/>
              <a:ext cx="707004" cy="154594"/>
            </a:xfrm>
            <a:prstGeom prst="rect">
              <a:avLst/>
            </a:prstGeom>
            <a:noFill/>
            <a:ln>
              <a:noFill/>
            </a:ln>
          </p:spPr>
          <p:txBody>
            <a:bodyPr wrap="square" lIns="0" tIns="0" rIns="0" bIns="0" anchor="b" anchorCtr="0">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1400" b="1" i="0" u="none" strike="noStrike" kern="1200" cap="none" spc="0" normalizeH="0" baseline="0" noProof="0" dirty="0" err="1">
                  <a:ln>
                    <a:noFill/>
                  </a:ln>
                  <a:solidFill>
                    <a:prstClr val="white"/>
                  </a:solidFill>
                  <a:effectLst/>
                  <a:uLnTx/>
                  <a:uFillTx/>
                  <a:latin typeface="Century Gothic"/>
                  <a:ea typeface="Calibri"/>
                  <a:cs typeface="Calibri"/>
                  <a:sym typeface="Calibri"/>
                </a:rPr>
                <a:t>TopNMapper</a:t>
              </a:r>
              <a:r>
                <a:rPr kumimoji="0" lang="en-US" sz="1400" b="1" i="0" u="none" strike="noStrike" kern="1200" cap="none" spc="0" normalizeH="0" baseline="0" noProof="0" dirty="0">
                  <a:ln>
                    <a:noFill/>
                  </a:ln>
                  <a:solidFill>
                    <a:prstClr val="white"/>
                  </a:solidFill>
                  <a:effectLst/>
                  <a:uLnTx/>
                  <a:uFillTx/>
                  <a:latin typeface="Century Gothic"/>
                  <a:ea typeface="Calibri"/>
                  <a:cs typeface="Calibri"/>
                  <a:sym typeface="Calibri"/>
                </a:rPr>
                <a:t>()</a:t>
              </a:r>
            </a:p>
          </p:txBody>
        </p:sp>
        <p:sp>
          <p:nvSpPr>
            <p:cNvPr id="5" name="Right Brace 4">
              <a:extLst>
                <a:ext uri="{FF2B5EF4-FFF2-40B4-BE49-F238E27FC236}">
                  <a16:creationId xmlns:a16="http://schemas.microsoft.com/office/drawing/2014/main" id="{CB660FD2-D369-41D4-A868-80DE5DA678CD}"/>
                </a:ext>
              </a:extLst>
            </p:cNvPr>
            <p:cNvSpPr/>
            <p:nvPr/>
          </p:nvSpPr>
          <p:spPr>
            <a:xfrm rot="5400000">
              <a:off x="5977462" y="2266991"/>
              <a:ext cx="326086" cy="707004"/>
            </a:xfrm>
            <a:prstGeom prst="rightBrace">
              <a:avLst>
                <a:gd name="adj1" fmla="val 64557"/>
                <a:gd name="adj2" fmla="val 50000"/>
              </a:avLst>
            </a:prstGeom>
            <a:gradFill flip="none" rotWithShape="1">
              <a:gsLst>
                <a:gs pos="100000">
                  <a:schemeClr val="tx2">
                    <a:lumMod val="75000"/>
                    <a:alpha val="0"/>
                  </a:schemeClr>
                </a:gs>
                <a:gs pos="0">
                  <a:schemeClr val="tx2">
                    <a:lumMod val="60000"/>
                    <a:lumOff val="40000"/>
                  </a:schemeClr>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entury Gothic"/>
                <a:ea typeface="Helvetica Neue Medium"/>
                <a:cs typeface="Calibri"/>
              </a:endParaRPr>
            </a:p>
          </p:txBody>
        </p:sp>
      </p:grpSp>
      <p:grpSp>
        <p:nvGrpSpPr>
          <p:cNvPr id="91" name="Group 90">
            <a:extLst>
              <a:ext uri="{FF2B5EF4-FFF2-40B4-BE49-F238E27FC236}">
                <a16:creationId xmlns:a16="http://schemas.microsoft.com/office/drawing/2014/main" id="{81D4575E-76EF-474B-8C2F-DEBBFB668F00}"/>
              </a:ext>
            </a:extLst>
          </p:cNvPr>
          <p:cNvGrpSpPr/>
          <p:nvPr/>
        </p:nvGrpSpPr>
        <p:grpSpPr>
          <a:xfrm rot="20411063">
            <a:off x="7716799" y="2580447"/>
            <a:ext cx="2704780" cy="553312"/>
            <a:chOff x="5787003" y="2230224"/>
            <a:chExt cx="707005" cy="553312"/>
          </a:xfrm>
        </p:grpSpPr>
        <p:sp>
          <p:nvSpPr>
            <p:cNvPr id="92" name="Shape 218">
              <a:extLst>
                <a:ext uri="{FF2B5EF4-FFF2-40B4-BE49-F238E27FC236}">
                  <a16:creationId xmlns:a16="http://schemas.microsoft.com/office/drawing/2014/main" id="{9AF115B8-7817-4672-A754-8D103E7BF8CD}"/>
                </a:ext>
              </a:extLst>
            </p:cNvPr>
            <p:cNvSpPr txBox="1"/>
            <p:nvPr/>
          </p:nvSpPr>
          <p:spPr>
            <a:xfrm>
              <a:off x="5787004" y="2230224"/>
              <a:ext cx="707004" cy="154594"/>
            </a:xfrm>
            <a:prstGeom prst="rect">
              <a:avLst/>
            </a:prstGeom>
            <a:noFill/>
            <a:ln>
              <a:noFill/>
            </a:ln>
          </p:spPr>
          <p:txBody>
            <a:bodyPr wrap="square" lIns="0" tIns="0" rIns="0" bIns="0" anchor="b" anchorCtr="0">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1400" b="1" i="0" u="none" strike="noStrike" kern="1200" cap="none" spc="0" normalizeH="0" baseline="0" noProof="0" dirty="0" err="1">
                  <a:ln>
                    <a:noFill/>
                  </a:ln>
                  <a:solidFill>
                    <a:prstClr val="white"/>
                  </a:solidFill>
                  <a:effectLst/>
                  <a:uLnTx/>
                  <a:uFillTx/>
                  <a:latin typeface="Century Gothic"/>
                  <a:ea typeface="Calibri"/>
                  <a:cs typeface="Calibri"/>
                  <a:sym typeface="Calibri"/>
                </a:rPr>
                <a:t>TopNReducer</a:t>
              </a:r>
              <a:r>
                <a:rPr kumimoji="0" lang="en-US" sz="1400" b="1" i="0" u="none" strike="noStrike" kern="1200" cap="none" spc="0" normalizeH="0" baseline="0" noProof="0" dirty="0">
                  <a:ln>
                    <a:noFill/>
                  </a:ln>
                  <a:solidFill>
                    <a:prstClr val="white"/>
                  </a:solidFill>
                  <a:effectLst/>
                  <a:uLnTx/>
                  <a:uFillTx/>
                  <a:latin typeface="Century Gothic"/>
                  <a:ea typeface="Calibri"/>
                  <a:cs typeface="Calibri"/>
                  <a:sym typeface="Calibri"/>
                </a:rPr>
                <a:t>()</a:t>
              </a:r>
            </a:p>
          </p:txBody>
        </p:sp>
        <p:sp>
          <p:nvSpPr>
            <p:cNvPr id="93" name="Right Brace 92">
              <a:extLst>
                <a:ext uri="{FF2B5EF4-FFF2-40B4-BE49-F238E27FC236}">
                  <a16:creationId xmlns:a16="http://schemas.microsoft.com/office/drawing/2014/main" id="{7DECB79C-A7FB-4BBD-81CF-60151517DDE6}"/>
                </a:ext>
              </a:extLst>
            </p:cNvPr>
            <p:cNvSpPr/>
            <p:nvPr/>
          </p:nvSpPr>
          <p:spPr>
            <a:xfrm rot="5400000">
              <a:off x="5977462" y="2266991"/>
              <a:ext cx="326086" cy="707004"/>
            </a:xfrm>
            <a:prstGeom prst="rightBrace">
              <a:avLst>
                <a:gd name="adj1" fmla="val 64557"/>
                <a:gd name="adj2" fmla="val 50000"/>
              </a:avLst>
            </a:prstGeom>
            <a:gradFill flip="none" rotWithShape="1">
              <a:gsLst>
                <a:gs pos="100000">
                  <a:schemeClr val="tx2">
                    <a:lumMod val="75000"/>
                    <a:alpha val="0"/>
                  </a:schemeClr>
                </a:gs>
                <a:gs pos="0">
                  <a:schemeClr val="tx2">
                    <a:lumMod val="60000"/>
                    <a:lumOff val="40000"/>
                  </a:schemeClr>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entury Gothic"/>
                <a:ea typeface="Helvetica Neue Medium"/>
                <a:cs typeface="Calibri"/>
              </a:endParaRPr>
            </a:p>
          </p:txBody>
        </p:sp>
      </p:grpSp>
      <p:grpSp>
        <p:nvGrpSpPr>
          <p:cNvPr id="108" name="Group 107">
            <a:extLst>
              <a:ext uri="{FF2B5EF4-FFF2-40B4-BE49-F238E27FC236}">
                <a16:creationId xmlns:a16="http://schemas.microsoft.com/office/drawing/2014/main" id="{C6920CC4-81D9-4E11-8BAB-08E415DC5CF0}"/>
              </a:ext>
            </a:extLst>
          </p:cNvPr>
          <p:cNvGrpSpPr/>
          <p:nvPr/>
        </p:nvGrpSpPr>
        <p:grpSpPr>
          <a:xfrm flipV="1">
            <a:off x="6861745" y="5576127"/>
            <a:ext cx="707005" cy="621824"/>
            <a:chOff x="5787003" y="2161712"/>
            <a:chExt cx="707005" cy="621824"/>
          </a:xfrm>
        </p:grpSpPr>
        <p:sp>
          <p:nvSpPr>
            <p:cNvPr id="124" name="Shape 218">
              <a:extLst>
                <a:ext uri="{FF2B5EF4-FFF2-40B4-BE49-F238E27FC236}">
                  <a16:creationId xmlns:a16="http://schemas.microsoft.com/office/drawing/2014/main" id="{7D2F5D3A-D833-4158-8D0F-FF3554D8B3CC}"/>
                </a:ext>
              </a:extLst>
            </p:cNvPr>
            <p:cNvSpPr txBox="1"/>
            <p:nvPr/>
          </p:nvSpPr>
          <p:spPr>
            <a:xfrm flipV="1">
              <a:off x="5787004" y="2161712"/>
              <a:ext cx="707004" cy="137730"/>
            </a:xfrm>
            <a:prstGeom prst="rect">
              <a:avLst/>
            </a:prstGeom>
            <a:noFill/>
            <a:ln>
              <a:noFill/>
            </a:ln>
          </p:spPr>
          <p:txBody>
            <a:bodyPr wrap="square" lIns="0" tIns="0" rIns="0" bIns="0" anchor="b" anchorCtr="0">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rPr>
                <a:t>Setup()</a:t>
              </a:r>
            </a:p>
          </p:txBody>
        </p:sp>
        <p:sp>
          <p:nvSpPr>
            <p:cNvPr id="125" name="Right Brace 124">
              <a:extLst>
                <a:ext uri="{FF2B5EF4-FFF2-40B4-BE49-F238E27FC236}">
                  <a16:creationId xmlns:a16="http://schemas.microsoft.com/office/drawing/2014/main" id="{9AE6DEFB-3FC3-44E2-8A4C-68D9EAB14E1B}"/>
                </a:ext>
              </a:extLst>
            </p:cNvPr>
            <p:cNvSpPr/>
            <p:nvPr/>
          </p:nvSpPr>
          <p:spPr>
            <a:xfrm rot="5400000">
              <a:off x="5977462" y="2266991"/>
              <a:ext cx="326086" cy="707004"/>
            </a:xfrm>
            <a:prstGeom prst="rightBrace">
              <a:avLst>
                <a:gd name="adj1" fmla="val 64557"/>
                <a:gd name="adj2" fmla="val 50000"/>
              </a:avLst>
            </a:prstGeom>
            <a:gradFill flip="none" rotWithShape="1">
              <a:gsLst>
                <a:gs pos="100000">
                  <a:schemeClr val="tx2">
                    <a:lumMod val="75000"/>
                    <a:alpha val="0"/>
                  </a:schemeClr>
                </a:gs>
                <a:gs pos="0">
                  <a:schemeClr val="tx2">
                    <a:lumMod val="60000"/>
                    <a:lumOff val="40000"/>
                  </a:schemeClr>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entury Gothic"/>
                <a:ea typeface="Helvetica Neue Medium"/>
                <a:cs typeface="Calibri"/>
              </a:endParaRPr>
            </a:p>
          </p:txBody>
        </p:sp>
      </p:grpSp>
      <p:grpSp>
        <p:nvGrpSpPr>
          <p:cNvPr id="109" name="Group 108">
            <a:extLst>
              <a:ext uri="{FF2B5EF4-FFF2-40B4-BE49-F238E27FC236}">
                <a16:creationId xmlns:a16="http://schemas.microsoft.com/office/drawing/2014/main" id="{9EBCCCCB-4C9A-40FE-AE19-08A513C358AC}"/>
              </a:ext>
            </a:extLst>
          </p:cNvPr>
          <p:cNvGrpSpPr/>
          <p:nvPr/>
        </p:nvGrpSpPr>
        <p:grpSpPr>
          <a:xfrm flipV="1">
            <a:off x="7903828" y="5594356"/>
            <a:ext cx="707005" cy="621824"/>
            <a:chOff x="5787003" y="2161712"/>
            <a:chExt cx="707005" cy="621824"/>
          </a:xfrm>
        </p:grpSpPr>
        <p:sp>
          <p:nvSpPr>
            <p:cNvPr id="122" name="Shape 218">
              <a:extLst>
                <a:ext uri="{FF2B5EF4-FFF2-40B4-BE49-F238E27FC236}">
                  <a16:creationId xmlns:a16="http://schemas.microsoft.com/office/drawing/2014/main" id="{6A9BEEDF-A18F-48CD-832A-00700D77F2C8}"/>
                </a:ext>
              </a:extLst>
            </p:cNvPr>
            <p:cNvSpPr txBox="1"/>
            <p:nvPr/>
          </p:nvSpPr>
          <p:spPr>
            <a:xfrm flipV="1">
              <a:off x="5787004" y="2161712"/>
              <a:ext cx="707004" cy="137730"/>
            </a:xfrm>
            <a:prstGeom prst="rect">
              <a:avLst/>
            </a:prstGeom>
            <a:noFill/>
            <a:ln>
              <a:noFill/>
            </a:ln>
          </p:spPr>
          <p:txBody>
            <a:bodyPr wrap="square" lIns="0" tIns="0" rIns="0" bIns="0" anchor="b" anchorCtr="0">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rPr>
                <a:t>Map()</a:t>
              </a:r>
            </a:p>
          </p:txBody>
        </p:sp>
        <p:sp>
          <p:nvSpPr>
            <p:cNvPr id="123" name="Right Brace 122">
              <a:extLst>
                <a:ext uri="{FF2B5EF4-FFF2-40B4-BE49-F238E27FC236}">
                  <a16:creationId xmlns:a16="http://schemas.microsoft.com/office/drawing/2014/main" id="{98778590-585C-4BCA-965D-2C6D8592ABF3}"/>
                </a:ext>
              </a:extLst>
            </p:cNvPr>
            <p:cNvSpPr/>
            <p:nvPr/>
          </p:nvSpPr>
          <p:spPr>
            <a:xfrm rot="5400000">
              <a:off x="5977462" y="2266991"/>
              <a:ext cx="326086" cy="707004"/>
            </a:xfrm>
            <a:prstGeom prst="rightBrace">
              <a:avLst>
                <a:gd name="adj1" fmla="val 64557"/>
                <a:gd name="adj2" fmla="val 50000"/>
              </a:avLst>
            </a:prstGeom>
            <a:gradFill flip="none" rotWithShape="1">
              <a:gsLst>
                <a:gs pos="100000">
                  <a:schemeClr val="tx2">
                    <a:lumMod val="75000"/>
                    <a:alpha val="0"/>
                  </a:schemeClr>
                </a:gs>
                <a:gs pos="0">
                  <a:schemeClr val="tx2">
                    <a:lumMod val="60000"/>
                    <a:lumOff val="40000"/>
                  </a:schemeClr>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entury Gothic"/>
                <a:ea typeface="Helvetica Neue Medium"/>
                <a:cs typeface="Calibri"/>
              </a:endParaRPr>
            </a:p>
          </p:txBody>
        </p:sp>
      </p:grpSp>
      <p:grpSp>
        <p:nvGrpSpPr>
          <p:cNvPr id="119" name="Group 118">
            <a:extLst>
              <a:ext uri="{FF2B5EF4-FFF2-40B4-BE49-F238E27FC236}">
                <a16:creationId xmlns:a16="http://schemas.microsoft.com/office/drawing/2014/main" id="{72A6A895-0F0D-4F4F-8BCD-3FD2F61DC441}"/>
              </a:ext>
            </a:extLst>
          </p:cNvPr>
          <p:cNvGrpSpPr/>
          <p:nvPr/>
        </p:nvGrpSpPr>
        <p:grpSpPr>
          <a:xfrm flipV="1">
            <a:off x="8707631" y="5660981"/>
            <a:ext cx="753572" cy="570076"/>
            <a:chOff x="5787003" y="2213460"/>
            <a:chExt cx="753572" cy="570076"/>
          </a:xfrm>
        </p:grpSpPr>
        <p:sp>
          <p:nvSpPr>
            <p:cNvPr id="120" name="Shape 218">
              <a:extLst>
                <a:ext uri="{FF2B5EF4-FFF2-40B4-BE49-F238E27FC236}">
                  <a16:creationId xmlns:a16="http://schemas.microsoft.com/office/drawing/2014/main" id="{634CD9AE-481F-42C2-9514-94C8CE5E4D1A}"/>
                </a:ext>
              </a:extLst>
            </p:cNvPr>
            <p:cNvSpPr txBox="1"/>
            <p:nvPr/>
          </p:nvSpPr>
          <p:spPr>
            <a:xfrm flipV="1">
              <a:off x="5833571" y="2213460"/>
              <a:ext cx="707004" cy="137730"/>
            </a:xfrm>
            <a:prstGeom prst="rect">
              <a:avLst/>
            </a:prstGeom>
            <a:noFill/>
            <a:ln>
              <a:noFill/>
            </a:ln>
          </p:spPr>
          <p:txBody>
            <a:bodyPr wrap="square" lIns="0" tIns="0" rIns="0" bIns="0" anchor="b" anchorCtr="0">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lang="en-US" sz="800" b="1" dirty="0">
                  <a:solidFill>
                    <a:prstClr val="white"/>
                  </a:solidFill>
                  <a:latin typeface="Century Gothic"/>
                  <a:ea typeface="Calibri"/>
                  <a:cs typeface="Calibri"/>
                  <a:sym typeface="Calibri"/>
                </a:rPr>
                <a:t>Cleanup()</a:t>
              </a:r>
              <a:endPar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endParaRPr>
            </a:p>
          </p:txBody>
        </p:sp>
        <p:sp>
          <p:nvSpPr>
            <p:cNvPr id="121" name="Right Brace 120">
              <a:extLst>
                <a:ext uri="{FF2B5EF4-FFF2-40B4-BE49-F238E27FC236}">
                  <a16:creationId xmlns:a16="http://schemas.microsoft.com/office/drawing/2014/main" id="{B885C415-54E0-4D51-B396-286BBB69E91D}"/>
                </a:ext>
              </a:extLst>
            </p:cNvPr>
            <p:cNvSpPr/>
            <p:nvPr/>
          </p:nvSpPr>
          <p:spPr>
            <a:xfrm rot="5400000">
              <a:off x="5977462" y="2266991"/>
              <a:ext cx="326086" cy="707004"/>
            </a:xfrm>
            <a:prstGeom prst="rightBrace">
              <a:avLst>
                <a:gd name="adj1" fmla="val 64557"/>
                <a:gd name="adj2" fmla="val 50000"/>
              </a:avLst>
            </a:prstGeom>
            <a:gradFill flip="none" rotWithShape="1">
              <a:gsLst>
                <a:gs pos="100000">
                  <a:schemeClr val="tx2">
                    <a:lumMod val="75000"/>
                    <a:alpha val="0"/>
                  </a:schemeClr>
                </a:gs>
                <a:gs pos="0">
                  <a:schemeClr val="tx2">
                    <a:lumMod val="60000"/>
                    <a:lumOff val="40000"/>
                  </a:schemeClr>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entury Gothic"/>
                <a:ea typeface="Helvetica Neue Medium"/>
                <a:cs typeface="Calibri"/>
              </a:endParaRPr>
            </a:p>
          </p:txBody>
        </p:sp>
      </p:grpSp>
      <p:grpSp>
        <p:nvGrpSpPr>
          <p:cNvPr id="25" name="Group 24">
            <a:extLst>
              <a:ext uri="{FF2B5EF4-FFF2-40B4-BE49-F238E27FC236}">
                <a16:creationId xmlns:a16="http://schemas.microsoft.com/office/drawing/2014/main" id="{219A47A9-28B0-4719-80DB-EF4699B0FE9C}"/>
              </a:ext>
            </a:extLst>
          </p:cNvPr>
          <p:cNvGrpSpPr/>
          <p:nvPr/>
        </p:nvGrpSpPr>
        <p:grpSpPr>
          <a:xfrm>
            <a:off x="3201818" y="1855437"/>
            <a:ext cx="3063122" cy="453491"/>
            <a:chOff x="3201818" y="1855437"/>
            <a:chExt cx="3063122" cy="453491"/>
          </a:xfrm>
        </p:grpSpPr>
        <p:sp>
          <p:nvSpPr>
            <p:cNvPr id="94" name="Rectangle 93">
              <a:extLst>
                <a:ext uri="{FF2B5EF4-FFF2-40B4-BE49-F238E27FC236}">
                  <a16:creationId xmlns:a16="http://schemas.microsoft.com/office/drawing/2014/main" id="{DD64F04C-B7F0-4206-9FD4-8A0BAA887019}"/>
                </a:ext>
              </a:extLst>
            </p:cNvPr>
            <p:cNvSpPr/>
            <p:nvPr/>
          </p:nvSpPr>
          <p:spPr>
            <a:xfrm>
              <a:off x="3671518" y="1855437"/>
              <a:ext cx="2123723" cy="436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TOP N WORDS</a:t>
              </a:r>
            </a:p>
          </p:txBody>
        </p:sp>
        <p:cxnSp>
          <p:nvCxnSpPr>
            <p:cNvPr id="38" name="Straight Arrow Connector 37">
              <a:extLst>
                <a:ext uri="{FF2B5EF4-FFF2-40B4-BE49-F238E27FC236}">
                  <a16:creationId xmlns:a16="http://schemas.microsoft.com/office/drawing/2014/main" id="{A0091504-FC9B-4A24-80C7-4FA5B638B3B9}"/>
                </a:ext>
              </a:extLst>
            </p:cNvPr>
            <p:cNvCxnSpPr>
              <a:cxnSpLocks/>
            </p:cNvCxnSpPr>
            <p:nvPr/>
          </p:nvCxnSpPr>
          <p:spPr>
            <a:xfrm>
              <a:off x="3201818" y="2308928"/>
              <a:ext cx="306312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7" name="Straight Arrow Connector 126">
            <a:extLst>
              <a:ext uri="{FF2B5EF4-FFF2-40B4-BE49-F238E27FC236}">
                <a16:creationId xmlns:a16="http://schemas.microsoft.com/office/drawing/2014/main" id="{51381E15-6A92-4FE6-8F3F-F08E49E8A961}"/>
              </a:ext>
            </a:extLst>
          </p:cNvPr>
          <p:cNvCxnSpPr>
            <a:cxnSpLocks/>
          </p:cNvCxnSpPr>
          <p:nvPr/>
        </p:nvCxnSpPr>
        <p:spPr>
          <a:xfrm flipH="1">
            <a:off x="7646864" y="2138375"/>
            <a:ext cx="3768388" cy="17905"/>
          </a:xfrm>
          <a:prstGeom prst="straightConnector1">
            <a:avLst/>
          </a:prstGeom>
          <a:ln>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956E83A-D32B-7F3E-B71E-DEACAF595330}"/>
              </a:ext>
            </a:extLst>
          </p:cNvPr>
          <p:cNvSpPr/>
          <p:nvPr/>
        </p:nvSpPr>
        <p:spPr>
          <a:xfrm>
            <a:off x="8051101" y="1654738"/>
            <a:ext cx="3159736" cy="436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74D4FF"/>
                </a:solidFill>
                <a:latin typeface="Century Gothic"/>
                <a:ea typeface="Helvetica Neue Medium"/>
                <a:cs typeface="Helvetica Neue Medium"/>
              </a:rPr>
              <a:t>Top N Mapper() &amp; Reducer()</a:t>
            </a:r>
            <a:endParaRPr kumimoji="0" lang="en-US" sz="1200" b="1" i="0" u="none" strike="noStrike" kern="1200" cap="none" spc="0" normalizeH="0" baseline="0" noProof="0" dirty="0">
              <a:ln>
                <a:noFill/>
              </a:ln>
              <a:solidFill>
                <a:srgbClr val="74D4FF"/>
              </a:solidFill>
              <a:effectLst/>
              <a:uLnTx/>
              <a:uFillTx/>
              <a:latin typeface="Century Gothic"/>
              <a:ea typeface="Helvetica Neue Medium"/>
              <a:cs typeface="Helvetica Neue Medium"/>
            </a:endParaRPr>
          </a:p>
        </p:txBody>
      </p:sp>
      <p:sp>
        <p:nvSpPr>
          <p:cNvPr id="22" name="TextBox 21">
            <a:extLst>
              <a:ext uri="{FF2B5EF4-FFF2-40B4-BE49-F238E27FC236}">
                <a16:creationId xmlns:a16="http://schemas.microsoft.com/office/drawing/2014/main" id="{013FACC5-A835-949A-C892-64BC8179E12C}"/>
              </a:ext>
            </a:extLst>
          </p:cNvPr>
          <p:cNvSpPr txBox="1"/>
          <p:nvPr/>
        </p:nvSpPr>
        <p:spPr>
          <a:xfrm rot="20405241">
            <a:off x="3544479" y="5571543"/>
            <a:ext cx="1585779"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chemeClr val="tx2">
                    <a:lumMod val="60000"/>
                    <a:lumOff val="40000"/>
                  </a:schemeClr>
                </a:solidFill>
                <a:effectLst/>
                <a:uLnTx/>
                <a:uFillTx/>
                <a:latin typeface="Century Gothic"/>
                <a:ea typeface="Helvetica Neue Medium"/>
                <a:cs typeface="Helvetica Neue Medium"/>
              </a:rPr>
              <a:t>Initialize each word with Count 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lumMod val="60000"/>
                    <a:lumOff val="40000"/>
                  </a:schemeClr>
                </a:solidFill>
                <a:latin typeface="Century Gothic"/>
                <a:ea typeface="Helvetica Neue Medium"/>
                <a:cs typeface="Helvetica Neue Medium"/>
              </a:rPr>
              <a:t>(He, 1), (are,1)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chemeClr val="tx2">
                    <a:lumMod val="60000"/>
                    <a:lumOff val="40000"/>
                  </a:schemeClr>
                </a:solidFill>
                <a:effectLst/>
                <a:uLnTx/>
                <a:uFillTx/>
                <a:latin typeface="Century Gothic"/>
                <a:ea typeface="Helvetica Neue Medium"/>
                <a:cs typeface="Helvetica Neue Medium"/>
              </a:rPr>
              <a:t>(she,1), (are,1)</a:t>
            </a:r>
          </a:p>
        </p:txBody>
      </p:sp>
      <p:grpSp>
        <p:nvGrpSpPr>
          <p:cNvPr id="32" name="Group 31">
            <a:extLst>
              <a:ext uri="{FF2B5EF4-FFF2-40B4-BE49-F238E27FC236}">
                <a16:creationId xmlns:a16="http://schemas.microsoft.com/office/drawing/2014/main" id="{9F8D302D-1D3D-79FD-2786-0E0484A2F728}"/>
              </a:ext>
            </a:extLst>
          </p:cNvPr>
          <p:cNvGrpSpPr/>
          <p:nvPr/>
        </p:nvGrpSpPr>
        <p:grpSpPr>
          <a:xfrm rot="11021503">
            <a:off x="3704776" y="5135432"/>
            <a:ext cx="1299320" cy="1299322"/>
            <a:chOff x="4435933" y="4029681"/>
            <a:chExt cx="1299320" cy="1299322"/>
          </a:xfrm>
        </p:grpSpPr>
        <p:sp>
          <p:nvSpPr>
            <p:cNvPr id="33" name="Shape 217">
              <a:extLst>
                <a:ext uri="{FF2B5EF4-FFF2-40B4-BE49-F238E27FC236}">
                  <a16:creationId xmlns:a16="http://schemas.microsoft.com/office/drawing/2014/main" id="{0AE92315-6E3D-258D-72D0-E26660A315CC}"/>
                </a:ext>
              </a:extLst>
            </p:cNvPr>
            <p:cNvSpPr txBox="1"/>
            <p:nvPr/>
          </p:nvSpPr>
          <p:spPr>
            <a:xfrm rot="20301116">
              <a:off x="4802765" y="5036878"/>
              <a:ext cx="876032" cy="110800"/>
            </a:xfrm>
            <a:prstGeom prst="rect">
              <a:avLst/>
            </a:prstGeom>
            <a:noFill/>
            <a:ln>
              <a:noFill/>
            </a:ln>
          </p:spPr>
          <p:txBody>
            <a:bodyPr wrap="square" lIns="0" tIns="0" rIns="0" bIns="0" anchor="ctr" anchorCtr="0">
              <a:spAutoFit/>
            </a:bodyPr>
            <a:lstStyle/>
            <a:p>
              <a:pPr marL="0" marR="0" lvl="0" indent="0" algn="ctr" defTabSz="914400" rtl="0" eaLnBrk="1" fontAlgn="auto" latinLnBrk="0" hangingPunct="1">
                <a:lnSpc>
                  <a:spcPct val="90000"/>
                </a:lnSpc>
                <a:spcBef>
                  <a:spcPts val="0"/>
                </a:spcBef>
                <a:spcAft>
                  <a:spcPts val="0"/>
                </a:spcAft>
                <a:buClr>
                  <a:srgbClr val="FFC000"/>
                </a:buClr>
                <a:buSzPct val="25000"/>
                <a:buFontTx/>
                <a:buNone/>
                <a:tabLst/>
                <a:defRPr/>
              </a:pPr>
              <a:endParaRPr kumimoji="0" lang="en-US" sz="800" b="1" i="0" u="none" strike="noStrike" kern="1200" cap="none" spc="0" normalizeH="0" baseline="0" noProof="0" dirty="0">
                <a:ln>
                  <a:noFill/>
                </a:ln>
                <a:solidFill>
                  <a:srgbClr val="44546A">
                    <a:lumMod val="40000"/>
                    <a:lumOff val="60000"/>
                  </a:srgbClr>
                </a:solidFill>
                <a:effectLst/>
                <a:uLnTx/>
                <a:uFillTx/>
                <a:latin typeface="Century Gothic"/>
                <a:ea typeface="Calibri"/>
                <a:cs typeface="Calibri"/>
                <a:sym typeface="Calibri"/>
              </a:endParaRPr>
            </a:p>
          </p:txBody>
        </p:sp>
        <p:sp>
          <p:nvSpPr>
            <p:cNvPr id="34" name="Arc 33">
              <a:extLst>
                <a:ext uri="{FF2B5EF4-FFF2-40B4-BE49-F238E27FC236}">
                  <a16:creationId xmlns:a16="http://schemas.microsoft.com/office/drawing/2014/main" id="{212BEBF4-E80B-C089-BE2B-771728D7BCB3}"/>
                </a:ext>
              </a:extLst>
            </p:cNvPr>
            <p:cNvSpPr/>
            <p:nvPr/>
          </p:nvSpPr>
          <p:spPr>
            <a:xfrm rot="6595708">
              <a:off x="4435932" y="4029682"/>
              <a:ext cx="1299322" cy="1299320"/>
            </a:xfrm>
            <a:prstGeom prst="arc">
              <a:avLst>
                <a:gd name="adj1" fmla="val 15143792"/>
                <a:gd name="adj2" fmla="val 1621943"/>
              </a:avLst>
            </a:prstGeom>
            <a:ln w="12700">
              <a:solidFill>
                <a:schemeClr val="bg1">
                  <a:alpha val="2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grpSp>
      <p:sp>
        <p:nvSpPr>
          <p:cNvPr id="35" name="TextBox 34">
            <a:extLst>
              <a:ext uri="{FF2B5EF4-FFF2-40B4-BE49-F238E27FC236}">
                <a16:creationId xmlns:a16="http://schemas.microsoft.com/office/drawing/2014/main" id="{AFFE2579-3D9C-7659-114A-AEE996E1E77A}"/>
              </a:ext>
            </a:extLst>
          </p:cNvPr>
          <p:cNvSpPr txBox="1"/>
          <p:nvPr/>
        </p:nvSpPr>
        <p:spPr>
          <a:xfrm rot="20452963">
            <a:off x="4968716" y="4979962"/>
            <a:ext cx="1570561" cy="7848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lumMod val="60000"/>
                    <a:lumOff val="40000"/>
                  </a:schemeClr>
                </a:solidFill>
                <a:latin typeface="Century Gothic"/>
                <a:ea typeface="Helvetica Neue Medium"/>
                <a:cs typeface="Helvetica Neue Medium"/>
              </a:rPr>
              <a:t>Count</a:t>
            </a:r>
            <a:r>
              <a:rPr kumimoji="0" lang="en-US" sz="900" i="0" u="none" strike="noStrike" kern="1200" cap="none" spc="0" normalizeH="0" baseline="0" noProof="0" dirty="0">
                <a:ln>
                  <a:noFill/>
                </a:ln>
                <a:solidFill>
                  <a:schemeClr val="tx2">
                    <a:lumMod val="60000"/>
                    <a:lumOff val="40000"/>
                  </a:schemeClr>
                </a:solidFill>
                <a:effectLst/>
                <a:uLnTx/>
                <a:uFillTx/>
                <a:latin typeface="Century Gothic"/>
                <a:ea typeface="Helvetica Neue Medium"/>
                <a:cs typeface="Helvetica Neue Medium"/>
              </a:rPr>
              <a:t> each unique word and aggregate its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lumMod val="60000"/>
                    <a:lumOff val="40000"/>
                  </a:schemeClr>
                </a:solidFill>
                <a:latin typeface="Century Gothic"/>
                <a:ea typeface="Helvetica Neue Medium"/>
                <a:cs typeface="Helvetica Neue Medium"/>
              </a:rPr>
              <a:t>(He, 1), (are,2)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dirty="0">
                <a:ln>
                  <a:noFill/>
                </a:ln>
                <a:solidFill>
                  <a:schemeClr val="tx2">
                    <a:lumMod val="60000"/>
                    <a:lumOff val="40000"/>
                  </a:schemeClr>
                </a:solidFill>
                <a:effectLst/>
                <a:uLnTx/>
                <a:uFillTx/>
                <a:latin typeface="Century Gothic"/>
                <a:ea typeface="Helvetica Neue Medium"/>
                <a:cs typeface="Helvetica Neue Medium"/>
              </a:rPr>
              <a:t>(she,1)</a:t>
            </a:r>
          </a:p>
        </p:txBody>
      </p:sp>
      <p:sp>
        <p:nvSpPr>
          <p:cNvPr id="40" name="TextBox 39">
            <a:extLst>
              <a:ext uri="{FF2B5EF4-FFF2-40B4-BE49-F238E27FC236}">
                <a16:creationId xmlns:a16="http://schemas.microsoft.com/office/drawing/2014/main" id="{8FE8C464-11B2-9CBB-C84A-4938777A4349}"/>
              </a:ext>
            </a:extLst>
          </p:cNvPr>
          <p:cNvSpPr txBox="1"/>
          <p:nvPr/>
        </p:nvSpPr>
        <p:spPr>
          <a:xfrm>
            <a:off x="6531285" y="6131149"/>
            <a:ext cx="1423576" cy="386508"/>
          </a:xfrm>
          <a:prstGeom prst="rect">
            <a:avLst/>
          </a:prstGeom>
          <a:noFill/>
        </p:spPr>
        <p:txBody>
          <a:bodyPr wrap="square">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rPr>
              <a:t>Create a </a:t>
            </a:r>
            <a:r>
              <a:rPr kumimoji="0" lang="en-US" sz="800" b="1" i="0" u="none" strike="noStrike" kern="1200" cap="none" spc="0" normalizeH="0" baseline="0" noProof="0" dirty="0" err="1">
                <a:ln>
                  <a:noFill/>
                </a:ln>
                <a:solidFill>
                  <a:prstClr val="white"/>
                </a:solidFill>
                <a:effectLst/>
                <a:uLnTx/>
                <a:uFillTx/>
                <a:latin typeface="Century Gothic"/>
                <a:ea typeface="Calibri"/>
                <a:cs typeface="Calibri"/>
                <a:sym typeface="Calibri"/>
              </a:rPr>
              <a:t>TreeMap</a:t>
            </a:r>
            <a:r>
              <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rPr>
              <a:t> with key as float value/count</a:t>
            </a:r>
          </a:p>
        </p:txBody>
      </p:sp>
      <p:sp>
        <p:nvSpPr>
          <p:cNvPr id="46" name="TextBox 45">
            <a:extLst>
              <a:ext uri="{FF2B5EF4-FFF2-40B4-BE49-F238E27FC236}">
                <a16:creationId xmlns:a16="http://schemas.microsoft.com/office/drawing/2014/main" id="{D6A37267-FE24-47D4-34EF-47CE981B2F07}"/>
              </a:ext>
            </a:extLst>
          </p:cNvPr>
          <p:cNvSpPr txBox="1"/>
          <p:nvPr/>
        </p:nvSpPr>
        <p:spPr>
          <a:xfrm>
            <a:off x="7835596" y="6171793"/>
            <a:ext cx="874276" cy="691728"/>
          </a:xfrm>
          <a:prstGeom prst="rect">
            <a:avLst/>
          </a:prstGeom>
          <a:noFill/>
        </p:spPr>
        <p:txBody>
          <a:bodyPr wrap="square">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rPr>
              <a:t>Read block line by line and written to </a:t>
            </a:r>
            <a:r>
              <a:rPr kumimoji="0" lang="en-US" sz="800" b="1" i="0" u="none" strike="noStrike" kern="1200" cap="none" spc="0" normalizeH="0" baseline="0" noProof="0" dirty="0" err="1">
                <a:ln>
                  <a:noFill/>
                </a:ln>
                <a:solidFill>
                  <a:prstClr val="white"/>
                </a:solidFill>
                <a:effectLst/>
                <a:uLnTx/>
                <a:uFillTx/>
                <a:latin typeface="Century Gothic"/>
                <a:ea typeface="Calibri"/>
                <a:cs typeface="Calibri"/>
                <a:sym typeface="Calibri"/>
              </a:rPr>
              <a:t>TreeMap</a:t>
            </a:r>
            <a:endPar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endParaRPr>
          </a:p>
        </p:txBody>
      </p:sp>
      <p:sp>
        <p:nvSpPr>
          <p:cNvPr id="57" name="TextBox 56">
            <a:extLst>
              <a:ext uri="{FF2B5EF4-FFF2-40B4-BE49-F238E27FC236}">
                <a16:creationId xmlns:a16="http://schemas.microsoft.com/office/drawing/2014/main" id="{1A249605-024E-DFEF-0841-40F5254E8821}"/>
              </a:ext>
            </a:extLst>
          </p:cNvPr>
          <p:cNvSpPr txBox="1"/>
          <p:nvPr/>
        </p:nvSpPr>
        <p:spPr>
          <a:xfrm>
            <a:off x="8661840" y="6150170"/>
            <a:ext cx="891722" cy="537840"/>
          </a:xfrm>
          <a:prstGeom prst="rect">
            <a:avLst/>
          </a:prstGeom>
          <a:noFill/>
        </p:spPr>
        <p:txBody>
          <a:bodyPr wrap="square">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rPr>
              <a:t>Iterate through </a:t>
            </a:r>
            <a:r>
              <a:rPr kumimoji="0" lang="en-US" sz="800" b="1" i="0" u="none" strike="noStrike" kern="1200" cap="none" spc="0" normalizeH="0" baseline="0" noProof="0" dirty="0" err="1">
                <a:ln>
                  <a:noFill/>
                </a:ln>
                <a:solidFill>
                  <a:prstClr val="white"/>
                </a:solidFill>
                <a:effectLst/>
                <a:uLnTx/>
                <a:uFillTx/>
                <a:latin typeface="Century Gothic"/>
                <a:ea typeface="Calibri"/>
                <a:cs typeface="Calibri"/>
                <a:sym typeface="Calibri"/>
              </a:rPr>
              <a:t>TreeMap</a:t>
            </a:r>
            <a:endParaRPr kumimoji="0" lang="en-US" sz="800" b="1" i="0" u="none" strike="noStrike" kern="1200" cap="none" spc="0" normalizeH="0" baseline="0" noProof="0" dirty="0">
              <a:ln>
                <a:noFill/>
              </a:ln>
              <a:solidFill>
                <a:prstClr val="white"/>
              </a:solidFill>
              <a:effectLst/>
              <a:uLnTx/>
              <a:uFillTx/>
              <a:latin typeface="Century Gothic"/>
              <a:ea typeface="Calibri"/>
              <a:cs typeface="Calibri"/>
              <a:sym typeface="Calibri"/>
            </a:endParaRPr>
          </a:p>
        </p:txBody>
      </p:sp>
      <p:sp>
        <p:nvSpPr>
          <p:cNvPr id="58" name="TextBox 57">
            <a:extLst>
              <a:ext uri="{FF2B5EF4-FFF2-40B4-BE49-F238E27FC236}">
                <a16:creationId xmlns:a16="http://schemas.microsoft.com/office/drawing/2014/main" id="{319FFC89-FBFD-DF75-89CA-152054C4054D}"/>
              </a:ext>
            </a:extLst>
          </p:cNvPr>
          <p:cNvSpPr txBox="1"/>
          <p:nvPr/>
        </p:nvSpPr>
        <p:spPr>
          <a:xfrm rot="16200000">
            <a:off x="7488459" y="3885771"/>
            <a:ext cx="1423576" cy="230063"/>
          </a:xfrm>
          <a:prstGeom prst="rect">
            <a:avLst/>
          </a:prstGeom>
          <a:noFill/>
        </p:spPr>
        <p:txBody>
          <a:bodyPr wrap="square">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i="0" u="none" strike="noStrike" kern="1200" cap="none" spc="0" normalizeH="0" baseline="0" noProof="0" dirty="0">
                <a:ln>
                  <a:noFill/>
                </a:ln>
                <a:solidFill>
                  <a:prstClr val="white"/>
                </a:solidFill>
                <a:effectLst/>
                <a:uLnTx/>
                <a:uFillTx/>
                <a:latin typeface="Century Gothic"/>
                <a:ea typeface="Calibri"/>
                <a:cs typeface="Calibri"/>
                <a:sym typeface="Calibri"/>
              </a:rPr>
              <a:t>Initialize </a:t>
            </a:r>
            <a:r>
              <a:rPr kumimoji="0" lang="en-US" sz="800" i="0" u="none" strike="noStrike" kern="1200" cap="none" spc="0" normalizeH="0" baseline="0" noProof="0" dirty="0" err="1">
                <a:ln>
                  <a:noFill/>
                </a:ln>
                <a:solidFill>
                  <a:prstClr val="white"/>
                </a:solidFill>
                <a:effectLst/>
                <a:uLnTx/>
                <a:uFillTx/>
                <a:latin typeface="Century Gothic"/>
                <a:ea typeface="Calibri"/>
                <a:cs typeface="Calibri"/>
                <a:sym typeface="Calibri"/>
              </a:rPr>
              <a:t>TreeMap</a:t>
            </a:r>
            <a:endParaRPr kumimoji="0" lang="en-US" sz="800" i="0" u="none" strike="noStrike" kern="1200" cap="none" spc="0" normalizeH="0" baseline="0" noProof="0" dirty="0">
              <a:ln>
                <a:noFill/>
              </a:ln>
              <a:solidFill>
                <a:prstClr val="white"/>
              </a:solidFill>
              <a:effectLst/>
              <a:uLnTx/>
              <a:uFillTx/>
              <a:latin typeface="Century Gothic"/>
              <a:ea typeface="Calibri"/>
              <a:cs typeface="Calibri"/>
              <a:sym typeface="Calibri"/>
            </a:endParaRPr>
          </a:p>
        </p:txBody>
      </p:sp>
      <p:sp>
        <p:nvSpPr>
          <p:cNvPr id="60" name="TextBox 59">
            <a:extLst>
              <a:ext uri="{FF2B5EF4-FFF2-40B4-BE49-F238E27FC236}">
                <a16:creationId xmlns:a16="http://schemas.microsoft.com/office/drawing/2014/main" id="{19CA3EC6-3AB9-756A-6A0F-C99D6B2B3F5C}"/>
              </a:ext>
            </a:extLst>
          </p:cNvPr>
          <p:cNvSpPr txBox="1"/>
          <p:nvPr/>
        </p:nvSpPr>
        <p:spPr>
          <a:xfrm rot="16200000">
            <a:off x="8249288" y="3893882"/>
            <a:ext cx="1423576" cy="230063"/>
          </a:xfrm>
          <a:prstGeom prst="rect">
            <a:avLst/>
          </a:prstGeom>
          <a:noFill/>
        </p:spPr>
        <p:txBody>
          <a:bodyPr wrap="square">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i="0" u="none" strike="noStrike" kern="1200" cap="none" spc="0" normalizeH="0" baseline="0" noProof="0" dirty="0">
                <a:ln>
                  <a:noFill/>
                </a:ln>
                <a:solidFill>
                  <a:prstClr val="white"/>
                </a:solidFill>
                <a:effectLst/>
                <a:uLnTx/>
                <a:uFillTx/>
                <a:latin typeface="Century Gothic"/>
                <a:ea typeface="Calibri"/>
                <a:cs typeface="Calibri"/>
                <a:sym typeface="Calibri"/>
              </a:rPr>
              <a:t>Sort the data in key</a:t>
            </a:r>
          </a:p>
        </p:txBody>
      </p:sp>
      <p:sp>
        <p:nvSpPr>
          <p:cNvPr id="61" name="TextBox 60">
            <a:extLst>
              <a:ext uri="{FF2B5EF4-FFF2-40B4-BE49-F238E27FC236}">
                <a16:creationId xmlns:a16="http://schemas.microsoft.com/office/drawing/2014/main" id="{3DBBDBD4-28E5-9589-987D-40E855900B52}"/>
              </a:ext>
            </a:extLst>
          </p:cNvPr>
          <p:cNvSpPr txBox="1"/>
          <p:nvPr/>
        </p:nvSpPr>
        <p:spPr>
          <a:xfrm rot="16200000">
            <a:off x="9033750" y="3828370"/>
            <a:ext cx="1423576" cy="383951"/>
          </a:xfrm>
          <a:prstGeom prst="rect">
            <a:avLst/>
          </a:prstGeom>
          <a:noFill/>
        </p:spPr>
        <p:txBody>
          <a:bodyPr wrap="square">
            <a:spAutoFit/>
          </a:bodyPr>
          <a:lstStyle/>
          <a:p>
            <a:pPr marL="0" marR="0" lvl="0" indent="0" algn="ctr" defTabSz="914400" rtl="0" eaLnBrk="1" fontAlgn="auto" latinLnBrk="0" hangingPunct="1">
              <a:lnSpc>
                <a:spcPts val="1200"/>
              </a:lnSpc>
              <a:spcBef>
                <a:spcPts val="0"/>
              </a:spcBef>
              <a:spcAft>
                <a:spcPts val="0"/>
              </a:spcAft>
              <a:buClr>
                <a:srgbClr val="5B9BD5"/>
              </a:buClr>
              <a:buSzPct val="25000"/>
              <a:buFontTx/>
              <a:buNone/>
              <a:tabLst/>
              <a:defRPr/>
            </a:pPr>
            <a:r>
              <a:rPr kumimoji="0" lang="en-US" sz="800" i="0" u="none" strike="noStrike" kern="1200" cap="none" spc="0" normalizeH="0" baseline="0" noProof="0" dirty="0">
                <a:ln>
                  <a:noFill/>
                </a:ln>
                <a:solidFill>
                  <a:prstClr val="white"/>
                </a:solidFill>
                <a:effectLst/>
                <a:uLnTx/>
                <a:uFillTx/>
                <a:latin typeface="Century Gothic"/>
                <a:ea typeface="Calibri"/>
                <a:cs typeface="Calibri"/>
                <a:sym typeface="Calibri"/>
              </a:rPr>
              <a:t>Iterate &amp; write output to the required location</a:t>
            </a:r>
          </a:p>
        </p:txBody>
      </p:sp>
    </p:spTree>
    <p:extLst>
      <p:ext uri="{BB962C8B-B14F-4D97-AF65-F5344CB8AC3E}">
        <p14:creationId xmlns:p14="http://schemas.microsoft.com/office/powerpoint/2010/main" val="981324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par>
                                <p:cTn id="8" presetID="42" presetClass="path" presetSubtype="0" accel="50000" decel="50000" fill="hold" grpId="1" nodeType="withEffect">
                                  <p:stCondLst>
                                    <p:cond delay="0"/>
                                  </p:stCondLst>
                                  <p:childTnLst>
                                    <p:animMotion origin="layout" path="M -0.02773 -4.07407E-6 L -1.45833E-6 -4.07407E-6 " pathEditMode="relative" rAng="0" ptsTypes="AA">
                                      <p:cBhvr>
                                        <p:cTn id="9" dur="1000" fill="hold"/>
                                        <p:tgtEl>
                                          <p:spTgt spid="82"/>
                                        </p:tgtEl>
                                        <p:attrNameLst>
                                          <p:attrName>ppt_x</p:attrName>
                                          <p:attrName>ppt_y</p:attrName>
                                        </p:attrNameLst>
                                      </p:cBhvr>
                                      <p:rCtr x="1380" y="0"/>
                                    </p:animMotion>
                                  </p:childTnLst>
                                </p:cTn>
                              </p:par>
                              <p:par>
                                <p:cTn id="10" presetID="10" presetClass="entr" presetSubtype="0" fill="hold" grpId="0" nodeType="withEffect">
                                  <p:stCondLst>
                                    <p:cond delay="25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1000"/>
                                        <p:tgtEl>
                                          <p:spTgt spid="83"/>
                                        </p:tgtEl>
                                      </p:cBhvr>
                                    </p:animEffect>
                                  </p:childTnLst>
                                </p:cTn>
                              </p:par>
                              <p:par>
                                <p:cTn id="13" presetID="42" presetClass="path" presetSubtype="0" accel="50000" decel="50000" fill="hold" grpId="1" nodeType="withEffect">
                                  <p:stCondLst>
                                    <p:cond delay="250"/>
                                  </p:stCondLst>
                                  <p:childTnLst>
                                    <p:animMotion origin="layout" path="M -0.02773 -4.07407E-6 L -1.45833E-6 -4.07407E-6 " pathEditMode="relative" rAng="0" ptsTypes="AA">
                                      <p:cBhvr>
                                        <p:cTn id="14" dur="1000" fill="hold"/>
                                        <p:tgtEl>
                                          <p:spTgt spid="83"/>
                                        </p:tgtEl>
                                        <p:attrNameLst>
                                          <p:attrName>ppt_x</p:attrName>
                                          <p:attrName>ppt_y</p:attrName>
                                        </p:attrNameLst>
                                      </p:cBhvr>
                                      <p:rCtr x="1380" y="0"/>
                                    </p:animMotion>
                                  </p:childTnLst>
                                </p:cTn>
                              </p:par>
                              <p:par>
                                <p:cTn id="15" presetID="10" presetClass="entr" presetSubtype="0" fill="hold" grpId="0" nodeType="withEffect">
                                  <p:stCondLst>
                                    <p:cond delay="50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1000"/>
                                        <p:tgtEl>
                                          <p:spTgt spid="90"/>
                                        </p:tgtEl>
                                      </p:cBhvr>
                                    </p:animEffect>
                                  </p:childTnLst>
                                </p:cTn>
                              </p:par>
                              <p:par>
                                <p:cTn id="18" presetID="42" presetClass="path" presetSubtype="0" accel="50000" decel="50000" fill="hold" grpId="1" nodeType="withEffect">
                                  <p:stCondLst>
                                    <p:cond delay="500"/>
                                  </p:stCondLst>
                                  <p:childTnLst>
                                    <p:animMotion origin="layout" path="M -0.02773 -4.07407E-6 L -1.45833E-6 -4.07407E-6 " pathEditMode="relative" rAng="0" ptsTypes="AA">
                                      <p:cBhvr>
                                        <p:cTn id="19" dur="1000" fill="hold"/>
                                        <p:tgtEl>
                                          <p:spTgt spid="90"/>
                                        </p:tgtEl>
                                        <p:attrNameLst>
                                          <p:attrName>ppt_x</p:attrName>
                                          <p:attrName>ppt_y</p:attrName>
                                        </p:attrNameLst>
                                      </p:cBhvr>
                                      <p:rCtr x="1380" y="0"/>
                                    </p:animMotion>
                                  </p:childTnLst>
                                </p:cTn>
                              </p:par>
                              <p:par>
                                <p:cTn id="20" presetID="10" presetClass="entr" presetSubtype="0" fill="hold" nodeType="withEffect">
                                  <p:stCondLst>
                                    <p:cond delay="10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250"/>
                                        <p:tgtEl>
                                          <p:spTgt spid="2"/>
                                        </p:tgtEl>
                                      </p:cBhvr>
                                    </p:animEffect>
                                  </p:childTnLst>
                                </p:cTn>
                              </p:par>
                              <p:par>
                                <p:cTn id="23" presetID="42" presetClass="path" presetSubtype="0" accel="50000" decel="50000" fill="hold" nodeType="withEffect">
                                  <p:stCondLst>
                                    <p:cond delay="1000"/>
                                  </p:stCondLst>
                                  <p:childTnLst>
                                    <p:animMotion origin="layout" path="M -0.02773 -4.07407E-6 L -1.45833E-6 -4.07407E-6 " pathEditMode="relative" rAng="0" ptsTypes="AA">
                                      <p:cBhvr>
                                        <p:cTn id="24" dur="1250" fill="hold"/>
                                        <p:tgtEl>
                                          <p:spTgt spid="2"/>
                                        </p:tgtEl>
                                        <p:attrNameLst>
                                          <p:attrName>ppt_x</p:attrName>
                                          <p:attrName>ppt_y</p:attrName>
                                        </p:attrNameLst>
                                      </p:cBhvr>
                                      <p:rCtr x="1380" y="0"/>
                                    </p:animMotion>
                                  </p:childTnLst>
                                </p:cTn>
                              </p:par>
                              <p:par>
                                <p:cTn id="25" presetID="10" presetClass="entr" presetSubtype="0" fill="hold" nodeType="withEffect">
                                  <p:stCondLst>
                                    <p:cond delay="10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par>
                                <p:cTn id="28" presetID="42" presetClass="path" presetSubtype="0" accel="50000" decel="50000" fill="hold" nodeType="withEffect">
                                  <p:stCondLst>
                                    <p:cond delay="1000"/>
                                  </p:stCondLst>
                                  <p:childTnLst>
                                    <p:animMotion origin="layout" path="M 0.02813 2.22222E-6 L -6.25E-7 2.22222E-6 " pathEditMode="relative" rAng="0" ptsTypes="AA">
                                      <p:cBhvr>
                                        <p:cTn id="29" dur="1000" fill="hold"/>
                                        <p:tgtEl>
                                          <p:spTgt spid="7"/>
                                        </p:tgtEl>
                                        <p:attrNameLst>
                                          <p:attrName>ppt_x</p:attrName>
                                          <p:attrName>ppt_y</p:attrName>
                                        </p:attrNameLst>
                                      </p:cBhvr>
                                      <p:rCtr x="-1406" y="0"/>
                                    </p:animMotion>
                                  </p:childTnLst>
                                </p:cTn>
                              </p:par>
                              <p:par>
                                <p:cTn id="30" presetID="10" presetClass="entr" presetSubtype="0" fill="hold" nodeType="withEffect">
                                  <p:stCondLst>
                                    <p:cond delay="1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par>
                                <p:cTn id="33" presetID="42" presetClass="path" presetSubtype="0" accel="50000" decel="50000" fill="hold" nodeType="withEffect">
                                  <p:stCondLst>
                                    <p:cond delay="1500"/>
                                  </p:stCondLst>
                                  <p:childTnLst>
                                    <p:animMotion origin="layout" path="M 0.02813 2.22222E-6 L -6.25E-7 2.22222E-6 " pathEditMode="relative" rAng="0" ptsTypes="AA">
                                      <p:cBhvr>
                                        <p:cTn id="34" dur="1000" fill="hold"/>
                                        <p:tgtEl>
                                          <p:spTgt spid="8"/>
                                        </p:tgtEl>
                                        <p:attrNameLst>
                                          <p:attrName>ppt_x</p:attrName>
                                          <p:attrName>ppt_y</p:attrName>
                                        </p:attrNameLst>
                                      </p:cBhvr>
                                      <p:rCtr x="-1406" y="0"/>
                                    </p:animMotion>
                                  </p:childTnLst>
                                </p:cTn>
                              </p:par>
                              <p:par>
                                <p:cTn id="35" presetID="10" presetClass="entr" presetSubtype="0" fill="hold" nodeType="withEffect">
                                  <p:stCondLst>
                                    <p:cond delay="2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par>
                                <p:cTn id="38" presetID="42" presetClass="path" presetSubtype="0" accel="50000" decel="50000" fill="hold" nodeType="withEffect">
                                  <p:stCondLst>
                                    <p:cond delay="2000"/>
                                  </p:stCondLst>
                                  <p:childTnLst>
                                    <p:animMotion origin="layout" path="M 0.02813 2.22222E-6 L -6.25E-7 2.22222E-6 " pathEditMode="relative" rAng="0" ptsTypes="AA">
                                      <p:cBhvr>
                                        <p:cTn id="39" dur="1000" fill="hold"/>
                                        <p:tgtEl>
                                          <p:spTgt spid="13"/>
                                        </p:tgtEl>
                                        <p:attrNameLst>
                                          <p:attrName>ppt_x</p:attrName>
                                          <p:attrName>ppt_y</p:attrName>
                                        </p:attrNameLst>
                                      </p:cBhvr>
                                      <p:rCtr x="-1406" y="0"/>
                                    </p:animMotion>
                                  </p:childTnLst>
                                </p:cTn>
                              </p:par>
                              <p:par>
                                <p:cTn id="40" presetID="10" presetClass="entr" presetSubtype="0" fill="hold" nodeType="withEffect">
                                  <p:stCondLst>
                                    <p:cond delay="250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childTnLst>
                                </p:cTn>
                              </p:par>
                              <p:par>
                                <p:cTn id="43" presetID="42" presetClass="path" presetSubtype="0" accel="50000" decel="50000" fill="hold" nodeType="withEffect">
                                  <p:stCondLst>
                                    <p:cond delay="2500"/>
                                  </p:stCondLst>
                                  <p:childTnLst>
                                    <p:animMotion origin="layout" path="M 0.02813 2.22222E-6 L -6.25E-7 2.22222E-6 " pathEditMode="relative" rAng="0" ptsTypes="AA">
                                      <p:cBhvr>
                                        <p:cTn id="44" dur="1000" fill="hold"/>
                                        <p:tgtEl>
                                          <p:spTgt spid="19"/>
                                        </p:tgtEl>
                                        <p:attrNameLst>
                                          <p:attrName>ppt_x</p:attrName>
                                          <p:attrName>ppt_y</p:attrName>
                                        </p:attrNameLst>
                                      </p:cBhvr>
                                      <p:rCtr x="-1406" y="0"/>
                                    </p:animMotion>
                                  </p:childTnLst>
                                </p:cTn>
                              </p:par>
                              <p:par>
                                <p:cTn id="45" presetID="10" presetClass="entr" presetSubtype="0" fill="hold" nodeType="withEffect">
                                  <p:stCondLst>
                                    <p:cond delay="225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250"/>
                                        <p:tgtEl>
                                          <p:spTgt spid="4"/>
                                        </p:tgtEl>
                                      </p:cBhvr>
                                    </p:animEffect>
                                  </p:childTnLst>
                                </p:cTn>
                              </p:par>
                              <p:par>
                                <p:cTn id="48" presetID="42" presetClass="path" presetSubtype="0" accel="50000" decel="50000" fill="hold" nodeType="withEffect">
                                  <p:stCondLst>
                                    <p:cond delay="2250"/>
                                  </p:stCondLst>
                                  <p:childTnLst>
                                    <p:animMotion origin="layout" path="M -0.02773 -4.07407E-6 L -1.45833E-6 -4.07407E-6 " pathEditMode="relative" rAng="0" ptsTypes="AA">
                                      <p:cBhvr>
                                        <p:cTn id="49" dur="1250" fill="hold"/>
                                        <p:tgtEl>
                                          <p:spTgt spid="4"/>
                                        </p:tgtEl>
                                        <p:attrNameLst>
                                          <p:attrName>ppt_x</p:attrName>
                                          <p:attrName>ppt_y</p:attrName>
                                        </p:attrNameLst>
                                      </p:cBhvr>
                                      <p:rCtr x="1380" y="0"/>
                                    </p:animMotion>
                                  </p:childTnLst>
                                </p:cTn>
                              </p:par>
                              <p:par>
                                <p:cTn id="50" presetID="55" presetClass="entr" presetSubtype="0" fill="hold" nodeType="withEffect">
                                  <p:stCondLst>
                                    <p:cond delay="2750"/>
                                  </p:stCondLst>
                                  <p:childTnLst>
                                    <p:set>
                                      <p:cBhvr>
                                        <p:cTn id="51" dur="1" fill="hold">
                                          <p:stCondLst>
                                            <p:cond delay="0"/>
                                          </p:stCondLst>
                                        </p:cTn>
                                        <p:tgtEl>
                                          <p:spTgt spid="6"/>
                                        </p:tgtEl>
                                        <p:attrNameLst>
                                          <p:attrName>style.visibility</p:attrName>
                                        </p:attrNameLst>
                                      </p:cBhvr>
                                      <p:to>
                                        <p:strVal val="visible"/>
                                      </p:to>
                                    </p:set>
                                    <p:anim calcmode="lin" valueType="num">
                                      <p:cBhvr>
                                        <p:cTn id="52" dur="1000" fill="hold"/>
                                        <p:tgtEl>
                                          <p:spTgt spid="6"/>
                                        </p:tgtEl>
                                        <p:attrNameLst>
                                          <p:attrName>ppt_w</p:attrName>
                                        </p:attrNameLst>
                                      </p:cBhvr>
                                      <p:tavLst>
                                        <p:tav tm="0">
                                          <p:val>
                                            <p:strVal val="#ppt_w*0.70"/>
                                          </p:val>
                                        </p:tav>
                                        <p:tav tm="100000">
                                          <p:val>
                                            <p:strVal val="#ppt_w"/>
                                          </p:val>
                                        </p:tav>
                                      </p:tavLst>
                                    </p:anim>
                                    <p:anim calcmode="lin" valueType="num">
                                      <p:cBhvr>
                                        <p:cTn id="53" dur="1000" fill="hold"/>
                                        <p:tgtEl>
                                          <p:spTgt spid="6"/>
                                        </p:tgtEl>
                                        <p:attrNameLst>
                                          <p:attrName>ppt_h</p:attrName>
                                        </p:attrNameLst>
                                      </p:cBhvr>
                                      <p:tavLst>
                                        <p:tav tm="0">
                                          <p:val>
                                            <p:strVal val="#ppt_h"/>
                                          </p:val>
                                        </p:tav>
                                        <p:tav tm="100000">
                                          <p:val>
                                            <p:strVal val="#ppt_h"/>
                                          </p:val>
                                        </p:tav>
                                      </p:tavLst>
                                    </p:anim>
                                    <p:animEffect transition="in" filter="fade">
                                      <p:cBhvr>
                                        <p:cTn id="54" dur="1000"/>
                                        <p:tgtEl>
                                          <p:spTgt spid="6"/>
                                        </p:tgtEl>
                                      </p:cBhvr>
                                    </p:animEffect>
                                  </p:childTnLst>
                                </p:cTn>
                              </p:par>
                              <p:par>
                                <p:cTn id="55" presetID="22" presetClass="entr" presetSubtype="8" fill="hold" nodeType="withEffect">
                                  <p:stCondLst>
                                    <p:cond delay="200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1500"/>
                                        <p:tgtEl>
                                          <p:spTgt spid="25"/>
                                        </p:tgtEl>
                                      </p:cBhvr>
                                    </p:animEffect>
                                  </p:childTnLst>
                                </p:cTn>
                              </p:par>
                              <p:par>
                                <p:cTn id="58" presetID="10" presetClass="entr" presetSubtype="0" fill="hold" nodeType="withEffect">
                                  <p:stCondLst>
                                    <p:cond delay="250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500"/>
                                        <p:tgtEl>
                                          <p:spTgt spid="9"/>
                                        </p:tgtEl>
                                      </p:cBhvr>
                                    </p:animEffect>
                                  </p:childTnLst>
                                </p:cTn>
                              </p:par>
                              <p:par>
                                <p:cTn id="61" presetID="42" presetClass="path" presetSubtype="0" accel="50000" decel="50000" fill="hold" nodeType="withEffect">
                                  <p:stCondLst>
                                    <p:cond delay="2500"/>
                                  </p:stCondLst>
                                  <p:childTnLst>
                                    <p:animMotion origin="layout" path="M -0.00026 -0.01528 L 4.375E-6 -3.7037E-7 " pathEditMode="relative" rAng="0" ptsTypes="AA">
                                      <p:cBhvr>
                                        <p:cTn id="62" dur="1500" fill="hold"/>
                                        <p:tgtEl>
                                          <p:spTgt spid="9"/>
                                        </p:tgtEl>
                                        <p:attrNameLst>
                                          <p:attrName>ppt_x</p:attrName>
                                          <p:attrName>ppt_y</p:attrName>
                                        </p:attrNameLst>
                                      </p:cBhvr>
                                      <p:rCtr x="13" y="764"/>
                                    </p:animMotion>
                                  </p:childTnLst>
                                </p:cTn>
                              </p:par>
                              <p:par>
                                <p:cTn id="63" presetID="10" presetClass="entr" presetSubtype="0" fill="hold" nodeType="withEffect">
                                  <p:stCondLst>
                                    <p:cond delay="2500"/>
                                  </p:stCondLst>
                                  <p:childTnLst>
                                    <p:set>
                                      <p:cBhvr>
                                        <p:cTn id="64" dur="1" fill="hold">
                                          <p:stCondLst>
                                            <p:cond delay="0"/>
                                          </p:stCondLst>
                                        </p:cTn>
                                        <p:tgtEl>
                                          <p:spTgt spid="91"/>
                                        </p:tgtEl>
                                        <p:attrNameLst>
                                          <p:attrName>style.visibility</p:attrName>
                                        </p:attrNameLst>
                                      </p:cBhvr>
                                      <p:to>
                                        <p:strVal val="visible"/>
                                      </p:to>
                                    </p:set>
                                    <p:animEffect transition="in" filter="fade">
                                      <p:cBhvr>
                                        <p:cTn id="65" dur="1500"/>
                                        <p:tgtEl>
                                          <p:spTgt spid="91"/>
                                        </p:tgtEl>
                                      </p:cBhvr>
                                    </p:animEffect>
                                  </p:childTnLst>
                                </p:cTn>
                              </p:par>
                              <p:par>
                                <p:cTn id="66" presetID="42" presetClass="path" presetSubtype="0" accel="50000" decel="50000" fill="hold" nodeType="withEffect">
                                  <p:stCondLst>
                                    <p:cond delay="2500"/>
                                  </p:stCondLst>
                                  <p:childTnLst>
                                    <p:animMotion origin="layout" path="M -0.00026 -0.01528 L -2.08333E-7 4.81481E-6 " pathEditMode="relative" rAng="0" ptsTypes="AA">
                                      <p:cBhvr>
                                        <p:cTn id="67" dur="1500" fill="hold"/>
                                        <p:tgtEl>
                                          <p:spTgt spid="91"/>
                                        </p:tgtEl>
                                        <p:attrNameLst>
                                          <p:attrName>ppt_x</p:attrName>
                                          <p:attrName>ppt_y</p:attrName>
                                        </p:attrNameLst>
                                      </p:cBhvr>
                                      <p:rCtr x="13" y="764"/>
                                    </p:animMotion>
                                  </p:childTnLst>
                                </p:cTn>
                              </p:par>
                              <p:par>
                                <p:cTn id="68" presetID="10" presetClass="entr" presetSubtype="0" fill="hold" nodeType="withEffect">
                                  <p:stCondLst>
                                    <p:cond delay="2500"/>
                                  </p:stCondLst>
                                  <p:childTnLst>
                                    <p:set>
                                      <p:cBhvr>
                                        <p:cTn id="69" dur="1" fill="hold">
                                          <p:stCondLst>
                                            <p:cond delay="0"/>
                                          </p:stCondLst>
                                        </p:cTn>
                                        <p:tgtEl>
                                          <p:spTgt spid="108"/>
                                        </p:tgtEl>
                                        <p:attrNameLst>
                                          <p:attrName>style.visibility</p:attrName>
                                        </p:attrNameLst>
                                      </p:cBhvr>
                                      <p:to>
                                        <p:strVal val="visible"/>
                                      </p:to>
                                    </p:set>
                                    <p:animEffect transition="in" filter="fade">
                                      <p:cBhvr>
                                        <p:cTn id="70" dur="1500"/>
                                        <p:tgtEl>
                                          <p:spTgt spid="108"/>
                                        </p:tgtEl>
                                      </p:cBhvr>
                                    </p:animEffect>
                                  </p:childTnLst>
                                </p:cTn>
                              </p:par>
                              <p:par>
                                <p:cTn id="71" presetID="42" presetClass="path" presetSubtype="0" accel="50000" decel="50000" fill="hold" nodeType="withEffect">
                                  <p:stCondLst>
                                    <p:cond delay="2500"/>
                                  </p:stCondLst>
                                  <p:childTnLst>
                                    <p:animMotion origin="layout" path="M 3.125E-6 0.01598 L 3.125E-6 -3.33333E-6 " pathEditMode="relative" rAng="0" ptsTypes="AA">
                                      <p:cBhvr>
                                        <p:cTn id="72" dur="1500" fill="hold"/>
                                        <p:tgtEl>
                                          <p:spTgt spid="108"/>
                                        </p:tgtEl>
                                        <p:attrNameLst>
                                          <p:attrName>ppt_x</p:attrName>
                                          <p:attrName>ppt_y</p:attrName>
                                        </p:attrNameLst>
                                      </p:cBhvr>
                                      <p:rCtr x="0" y="-810"/>
                                    </p:animMotion>
                                  </p:childTnLst>
                                </p:cTn>
                              </p:par>
                              <p:par>
                                <p:cTn id="73" presetID="10" presetClass="entr" presetSubtype="0" fill="hold" nodeType="withEffect">
                                  <p:stCondLst>
                                    <p:cond delay="2500"/>
                                  </p:stCondLst>
                                  <p:childTnLst>
                                    <p:set>
                                      <p:cBhvr>
                                        <p:cTn id="74" dur="1" fill="hold">
                                          <p:stCondLst>
                                            <p:cond delay="0"/>
                                          </p:stCondLst>
                                        </p:cTn>
                                        <p:tgtEl>
                                          <p:spTgt spid="109"/>
                                        </p:tgtEl>
                                        <p:attrNameLst>
                                          <p:attrName>style.visibility</p:attrName>
                                        </p:attrNameLst>
                                      </p:cBhvr>
                                      <p:to>
                                        <p:strVal val="visible"/>
                                      </p:to>
                                    </p:set>
                                    <p:animEffect transition="in" filter="fade">
                                      <p:cBhvr>
                                        <p:cTn id="75" dur="1500"/>
                                        <p:tgtEl>
                                          <p:spTgt spid="109"/>
                                        </p:tgtEl>
                                      </p:cBhvr>
                                    </p:animEffect>
                                  </p:childTnLst>
                                </p:cTn>
                              </p:par>
                              <p:par>
                                <p:cTn id="76" presetID="42" presetClass="path" presetSubtype="0" accel="50000" decel="50000" fill="hold" nodeType="withEffect">
                                  <p:stCondLst>
                                    <p:cond delay="2500"/>
                                  </p:stCondLst>
                                  <p:childTnLst>
                                    <p:animMotion origin="layout" path="M -3.54167E-6 0.01597 L -3.54167E-6 -1.11111E-6 " pathEditMode="relative" rAng="0" ptsTypes="AA">
                                      <p:cBhvr>
                                        <p:cTn id="77" dur="1500" fill="hold"/>
                                        <p:tgtEl>
                                          <p:spTgt spid="109"/>
                                        </p:tgtEl>
                                        <p:attrNameLst>
                                          <p:attrName>ppt_x</p:attrName>
                                          <p:attrName>ppt_y</p:attrName>
                                        </p:attrNameLst>
                                      </p:cBhvr>
                                      <p:rCtr x="0" y="-810"/>
                                    </p:animMotion>
                                  </p:childTnLst>
                                </p:cTn>
                              </p:par>
                              <p:par>
                                <p:cTn id="78" presetID="10" presetClass="entr" presetSubtype="0" fill="hold" nodeType="withEffect">
                                  <p:stCondLst>
                                    <p:cond delay="2500"/>
                                  </p:stCondLst>
                                  <p:childTnLst>
                                    <p:set>
                                      <p:cBhvr>
                                        <p:cTn id="79" dur="1" fill="hold">
                                          <p:stCondLst>
                                            <p:cond delay="0"/>
                                          </p:stCondLst>
                                        </p:cTn>
                                        <p:tgtEl>
                                          <p:spTgt spid="119"/>
                                        </p:tgtEl>
                                        <p:attrNameLst>
                                          <p:attrName>style.visibility</p:attrName>
                                        </p:attrNameLst>
                                      </p:cBhvr>
                                      <p:to>
                                        <p:strVal val="visible"/>
                                      </p:to>
                                    </p:set>
                                    <p:animEffect transition="in" filter="fade">
                                      <p:cBhvr>
                                        <p:cTn id="80" dur="1500"/>
                                        <p:tgtEl>
                                          <p:spTgt spid="119"/>
                                        </p:tgtEl>
                                      </p:cBhvr>
                                    </p:animEffect>
                                  </p:childTnLst>
                                </p:cTn>
                              </p:par>
                              <p:par>
                                <p:cTn id="81" presetID="42" presetClass="path" presetSubtype="0" accel="50000" decel="50000" fill="hold" nodeType="withEffect">
                                  <p:stCondLst>
                                    <p:cond delay="2500"/>
                                  </p:stCondLst>
                                  <p:childTnLst>
                                    <p:animMotion origin="layout" path="M -2.08333E-6 0.01597 L -2.08333E-6 1.85185E-6 " pathEditMode="relative" rAng="0" ptsTypes="AA">
                                      <p:cBhvr>
                                        <p:cTn id="82" dur="1500" fill="hold"/>
                                        <p:tgtEl>
                                          <p:spTgt spid="119"/>
                                        </p:tgtEl>
                                        <p:attrNameLst>
                                          <p:attrName>ppt_x</p:attrName>
                                          <p:attrName>ppt_y</p:attrName>
                                        </p:attrNameLst>
                                      </p:cBhvr>
                                      <p:rCtr x="0" y="-810"/>
                                    </p:animMotion>
                                  </p:childTnLst>
                                </p:cTn>
                              </p:par>
                              <p:par>
                                <p:cTn id="83" presetID="22" presetClass="entr" presetSubtype="2" fill="hold" nodeType="withEffect">
                                  <p:stCondLst>
                                    <p:cond delay="3500"/>
                                  </p:stCondLst>
                                  <p:childTnLst>
                                    <p:set>
                                      <p:cBhvr>
                                        <p:cTn id="84" dur="1" fill="hold">
                                          <p:stCondLst>
                                            <p:cond delay="0"/>
                                          </p:stCondLst>
                                        </p:cTn>
                                        <p:tgtEl>
                                          <p:spTgt spid="31"/>
                                        </p:tgtEl>
                                        <p:attrNameLst>
                                          <p:attrName>style.visibility</p:attrName>
                                        </p:attrNameLst>
                                      </p:cBhvr>
                                      <p:to>
                                        <p:strVal val="visible"/>
                                      </p:to>
                                    </p:set>
                                    <p:animEffect transition="in" filter="wipe(right)">
                                      <p:cBhvr>
                                        <p:cTn id="85" dur="1500"/>
                                        <p:tgtEl>
                                          <p:spTgt spid="31"/>
                                        </p:tgtEl>
                                      </p:cBhvr>
                                    </p:animEffect>
                                  </p:childTnLst>
                                </p:cTn>
                              </p:par>
                              <p:par>
                                <p:cTn id="86" presetID="22" presetClass="entr" presetSubtype="2" fill="hold" nodeType="withEffect">
                                  <p:stCondLst>
                                    <p:cond delay="3500"/>
                                  </p:stCondLst>
                                  <p:childTnLst>
                                    <p:set>
                                      <p:cBhvr>
                                        <p:cTn id="87" dur="1" fill="hold">
                                          <p:stCondLst>
                                            <p:cond delay="0"/>
                                          </p:stCondLst>
                                        </p:cTn>
                                        <p:tgtEl>
                                          <p:spTgt spid="32"/>
                                        </p:tgtEl>
                                        <p:attrNameLst>
                                          <p:attrName>style.visibility</p:attrName>
                                        </p:attrNameLst>
                                      </p:cBhvr>
                                      <p:to>
                                        <p:strVal val="visible"/>
                                      </p:to>
                                    </p:set>
                                    <p:animEffect transition="in" filter="wipe(right)">
                                      <p:cBhvr>
                                        <p:cTn id="88"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2" grpId="1" animBg="1"/>
      <p:bldP spid="83" grpId="0" animBg="1"/>
      <p:bldP spid="83" grpId="1" animBg="1"/>
      <p:bldP spid="90" grpId="0" animBg="1"/>
      <p:bldP spid="9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5">
            <a:extLst>
              <a:ext uri="{FF2B5EF4-FFF2-40B4-BE49-F238E27FC236}">
                <a16:creationId xmlns:a16="http://schemas.microsoft.com/office/drawing/2014/main" id="{685F0E03-328F-4ADF-8983-2DD4E65D22A6}"/>
              </a:ext>
            </a:extLst>
          </p:cNvPr>
          <p:cNvSpPr txBox="1">
            <a:spLocks/>
          </p:cNvSpPr>
          <p:nvPr/>
        </p:nvSpPr>
        <p:spPr>
          <a:xfrm>
            <a:off x="2963516" y="2890800"/>
            <a:ext cx="9228483" cy="545945"/>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0" normalizeH="0" baseline="0" noProof="0" dirty="0">
                <a:ln>
                  <a:noFill/>
                </a:ln>
                <a:solidFill>
                  <a:srgbClr val="E7E6E6"/>
                </a:solidFill>
                <a:effectLst/>
                <a:uLnTx/>
                <a:uFillTx/>
                <a:latin typeface="Century Gothic"/>
                <a:ea typeface="Helvetica Neue Medium"/>
                <a:cs typeface="Helvetica Neue Medium"/>
              </a:rPr>
              <a:t>THANK</a:t>
            </a:r>
            <a:r>
              <a:rPr kumimoji="0" lang="en-US" sz="9600" b="1" i="0" u="none" strike="noStrike" kern="1200" cap="none" spc="0" normalizeH="0" noProof="0" dirty="0">
                <a:ln>
                  <a:noFill/>
                </a:ln>
                <a:solidFill>
                  <a:srgbClr val="E7E6E6"/>
                </a:solidFill>
                <a:effectLst/>
                <a:uLnTx/>
                <a:uFillTx/>
                <a:latin typeface="Century Gothic"/>
                <a:ea typeface="Helvetica Neue Medium"/>
                <a:cs typeface="Helvetica Neue Medium"/>
              </a:rPr>
              <a:t> YOU!!</a:t>
            </a:r>
            <a:endParaRPr kumimoji="0" lang="en-US" sz="9600" b="1" i="0" u="none" strike="noStrike" kern="1200" cap="none" spc="0" normalizeH="0" baseline="0" noProof="0" dirty="0">
              <a:ln>
                <a:noFill/>
              </a:ln>
              <a:solidFill>
                <a:srgbClr val="E7E6E6"/>
              </a:solidFill>
              <a:effectLst/>
              <a:uLnTx/>
              <a:uFillTx/>
              <a:latin typeface="Century Gothic"/>
              <a:ea typeface="Helvetica Neue Medium"/>
              <a:cs typeface="Helvetica Neue Medium"/>
            </a:endParaRPr>
          </a:p>
        </p:txBody>
      </p:sp>
      <p:sp>
        <p:nvSpPr>
          <p:cNvPr id="16" name="TextBox 15">
            <a:extLst>
              <a:ext uri="{FF2B5EF4-FFF2-40B4-BE49-F238E27FC236}">
                <a16:creationId xmlns:a16="http://schemas.microsoft.com/office/drawing/2014/main" id="{4C6B507A-0DE7-0FCD-4F1B-9AC0FF3DF1BB}"/>
              </a:ext>
            </a:extLst>
          </p:cNvPr>
          <p:cNvSpPr txBox="1"/>
          <p:nvPr/>
        </p:nvSpPr>
        <p:spPr>
          <a:xfrm>
            <a:off x="3933411" y="3732000"/>
            <a:ext cx="6939998" cy="523220"/>
          </a:xfrm>
          <a:prstGeom prst="rect">
            <a:avLst/>
          </a:prstGeom>
          <a:noFill/>
        </p:spPr>
        <p:txBody>
          <a:bodyPr wrap="square">
            <a:spAutoFit/>
          </a:bodyPr>
          <a:lstStyle/>
          <a:p>
            <a:r>
              <a:rPr lang="en-US" sz="2800" i="1" dirty="0">
                <a:solidFill>
                  <a:schemeClr val="bg2"/>
                </a:solidFill>
              </a:rPr>
              <a:t>We are now open to questions! </a:t>
            </a:r>
          </a:p>
        </p:txBody>
      </p:sp>
    </p:spTree>
    <p:extLst>
      <p:ext uri="{BB962C8B-B14F-4D97-AF65-F5344CB8AC3E}">
        <p14:creationId xmlns:p14="http://schemas.microsoft.com/office/powerpoint/2010/main" val="1268652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75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2" fill="hold" grpId="0" nodeType="afterEffect">
                                  <p:stCondLst>
                                    <p:cond delay="125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ksagon 4">
            <a:extLst>
              <a:ext uri="{FF2B5EF4-FFF2-40B4-BE49-F238E27FC236}">
                <a16:creationId xmlns:a16="http://schemas.microsoft.com/office/drawing/2014/main" id="{97CD9165-5C2A-4C7F-AB45-BC2120EDE609}"/>
              </a:ext>
            </a:extLst>
          </p:cNvPr>
          <p:cNvSpPr/>
          <p:nvPr/>
        </p:nvSpPr>
        <p:spPr>
          <a:xfrm rot="5400000">
            <a:off x="-467196" y="6186749"/>
            <a:ext cx="1350196" cy="1185718"/>
          </a:xfrm>
          <a:prstGeom prst="hexagon">
            <a:avLst>
              <a:gd name="adj" fmla="val 28658"/>
              <a:gd name="vf" fmla="val 115470"/>
            </a:avLst>
          </a:pr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Heksagon 13">
            <a:extLst>
              <a:ext uri="{FF2B5EF4-FFF2-40B4-BE49-F238E27FC236}">
                <a16:creationId xmlns:a16="http://schemas.microsoft.com/office/drawing/2014/main" id="{A75F296E-64FA-4B5F-A1AA-138EB4BCBDCB}"/>
              </a:ext>
            </a:extLst>
          </p:cNvPr>
          <p:cNvSpPr/>
          <p:nvPr/>
        </p:nvSpPr>
        <p:spPr>
          <a:xfrm rot="2907686">
            <a:off x="9698678" y="6060058"/>
            <a:ext cx="921211" cy="808991"/>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Bintang: 4 Titik 7">
            <a:extLst>
              <a:ext uri="{FF2B5EF4-FFF2-40B4-BE49-F238E27FC236}">
                <a16:creationId xmlns:a16="http://schemas.microsoft.com/office/drawing/2014/main" id="{342259B0-57F7-4ABE-879E-DED1157FF036}"/>
              </a:ext>
            </a:extLst>
          </p:cNvPr>
          <p:cNvSpPr/>
          <p:nvPr/>
        </p:nvSpPr>
        <p:spPr>
          <a:xfrm rot="302165">
            <a:off x="9938210" y="5935903"/>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Heksagon 5">
            <a:extLst>
              <a:ext uri="{FF2B5EF4-FFF2-40B4-BE49-F238E27FC236}">
                <a16:creationId xmlns:a16="http://schemas.microsoft.com/office/drawing/2014/main" id="{6F0A59E3-57F8-4A32-83C4-0C3384BDA3F7}"/>
              </a:ext>
            </a:extLst>
          </p:cNvPr>
          <p:cNvSpPr/>
          <p:nvPr/>
        </p:nvSpPr>
        <p:spPr>
          <a:xfrm rot="17208032">
            <a:off x="9736435" y="-1038978"/>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Bintang: 4 Titik 7">
            <a:extLst>
              <a:ext uri="{FF2B5EF4-FFF2-40B4-BE49-F238E27FC236}">
                <a16:creationId xmlns:a16="http://schemas.microsoft.com/office/drawing/2014/main" id="{997E575C-CB9F-41B1-8FD8-DB0EA394B9ED}"/>
              </a:ext>
            </a:extLst>
          </p:cNvPr>
          <p:cNvSpPr/>
          <p:nvPr/>
        </p:nvSpPr>
        <p:spPr>
          <a:xfrm rot="302165">
            <a:off x="1308766" y="287361"/>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Heksagon 5">
            <a:extLst>
              <a:ext uri="{FF2B5EF4-FFF2-40B4-BE49-F238E27FC236}">
                <a16:creationId xmlns:a16="http://schemas.microsoft.com/office/drawing/2014/main" id="{219DB7B2-AF71-4A06-92E2-B4B395EBB7F2}"/>
              </a:ext>
            </a:extLst>
          </p:cNvPr>
          <p:cNvSpPr/>
          <p:nvPr/>
        </p:nvSpPr>
        <p:spPr>
          <a:xfrm rot="2202088">
            <a:off x="570369" y="-1952885"/>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Title 5">
            <a:extLst>
              <a:ext uri="{FF2B5EF4-FFF2-40B4-BE49-F238E27FC236}">
                <a16:creationId xmlns:a16="http://schemas.microsoft.com/office/drawing/2014/main" id="{704FD8E3-253D-4848-9FEF-2E41CF6DA15F}"/>
              </a:ext>
            </a:extLst>
          </p:cNvPr>
          <p:cNvSpPr txBox="1">
            <a:spLocks/>
          </p:cNvSpPr>
          <p:nvPr/>
        </p:nvSpPr>
        <p:spPr>
          <a:xfrm>
            <a:off x="3162299" y="797780"/>
            <a:ext cx="5867402" cy="545945"/>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b="1" dirty="0">
                <a:solidFill>
                  <a:schemeClr val="bg2"/>
                </a:solidFill>
              </a:rPr>
              <a:t>What is Map Reduce?</a:t>
            </a:r>
          </a:p>
        </p:txBody>
      </p:sp>
      <p:sp>
        <p:nvSpPr>
          <p:cNvPr id="5" name="TextBox 4">
            <a:extLst>
              <a:ext uri="{FF2B5EF4-FFF2-40B4-BE49-F238E27FC236}">
                <a16:creationId xmlns:a16="http://schemas.microsoft.com/office/drawing/2014/main" id="{122FBCB2-6D1F-E1C4-7020-B1CF789D4811}"/>
              </a:ext>
            </a:extLst>
          </p:cNvPr>
          <p:cNvSpPr txBox="1"/>
          <p:nvPr/>
        </p:nvSpPr>
        <p:spPr>
          <a:xfrm>
            <a:off x="1299863" y="2076615"/>
            <a:ext cx="9828540" cy="646331"/>
          </a:xfrm>
          <a:prstGeom prst="rect">
            <a:avLst/>
          </a:prstGeom>
          <a:noFill/>
        </p:spPr>
        <p:txBody>
          <a:bodyPr wrap="square">
            <a:spAutoFit/>
          </a:bodyPr>
          <a:lstStyle/>
          <a:p>
            <a:r>
              <a:rPr lang="en-US" b="1" i="0" u="none" strike="noStrike" dirty="0">
                <a:solidFill>
                  <a:schemeClr val="bg1"/>
                </a:solidFill>
                <a:effectLst/>
              </a:rPr>
              <a:t>MapReduce is a programming model and software framework for processing large amounts of data in a distributed and parallel manner.</a:t>
            </a:r>
            <a:endParaRPr lang="en-IN" b="1" dirty="0">
              <a:solidFill>
                <a:schemeClr val="bg1"/>
              </a:solidFill>
            </a:endParaRPr>
          </a:p>
        </p:txBody>
      </p:sp>
      <p:pic>
        <p:nvPicPr>
          <p:cNvPr id="2050" name="Picture 2" descr="MapReduce vs Spark Simplified: 7 Critical Differences">
            <a:extLst>
              <a:ext uri="{FF2B5EF4-FFF2-40B4-BE49-F238E27FC236}">
                <a16:creationId xmlns:a16="http://schemas.microsoft.com/office/drawing/2014/main" id="{3E2FE39D-3AAF-54EC-EA6E-95DC545C5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029" y="3350593"/>
            <a:ext cx="6836832" cy="2338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0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0"/>
                                        <p:tgtEl>
                                          <p:spTgt spid="16"/>
                                        </p:tgtEl>
                                      </p:cBhvr>
                                    </p:animEffect>
                                    <p:anim calcmode="lin" valueType="num">
                                      <p:cBhvr>
                                        <p:cTn id="8" dur="2500" fill="hold"/>
                                        <p:tgtEl>
                                          <p:spTgt spid="16"/>
                                        </p:tgtEl>
                                        <p:attrNameLst>
                                          <p:attrName>ppt_x</p:attrName>
                                        </p:attrNameLst>
                                      </p:cBhvr>
                                      <p:tavLst>
                                        <p:tav tm="0">
                                          <p:val>
                                            <p:strVal val="#ppt_x"/>
                                          </p:val>
                                        </p:tav>
                                        <p:tav tm="100000">
                                          <p:val>
                                            <p:strVal val="#ppt_x"/>
                                          </p:val>
                                        </p:tav>
                                      </p:tavLst>
                                    </p:anim>
                                    <p:anim calcmode="lin" valueType="num">
                                      <p:cBhvr>
                                        <p:cTn id="9" dur="25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0"/>
                                        <p:tgtEl>
                                          <p:spTgt spid="14"/>
                                        </p:tgtEl>
                                      </p:cBhvr>
                                    </p:animEffect>
                                    <p:anim calcmode="lin" valueType="num">
                                      <p:cBhvr>
                                        <p:cTn id="13" dur="2500" fill="hold"/>
                                        <p:tgtEl>
                                          <p:spTgt spid="14"/>
                                        </p:tgtEl>
                                        <p:attrNameLst>
                                          <p:attrName>ppt_x</p:attrName>
                                        </p:attrNameLst>
                                      </p:cBhvr>
                                      <p:tavLst>
                                        <p:tav tm="0">
                                          <p:val>
                                            <p:strVal val="#ppt_x"/>
                                          </p:val>
                                        </p:tav>
                                        <p:tav tm="100000">
                                          <p:val>
                                            <p:strVal val="#ppt_x"/>
                                          </p:val>
                                        </p:tav>
                                      </p:tavLst>
                                    </p:anim>
                                    <p:anim calcmode="lin" valueType="num">
                                      <p:cBhvr>
                                        <p:cTn id="14" dur="2500" fill="hold"/>
                                        <p:tgtEl>
                                          <p:spTgt spid="14"/>
                                        </p:tgtEl>
                                        <p:attrNameLst>
                                          <p:attrName>ppt_y</p:attrName>
                                        </p:attrNameLst>
                                      </p:cBhvr>
                                      <p:tavLst>
                                        <p:tav tm="0">
                                          <p:val>
                                            <p:strVal val="#ppt_y+.1"/>
                                          </p:val>
                                        </p:tav>
                                        <p:tav tm="100000">
                                          <p:val>
                                            <p:strVal val="#ppt_y"/>
                                          </p:val>
                                        </p:tav>
                                      </p:tavLst>
                                    </p:anim>
                                  </p:childTnLst>
                                </p:cTn>
                              </p:par>
                              <p:par>
                                <p:cTn id="15" presetID="8" presetClass="emph" presetSubtype="0" fill="hold" grpId="1" nodeType="withEffect">
                                  <p:stCondLst>
                                    <p:cond delay="1000"/>
                                  </p:stCondLst>
                                  <p:childTnLst>
                                    <p:animRot by="21600000">
                                      <p:cBhvr>
                                        <p:cTn id="16" dur="40000" fill="hold"/>
                                        <p:tgtEl>
                                          <p:spTgt spid="14"/>
                                        </p:tgtEl>
                                        <p:attrNameLst>
                                          <p:attrName>r</p:attrName>
                                        </p:attrNameLst>
                                      </p:cBhvr>
                                    </p:animRot>
                                  </p:childTnLst>
                                </p:cTn>
                              </p:par>
                              <p:par>
                                <p:cTn id="17" presetID="8" presetClass="emph" presetSubtype="0" fill="hold" grpId="1" nodeType="withEffect">
                                  <p:stCondLst>
                                    <p:cond delay="1000"/>
                                  </p:stCondLst>
                                  <p:childTnLst>
                                    <p:animRot by="-21600000">
                                      <p:cBhvr>
                                        <p:cTn id="18" dur="40000" fill="hold"/>
                                        <p:tgtEl>
                                          <p:spTgt spid="16"/>
                                        </p:tgtEl>
                                        <p:attrNameLst>
                                          <p:attrName>r</p:attrName>
                                        </p:attrNameLst>
                                      </p:cBhvr>
                                    </p:animRot>
                                  </p:childTnLst>
                                </p:cTn>
                              </p:par>
                              <p:par>
                                <p:cTn id="19" presetID="6" presetClass="emph" presetSubtype="0" autoRev="1" fill="hold" grpId="0" nodeType="withEffect">
                                  <p:stCondLst>
                                    <p:cond delay="0"/>
                                  </p:stCondLst>
                                  <p:childTnLst>
                                    <p:animScale>
                                      <p:cBhvr>
                                        <p:cTn id="20" dur="2500" fill="hold"/>
                                        <p:tgtEl>
                                          <p:spTgt spid="10"/>
                                        </p:tgtEl>
                                      </p:cBhvr>
                                      <p:by x="150000" y="150000"/>
                                    </p:animScale>
                                  </p:childTnLst>
                                </p:cTn>
                              </p:par>
                              <p:par>
                                <p:cTn id="21" presetID="6" presetClass="emph" presetSubtype="0" autoRev="1" fill="hold" grpId="0" nodeType="withEffect">
                                  <p:stCondLst>
                                    <p:cond delay="0"/>
                                  </p:stCondLst>
                                  <p:childTnLst>
                                    <p:animScale>
                                      <p:cBhvr>
                                        <p:cTn id="22" dur="5000" fill="hold"/>
                                        <p:tgtEl>
                                          <p:spTgt spid="13"/>
                                        </p:tgtEl>
                                      </p:cBhvr>
                                      <p:by x="250000" y="250000"/>
                                    </p:animScale>
                                  </p:childTnLst>
                                </p:cTn>
                              </p:par>
                              <p:par>
                                <p:cTn id="23" presetID="8" presetClass="emph" presetSubtype="0" fill="hold" grpId="1" nodeType="withEffect">
                                  <p:stCondLst>
                                    <p:cond delay="0"/>
                                  </p:stCondLst>
                                  <p:childTnLst>
                                    <p:animRot by="21600000">
                                      <p:cBhvr>
                                        <p:cTn id="24" dur="60000" fill="hold"/>
                                        <p:tgtEl>
                                          <p:spTgt spid="13"/>
                                        </p:tgtEl>
                                        <p:attrNameLst>
                                          <p:attrName>r</p:attrName>
                                        </p:attrNameLst>
                                      </p:cBhvr>
                                    </p:animRot>
                                  </p:childTnLst>
                                </p:cTn>
                              </p:par>
                              <p:par>
                                <p:cTn id="25" presetID="42" presetClass="entr" presetSubtype="0" fill="hold" grpId="0" nodeType="withEffect">
                                  <p:stCondLst>
                                    <p:cond delay="1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anim calcmode="lin" valueType="num">
                                      <p:cBhvr>
                                        <p:cTn id="28" dur="2000" fill="hold"/>
                                        <p:tgtEl>
                                          <p:spTgt spid="15"/>
                                        </p:tgtEl>
                                        <p:attrNameLst>
                                          <p:attrName>ppt_x</p:attrName>
                                        </p:attrNameLst>
                                      </p:cBhvr>
                                      <p:tavLst>
                                        <p:tav tm="0">
                                          <p:val>
                                            <p:strVal val="#ppt_x"/>
                                          </p:val>
                                        </p:tav>
                                        <p:tav tm="100000">
                                          <p:val>
                                            <p:strVal val="#ppt_x"/>
                                          </p:val>
                                        </p:tav>
                                      </p:tavLst>
                                    </p:anim>
                                    <p:anim calcmode="lin" valueType="num">
                                      <p:cBhvr>
                                        <p:cTn id="29" dur="2000" fill="hold"/>
                                        <p:tgtEl>
                                          <p:spTgt spid="15"/>
                                        </p:tgtEl>
                                        <p:attrNameLst>
                                          <p:attrName>ppt_y</p:attrName>
                                        </p:attrNameLst>
                                      </p:cBhvr>
                                      <p:tavLst>
                                        <p:tav tm="0">
                                          <p:val>
                                            <p:strVal val="#ppt_y+.1"/>
                                          </p:val>
                                        </p:tav>
                                        <p:tav tm="100000">
                                          <p:val>
                                            <p:strVal val="#ppt_y"/>
                                          </p:val>
                                        </p:tav>
                                      </p:tavLst>
                                    </p:anim>
                                  </p:childTnLst>
                                </p:cTn>
                              </p:par>
                              <p:par>
                                <p:cTn id="30" presetID="6" presetClass="emph" presetSubtype="0" repeatCount="indefinite" autoRev="1" fill="hold" grpId="0" nodeType="withEffect">
                                  <p:stCondLst>
                                    <p:cond delay="0"/>
                                  </p:stCondLst>
                                  <p:endCondLst>
                                    <p:cond evt="onNext" delay="0">
                                      <p:tgtEl>
                                        <p:sldTgt/>
                                      </p:tgtEl>
                                    </p:cond>
                                  </p:endCondLst>
                                  <p:childTnLst>
                                    <p:animScale>
                                      <p:cBhvr>
                                        <p:cTn id="31" dur="2000" fill="hold"/>
                                        <p:tgtEl>
                                          <p:spTgt spid="11"/>
                                        </p:tgtEl>
                                      </p:cBhvr>
                                      <p:by x="150000" y="150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1000"/>
                                        <p:tgtEl>
                                          <p:spTgt spid="5"/>
                                        </p:tgtEl>
                                      </p:cBhvr>
                                    </p:animEffect>
                                  </p:childTnLst>
                                </p:cTn>
                              </p:par>
                              <p:par>
                                <p:cTn id="37" presetID="2" presetClass="entr" presetSubtype="4" fill="hold" nodeType="withEffect">
                                  <p:stCondLst>
                                    <p:cond delay="0"/>
                                  </p:stCondLst>
                                  <p:childTnLst>
                                    <p:set>
                                      <p:cBhvr>
                                        <p:cTn id="38" dur="1" fill="hold">
                                          <p:stCondLst>
                                            <p:cond delay="0"/>
                                          </p:stCondLst>
                                        </p:cTn>
                                        <p:tgtEl>
                                          <p:spTgt spid="2050"/>
                                        </p:tgtEl>
                                        <p:attrNameLst>
                                          <p:attrName>style.visibility</p:attrName>
                                        </p:attrNameLst>
                                      </p:cBhvr>
                                      <p:to>
                                        <p:strVal val="visible"/>
                                      </p:to>
                                    </p:set>
                                    <p:anim calcmode="lin" valueType="num">
                                      <p:cBhvr additive="base">
                                        <p:cTn id="39" dur="250" fill="hold"/>
                                        <p:tgtEl>
                                          <p:spTgt spid="2050"/>
                                        </p:tgtEl>
                                        <p:attrNameLst>
                                          <p:attrName>ppt_x</p:attrName>
                                        </p:attrNameLst>
                                      </p:cBhvr>
                                      <p:tavLst>
                                        <p:tav tm="0">
                                          <p:val>
                                            <p:strVal val="#ppt_x"/>
                                          </p:val>
                                        </p:tav>
                                        <p:tav tm="100000">
                                          <p:val>
                                            <p:strVal val="#ppt_x"/>
                                          </p:val>
                                        </p:tav>
                                      </p:tavLst>
                                    </p:anim>
                                    <p:anim calcmode="lin" valueType="num">
                                      <p:cBhvr additive="base">
                                        <p:cTn id="40" dur="25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0" grpId="0" animBg="1"/>
      <p:bldP spid="11" grpId="0" animBg="1"/>
      <p:bldP spid="14" grpId="0" animBg="1"/>
      <p:bldP spid="14" grpId="1" animBg="1"/>
      <p:bldP spid="15" grpId="0" animBg="1"/>
      <p:bldP spid="16" grpId="0" animBg="1"/>
      <p:bldP spid="16" grpId="1"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5">
            <a:extLst>
              <a:ext uri="{FF2B5EF4-FFF2-40B4-BE49-F238E27FC236}">
                <a16:creationId xmlns:a16="http://schemas.microsoft.com/office/drawing/2014/main" id="{65D4D127-438D-4E52-882B-18C022B4FA95}"/>
              </a:ext>
            </a:extLst>
          </p:cNvPr>
          <p:cNvSpPr txBox="1">
            <a:spLocks/>
          </p:cNvSpPr>
          <p:nvPr/>
        </p:nvSpPr>
        <p:spPr>
          <a:xfrm>
            <a:off x="75950" y="807899"/>
            <a:ext cx="4578350" cy="1472616"/>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50000"/>
              </a:lnSpc>
              <a:spcBef>
                <a:spcPct val="0"/>
              </a:spcBef>
              <a:spcAft>
                <a:spcPts val="0"/>
              </a:spcAft>
              <a:buClrTx/>
              <a:buSzTx/>
              <a:buFontTx/>
              <a:buNone/>
              <a:tabLst/>
              <a:defRPr/>
            </a:pPr>
            <a:r>
              <a:rPr kumimoji="0" lang="en-US" sz="2500" b="1" i="0" u="none" strike="noStrike" kern="1200" cap="none" spc="0" normalizeH="0" baseline="0" noProof="0">
                <a:ln>
                  <a:noFill/>
                </a:ln>
                <a:solidFill>
                  <a:srgbClr val="E7E6E6"/>
                </a:solidFill>
                <a:effectLst/>
                <a:uLnTx/>
                <a:uFillTx/>
                <a:latin typeface="Century Gothic"/>
                <a:ea typeface="Helvetica Neue Medium"/>
                <a:cs typeface="Helvetica Neue Medium"/>
              </a:rPr>
              <a:t>Apache HADOOP</a:t>
            </a:r>
            <a:endPar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endParaRPr>
          </a:p>
        </p:txBody>
      </p:sp>
      <p:sp>
        <p:nvSpPr>
          <p:cNvPr id="76" name="Rectangle 75">
            <a:extLst>
              <a:ext uri="{FF2B5EF4-FFF2-40B4-BE49-F238E27FC236}">
                <a16:creationId xmlns:a16="http://schemas.microsoft.com/office/drawing/2014/main" id="{581B909A-C4DA-4A05-9B2F-C21B0D5D51E5}"/>
              </a:ext>
            </a:extLst>
          </p:cNvPr>
          <p:cNvSpPr/>
          <p:nvPr/>
        </p:nvSpPr>
        <p:spPr>
          <a:xfrm rot="16200000">
            <a:off x="-601796" y="3066815"/>
            <a:ext cx="2400711" cy="540510"/>
          </a:xfrm>
          <a:prstGeom prst="rect">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OOZIE</a:t>
            </a:r>
          </a:p>
        </p:txBody>
      </p:sp>
      <p:grpSp>
        <p:nvGrpSpPr>
          <p:cNvPr id="4" name="Group 3">
            <a:extLst>
              <a:ext uri="{FF2B5EF4-FFF2-40B4-BE49-F238E27FC236}">
                <a16:creationId xmlns:a16="http://schemas.microsoft.com/office/drawing/2014/main" id="{4D481969-BD12-4450-B88D-992198069E55}"/>
              </a:ext>
            </a:extLst>
          </p:cNvPr>
          <p:cNvGrpSpPr/>
          <p:nvPr/>
        </p:nvGrpSpPr>
        <p:grpSpPr>
          <a:xfrm>
            <a:off x="1643268" y="2762218"/>
            <a:ext cx="3772804" cy="540510"/>
            <a:chOff x="4048432" y="1599551"/>
            <a:chExt cx="1270074" cy="540510"/>
          </a:xfrm>
        </p:grpSpPr>
        <p:sp>
          <p:nvSpPr>
            <p:cNvPr id="92" name="Rectangle 91">
              <a:extLst>
                <a:ext uri="{FF2B5EF4-FFF2-40B4-BE49-F238E27FC236}">
                  <a16:creationId xmlns:a16="http://schemas.microsoft.com/office/drawing/2014/main" id="{DA3C562B-6BBA-4753-A543-A34FA402B7B5}"/>
                </a:ext>
              </a:extLst>
            </p:cNvPr>
            <p:cNvSpPr/>
            <p:nvPr/>
          </p:nvSpPr>
          <p:spPr>
            <a:xfrm>
              <a:off x="4048432" y="1599551"/>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MapReduce</a:t>
              </a:r>
            </a:p>
          </p:txBody>
        </p:sp>
        <p:sp>
          <p:nvSpPr>
            <p:cNvPr id="95" name="Rectangle 94">
              <a:extLst>
                <a:ext uri="{FF2B5EF4-FFF2-40B4-BE49-F238E27FC236}">
                  <a16:creationId xmlns:a16="http://schemas.microsoft.com/office/drawing/2014/main" id="{27BD3226-DCC7-4708-948C-AE083B21CC33}"/>
                </a:ext>
              </a:extLst>
            </p:cNvPr>
            <p:cNvSpPr/>
            <p:nvPr/>
          </p:nvSpPr>
          <p:spPr>
            <a:xfrm>
              <a:off x="404843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13" name="Group 12">
            <a:extLst>
              <a:ext uri="{FF2B5EF4-FFF2-40B4-BE49-F238E27FC236}">
                <a16:creationId xmlns:a16="http://schemas.microsoft.com/office/drawing/2014/main" id="{80385492-C897-4E57-970F-33369B1D70BE}"/>
              </a:ext>
            </a:extLst>
          </p:cNvPr>
          <p:cNvGrpSpPr/>
          <p:nvPr/>
        </p:nvGrpSpPr>
        <p:grpSpPr>
          <a:xfrm>
            <a:off x="1643268" y="4024780"/>
            <a:ext cx="3792560" cy="540510"/>
            <a:chOff x="6167234" y="2639014"/>
            <a:chExt cx="1270074" cy="540510"/>
          </a:xfrm>
        </p:grpSpPr>
        <p:sp>
          <p:nvSpPr>
            <p:cNvPr id="100" name="Rectangle 99">
              <a:extLst>
                <a:ext uri="{FF2B5EF4-FFF2-40B4-BE49-F238E27FC236}">
                  <a16:creationId xmlns:a16="http://schemas.microsoft.com/office/drawing/2014/main" id="{CD9BECCE-E2A7-4C22-BD3E-949F0B04B318}"/>
                </a:ext>
              </a:extLst>
            </p:cNvPr>
            <p:cNvSpPr/>
            <p:nvPr/>
          </p:nvSpPr>
          <p:spPr>
            <a:xfrm>
              <a:off x="6167234" y="2639014"/>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HDFS</a:t>
              </a:r>
            </a:p>
          </p:txBody>
        </p:sp>
        <p:sp>
          <p:nvSpPr>
            <p:cNvPr id="102" name="Rectangle 101">
              <a:extLst>
                <a:ext uri="{FF2B5EF4-FFF2-40B4-BE49-F238E27FC236}">
                  <a16:creationId xmlns:a16="http://schemas.microsoft.com/office/drawing/2014/main" id="{A2199879-1283-4D52-AE57-7BA9A4555715}"/>
                </a:ext>
              </a:extLst>
            </p:cNvPr>
            <p:cNvSpPr/>
            <p:nvPr/>
          </p:nvSpPr>
          <p:spPr>
            <a:xfrm>
              <a:off x="6167234" y="3133805"/>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10" name="Group 9">
            <a:extLst>
              <a:ext uri="{FF2B5EF4-FFF2-40B4-BE49-F238E27FC236}">
                <a16:creationId xmlns:a16="http://schemas.microsoft.com/office/drawing/2014/main" id="{551319A4-50ED-435D-882B-713B136D295B}"/>
              </a:ext>
            </a:extLst>
          </p:cNvPr>
          <p:cNvGrpSpPr/>
          <p:nvPr/>
        </p:nvGrpSpPr>
        <p:grpSpPr>
          <a:xfrm>
            <a:off x="1660172" y="2136714"/>
            <a:ext cx="1270074" cy="540510"/>
            <a:chOff x="4754699" y="3678477"/>
            <a:chExt cx="1270074" cy="540510"/>
          </a:xfrm>
        </p:grpSpPr>
        <p:sp>
          <p:nvSpPr>
            <p:cNvPr id="115" name="Rectangle 114">
              <a:extLst>
                <a:ext uri="{FF2B5EF4-FFF2-40B4-BE49-F238E27FC236}">
                  <a16:creationId xmlns:a16="http://schemas.microsoft.com/office/drawing/2014/main" id="{EF65B168-A61E-4F44-A2C6-8B1590A19CFE}"/>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HIVE</a:t>
              </a:r>
            </a:p>
          </p:txBody>
        </p:sp>
        <p:sp>
          <p:nvSpPr>
            <p:cNvPr id="116" name="Rectangle 115">
              <a:extLst>
                <a:ext uri="{FF2B5EF4-FFF2-40B4-BE49-F238E27FC236}">
                  <a16:creationId xmlns:a16="http://schemas.microsoft.com/office/drawing/2014/main" id="{4EA67C27-5289-44A0-9399-1EF5F801465B}"/>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4" name="Bintang: 4 Titik 7">
            <a:extLst>
              <a:ext uri="{FF2B5EF4-FFF2-40B4-BE49-F238E27FC236}">
                <a16:creationId xmlns:a16="http://schemas.microsoft.com/office/drawing/2014/main" id="{B5D2AD4D-8038-471C-AFC1-ED8F0428378E}"/>
              </a:ext>
            </a:extLst>
          </p:cNvPr>
          <p:cNvSpPr/>
          <p:nvPr/>
        </p:nvSpPr>
        <p:spPr>
          <a:xfrm rot="302165">
            <a:off x="2806850" y="6076840"/>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7" name="Bintang: 4 Titik 7">
            <a:extLst>
              <a:ext uri="{FF2B5EF4-FFF2-40B4-BE49-F238E27FC236}">
                <a16:creationId xmlns:a16="http://schemas.microsoft.com/office/drawing/2014/main" id="{A5C5BE6C-B63E-477E-91BF-7B6DE293D8A7}"/>
              </a:ext>
            </a:extLst>
          </p:cNvPr>
          <p:cNvSpPr/>
          <p:nvPr/>
        </p:nvSpPr>
        <p:spPr>
          <a:xfrm rot="302165">
            <a:off x="11460748" y="3480354"/>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33" name="Rectangle 32">
            <a:extLst>
              <a:ext uri="{FF2B5EF4-FFF2-40B4-BE49-F238E27FC236}">
                <a16:creationId xmlns:a16="http://schemas.microsoft.com/office/drawing/2014/main" id="{C04F5C1A-274E-471A-6C66-6952C56DD571}"/>
              </a:ext>
            </a:extLst>
          </p:cNvPr>
          <p:cNvSpPr/>
          <p:nvPr/>
        </p:nvSpPr>
        <p:spPr>
          <a:xfrm rot="16200000">
            <a:off x="-3986" y="3080748"/>
            <a:ext cx="2428577" cy="540510"/>
          </a:xfrm>
          <a:prstGeom prst="rect">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ZOOKEEPER</a:t>
            </a:r>
          </a:p>
        </p:txBody>
      </p:sp>
      <p:grpSp>
        <p:nvGrpSpPr>
          <p:cNvPr id="35" name="Group 34">
            <a:extLst>
              <a:ext uri="{FF2B5EF4-FFF2-40B4-BE49-F238E27FC236}">
                <a16:creationId xmlns:a16="http://schemas.microsoft.com/office/drawing/2014/main" id="{19934904-7DCB-6611-6157-0F5472CD307B}"/>
              </a:ext>
            </a:extLst>
          </p:cNvPr>
          <p:cNvGrpSpPr/>
          <p:nvPr/>
        </p:nvGrpSpPr>
        <p:grpSpPr>
          <a:xfrm>
            <a:off x="3056747" y="2136714"/>
            <a:ext cx="962360" cy="540510"/>
            <a:chOff x="4754699" y="3678477"/>
            <a:chExt cx="1270074" cy="540510"/>
          </a:xfrm>
        </p:grpSpPr>
        <p:sp>
          <p:nvSpPr>
            <p:cNvPr id="36" name="Rectangle 35">
              <a:extLst>
                <a:ext uri="{FF2B5EF4-FFF2-40B4-BE49-F238E27FC236}">
                  <a16:creationId xmlns:a16="http://schemas.microsoft.com/office/drawing/2014/main" id="{5FA6DF18-93D9-4FC1-5403-42F1D45A868E}"/>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PIG</a:t>
              </a:r>
            </a:p>
          </p:txBody>
        </p:sp>
        <p:sp>
          <p:nvSpPr>
            <p:cNvPr id="37" name="Rectangle 36">
              <a:extLst>
                <a:ext uri="{FF2B5EF4-FFF2-40B4-BE49-F238E27FC236}">
                  <a16:creationId xmlns:a16="http://schemas.microsoft.com/office/drawing/2014/main" id="{546308A4-B821-4D7A-0F84-2C319A61F729}"/>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38" name="Group 37">
            <a:extLst>
              <a:ext uri="{FF2B5EF4-FFF2-40B4-BE49-F238E27FC236}">
                <a16:creationId xmlns:a16="http://schemas.microsoft.com/office/drawing/2014/main" id="{C6223B87-DFDA-1496-A5DA-04EE685E1CCD}"/>
              </a:ext>
            </a:extLst>
          </p:cNvPr>
          <p:cNvGrpSpPr/>
          <p:nvPr/>
        </p:nvGrpSpPr>
        <p:grpSpPr>
          <a:xfrm>
            <a:off x="4088105" y="2136714"/>
            <a:ext cx="1335702" cy="540510"/>
            <a:chOff x="4754699" y="3678477"/>
            <a:chExt cx="1270074" cy="540510"/>
          </a:xfrm>
        </p:grpSpPr>
        <p:sp>
          <p:nvSpPr>
            <p:cNvPr id="39" name="Rectangle 38">
              <a:extLst>
                <a:ext uri="{FF2B5EF4-FFF2-40B4-BE49-F238E27FC236}">
                  <a16:creationId xmlns:a16="http://schemas.microsoft.com/office/drawing/2014/main" id="{914BD03C-2CB9-9A38-D3D1-CC770D213579}"/>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MAHOUT</a:t>
              </a:r>
            </a:p>
          </p:txBody>
        </p:sp>
        <p:sp>
          <p:nvSpPr>
            <p:cNvPr id="40" name="Rectangle 39">
              <a:extLst>
                <a:ext uri="{FF2B5EF4-FFF2-40B4-BE49-F238E27FC236}">
                  <a16:creationId xmlns:a16="http://schemas.microsoft.com/office/drawing/2014/main" id="{14DA8DA6-39A8-DE9B-8F5D-F9374FBDDE7D}"/>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41" name="Group 40">
            <a:extLst>
              <a:ext uri="{FF2B5EF4-FFF2-40B4-BE49-F238E27FC236}">
                <a16:creationId xmlns:a16="http://schemas.microsoft.com/office/drawing/2014/main" id="{D87C1319-ACA5-A628-6BF2-A126CB0F50C0}"/>
              </a:ext>
            </a:extLst>
          </p:cNvPr>
          <p:cNvGrpSpPr/>
          <p:nvPr/>
        </p:nvGrpSpPr>
        <p:grpSpPr>
          <a:xfrm>
            <a:off x="1666117" y="3393499"/>
            <a:ext cx="1335702" cy="540510"/>
            <a:chOff x="4754699" y="3678477"/>
            <a:chExt cx="1270074" cy="540510"/>
          </a:xfrm>
        </p:grpSpPr>
        <p:sp>
          <p:nvSpPr>
            <p:cNvPr id="42" name="Rectangle 41">
              <a:extLst>
                <a:ext uri="{FF2B5EF4-FFF2-40B4-BE49-F238E27FC236}">
                  <a16:creationId xmlns:a16="http://schemas.microsoft.com/office/drawing/2014/main" id="{74F026F7-B43B-B46A-25DA-A992CFAB0DBD}"/>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HBase</a:t>
              </a:r>
            </a:p>
          </p:txBody>
        </p:sp>
        <p:sp>
          <p:nvSpPr>
            <p:cNvPr id="44" name="Rectangle 43">
              <a:extLst>
                <a:ext uri="{FF2B5EF4-FFF2-40B4-BE49-F238E27FC236}">
                  <a16:creationId xmlns:a16="http://schemas.microsoft.com/office/drawing/2014/main" id="{F3CF0E40-23F8-0AE8-D492-CF3D0A2CC5F4}"/>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45" name="Group 44">
            <a:extLst>
              <a:ext uri="{FF2B5EF4-FFF2-40B4-BE49-F238E27FC236}">
                <a16:creationId xmlns:a16="http://schemas.microsoft.com/office/drawing/2014/main" id="{AE659E64-B8D6-42F0-BC14-1C054DCBF396}"/>
              </a:ext>
            </a:extLst>
          </p:cNvPr>
          <p:cNvGrpSpPr/>
          <p:nvPr/>
        </p:nvGrpSpPr>
        <p:grpSpPr>
          <a:xfrm>
            <a:off x="3090275" y="3394862"/>
            <a:ext cx="2299462" cy="540510"/>
            <a:chOff x="4754699" y="3678477"/>
            <a:chExt cx="1270074" cy="540510"/>
          </a:xfrm>
        </p:grpSpPr>
        <p:sp>
          <p:nvSpPr>
            <p:cNvPr id="46" name="Rectangle 45">
              <a:extLst>
                <a:ext uri="{FF2B5EF4-FFF2-40B4-BE49-F238E27FC236}">
                  <a16:creationId xmlns:a16="http://schemas.microsoft.com/office/drawing/2014/main" id="{D4B64EF5-875F-317D-4E36-11DCCF3E1C87}"/>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HCATALOG</a:t>
              </a:r>
            </a:p>
          </p:txBody>
        </p:sp>
        <p:sp>
          <p:nvSpPr>
            <p:cNvPr id="47" name="Rectangle 46">
              <a:extLst>
                <a:ext uri="{FF2B5EF4-FFF2-40B4-BE49-F238E27FC236}">
                  <a16:creationId xmlns:a16="http://schemas.microsoft.com/office/drawing/2014/main" id="{EE141C4E-44B3-D335-E2B6-C2B2B7D60053}"/>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48" name="Group 47">
            <a:extLst>
              <a:ext uri="{FF2B5EF4-FFF2-40B4-BE49-F238E27FC236}">
                <a16:creationId xmlns:a16="http://schemas.microsoft.com/office/drawing/2014/main" id="{6DB74226-C140-A048-9F0A-D56E1A46793F}"/>
              </a:ext>
            </a:extLst>
          </p:cNvPr>
          <p:cNvGrpSpPr/>
          <p:nvPr/>
        </p:nvGrpSpPr>
        <p:grpSpPr>
          <a:xfrm rot="16200000">
            <a:off x="5183196" y="3705520"/>
            <a:ext cx="1183869" cy="540510"/>
            <a:chOff x="4754699" y="3678477"/>
            <a:chExt cx="1270074" cy="540510"/>
          </a:xfrm>
        </p:grpSpPr>
        <p:sp>
          <p:nvSpPr>
            <p:cNvPr id="49" name="Rectangle 48">
              <a:extLst>
                <a:ext uri="{FF2B5EF4-FFF2-40B4-BE49-F238E27FC236}">
                  <a16:creationId xmlns:a16="http://schemas.microsoft.com/office/drawing/2014/main" id="{8CC0699D-2F5D-DF41-589C-C20EA8F0B40C}"/>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FLUME</a:t>
              </a:r>
            </a:p>
          </p:txBody>
        </p:sp>
        <p:sp>
          <p:nvSpPr>
            <p:cNvPr id="50" name="Rectangle 49">
              <a:extLst>
                <a:ext uri="{FF2B5EF4-FFF2-40B4-BE49-F238E27FC236}">
                  <a16:creationId xmlns:a16="http://schemas.microsoft.com/office/drawing/2014/main" id="{19D7AF3B-4170-FBE1-CF72-76958189E97F}"/>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51" name="Rectangle 50">
            <a:extLst>
              <a:ext uri="{FF2B5EF4-FFF2-40B4-BE49-F238E27FC236}">
                <a16:creationId xmlns:a16="http://schemas.microsoft.com/office/drawing/2014/main" id="{60DC7E40-2431-E814-C833-43BC934E998B}"/>
              </a:ext>
            </a:extLst>
          </p:cNvPr>
          <p:cNvSpPr/>
          <p:nvPr/>
        </p:nvSpPr>
        <p:spPr>
          <a:xfrm rot="16200000">
            <a:off x="5214983" y="2426606"/>
            <a:ext cx="1120295"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SCOOP</a:t>
            </a:r>
          </a:p>
        </p:txBody>
      </p:sp>
      <p:graphicFrame>
        <p:nvGraphicFramePr>
          <p:cNvPr id="52" name="Table 4">
            <a:extLst>
              <a:ext uri="{FF2B5EF4-FFF2-40B4-BE49-F238E27FC236}">
                <a16:creationId xmlns:a16="http://schemas.microsoft.com/office/drawing/2014/main" id="{034EAD9C-E91C-EF54-97B9-C994148DBB79}"/>
              </a:ext>
            </a:extLst>
          </p:cNvPr>
          <p:cNvGraphicFramePr>
            <a:graphicFrameLocks noGrp="1"/>
          </p:cNvGraphicFramePr>
          <p:nvPr>
            <p:extLst>
              <p:ext uri="{D42A27DB-BD31-4B8C-83A1-F6EECF244321}">
                <p14:modId xmlns:p14="http://schemas.microsoft.com/office/powerpoint/2010/main" val="400179990"/>
              </p:ext>
            </p:extLst>
          </p:nvPr>
        </p:nvGraphicFramePr>
        <p:xfrm>
          <a:off x="6412230" y="948691"/>
          <a:ext cx="4876836" cy="5236092"/>
        </p:xfrm>
        <a:graphic>
          <a:graphicData uri="http://schemas.openxmlformats.org/drawingml/2006/table">
            <a:tbl>
              <a:tblPr firstRow="1" bandRow="1">
                <a:tableStyleId>{5C22544A-7EE6-4342-B048-85BDC9FD1C3A}</a:tableStyleId>
              </a:tblPr>
              <a:tblGrid>
                <a:gridCol w="812806">
                  <a:extLst>
                    <a:ext uri="{9D8B030D-6E8A-4147-A177-3AD203B41FA5}">
                      <a16:colId xmlns:a16="http://schemas.microsoft.com/office/drawing/2014/main" val="3267638366"/>
                    </a:ext>
                  </a:extLst>
                </a:gridCol>
                <a:gridCol w="812806">
                  <a:extLst>
                    <a:ext uri="{9D8B030D-6E8A-4147-A177-3AD203B41FA5}">
                      <a16:colId xmlns:a16="http://schemas.microsoft.com/office/drawing/2014/main" val="3034925759"/>
                    </a:ext>
                  </a:extLst>
                </a:gridCol>
                <a:gridCol w="812806">
                  <a:extLst>
                    <a:ext uri="{9D8B030D-6E8A-4147-A177-3AD203B41FA5}">
                      <a16:colId xmlns:a16="http://schemas.microsoft.com/office/drawing/2014/main" val="3682897472"/>
                    </a:ext>
                  </a:extLst>
                </a:gridCol>
                <a:gridCol w="812806">
                  <a:extLst>
                    <a:ext uri="{9D8B030D-6E8A-4147-A177-3AD203B41FA5}">
                      <a16:colId xmlns:a16="http://schemas.microsoft.com/office/drawing/2014/main" val="169278312"/>
                    </a:ext>
                  </a:extLst>
                </a:gridCol>
                <a:gridCol w="812806">
                  <a:extLst>
                    <a:ext uri="{9D8B030D-6E8A-4147-A177-3AD203B41FA5}">
                      <a16:colId xmlns:a16="http://schemas.microsoft.com/office/drawing/2014/main" val="1531309297"/>
                    </a:ext>
                  </a:extLst>
                </a:gridCol>
                <a:gridCol w="812806">
                  <a:extLst>
                    <a:ext uri="{9D8B030D-6E8A-4147-A177-3AD203B41FA5}">
                      <a16:colId xmlns:a16="http://schemas.microsoft.com/office/drawing/2014/main" val="3103737402"/>
                    </a:ext>
                  </a:extLst>
                </a:gridCol>
              </a:tblGrid>
              <a:tr h="602504">
                <a:tc gridSpan="6">
                  <a:txBody>
                    <a:bodyPr/>
                    <a:lstStyle/>
                    <a:p>
                      <a:pPr algn="ctr"/>
                      <a:r>
                        <a:rPr lang="en-US" sz="1000" dirty="0">
                          <a:solidFill>
                            <a:schemeClr val="bg1"/>
                          </a:solidFill>
                        </a:rPr>
                        <a:t>Hadoop Ecosystem over the years </a:t>
                      </a:r>
                    </a:p>
                  </a:txBody>
                  <a:tcPr marL="88542" marR="88542" marT="44271" marB="44271"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tc hMerge="1">
                  <a:txBody>
                    <a:bodyPr/>
                    <a:lstStyle/>
                    <a:p>
                      <a:pPr algn="ctr"/>
                      <a:endParaRPr lang="en-US" sz="1000" dirty="0">
                        <a:solidFill>
                          <a:schemeClr val="tx2">
                            <a:lumMod val="50000"/>
                          </a:schemeClr>
                        </a:solidFill>
                      </a:endParaRP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tc hMerge="1">
                  <a:txBody>
                    <a:bodyPr/>
                    <a:lstStyle/>
                    <a:p>
                      <a:pPr algn="ctr"/>
                      <a:endParaRPr lang="en-US" sz="1000" dirty="0">
                        <a:solidFill>
                          <a:schemeClr val="tx2">
                            <a:lumMod val="50000"/>
                          </a:schemeClr>
                        </a:solidFill>
                      </a:endParaRP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tc hMerge="1">
                  <a:txBody>
                    <a:bodyPr/>
                    <a:lstStyle/>
                    <a:p>
                      <a:pPr algn="ctr"/>
                      <a:endParaRPr lang="en-US" sz="1000" dirty="0">
                        <a:solidFill>
                          <a:schemeClr val="tx2">
                            <a:lumMod val="50000"/>
                          </a:schemeClr>
                        </a:solidFill>
                      </a:endParaRP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tc hMerge="1">
                  <a:txBody>
                    <a:bodyPr/>
                    <a:lstStyle/>
                    <a:p>
                      <a:pPr algn="ctr"/>
                      <a:endParaRPr lang="en-US" sz="1000" dirty="0">
                        <a:solidFill>
                          <a:schemeClr val="tx2">
                            <a:lumMod val="50000"/>
                          </a:schemeClr>
                        </a:solidFill>
                      </a:endParaRP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tc hMerge="1">
                  <a:txBody>
                    <a:bodyPr/>
                    <a:lstStyle/>
                    <a:p>
                      <a:pPr algn="ctr"/>
                      <a:endParaRPr lang="en-US" sz="1000" dirty="0">
                        <a:solidFill>
                          <a:schemeClr val="tx2">
                            <a:lumMod val="50000"/>
                          </a:schemeClr>
                        </a:solidFill>
                      </a:endParaRP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5000"/>
                      </a:schemeClr>
                    </a:solidFill>
                  </a:tcPr>
                </a:tc>
                <a:extLst>
                  <a:ext uri="{0D108BD9-81ED-4DB2-BD59-A6C34878D82A}">
                    <a16:rowId xmlns:a16="http://schemas.microsoft.com/office/drawing/2014/main" val="2353665430"/>
                  </a:ext>
                </a:extLst>
              </a:tr>
              <a:tr h="602504">
                <a:tc>
                  <a:txBody>
                    <a:bodyPr/>
                    <a:lstStyle/>
                    <a:p>
                      <a:pPr algn="ctr"/>
                      <a:r>
                        <a:rPr lang="en-US" sz="1000" b="1" dirty="0">
                          <a:solidFill>
                            <a:schemeClr val="bg1"/>
                          </a:solidFill>
                        </a:rPr>
                        <a:t>2006</a:t>
                      </a: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0">
                          <a:srgbClr val="45B2E3"/>
                        </a:gs>
                        <a:gs pos="0">
                          <a:srgbClr val="158FC6"/>
                        </a:gs>
                        <a:gs pos="100000">
                          <a:schemeClr val="accent2"/>
                        </a:gs>
                      </a:gsLst>
                      <a:lin ang="5400000" scaled="1"/>
                      <a:tileRect/>
                    </a:gradFill>
                  </a:tcPr>
                </a:tc>
                <a:tc>
                  <a:txBody>
                    <a:bodyPr/>
                    <a:lstStyle/>
                    <a:p>
                      <a:pPr algn="ctr"/>
                      <a:r>
                        <a:rPr lang="en-US" sz="1000" b="1" dirty="0">
                          <a:solidFill>
                            <a:schemeClr val="bg1"/>
                          </a:solidFill>
                        </a:rPr>
                        <a:t>2007</a:t>
                      </a: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0">
                          <a:srgbClr val="45B2E3"/>
                        </a:gs>
                        <a:gs pos="0">
                          <a:srgbClr val="158FC6"/>
                        </a:gs>
                        <a:gs pos="100000">
                          <a:schemeClr val="accent2"/>
                        </a:gs>
                      </a:gsLst>
                      <a:lin ang="5400000" scaled="1"/>
                      <a:tileRect/>
                    </a:gradFill>
                  </a:tcPr>
                </a:tc>
                <a:tc>
                  <a:txBody>
                    <a:bodyPr/>
                    <a:lstStyle/>
                    <a:p>
                      <a:pPr algn="ctr"/>
                      <a:r>
                        <a:rPr lang="en-US" sz="1000" b="1" dirty="0">
                          <a:solidFill>
                            <a:schemeClr val="bg1"/>
                          </a:solidFill>
                        </a:rPr>
                        <a:t>2008</a:t>
                      </a: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0">
                          <a:srgbClr val="45B2E3"/>
                        </a:gs>
                        <a:gs pos="0">
                          <a:srgbClr val="158FC6"/>
                        </a:gs>
                        <a:gs pos="100000">
                          <a:schemeClr val="accent2"/>
                        </a:gs>
                      </a:gsLst>
                      <a:lin ang="5400000" scaled="1"/>
                      <a:tileRect/>
                    </a:gradFill>
                  </a:tcPr>
                </a:tc>
                <a:tc>
                  <a:txBody>
                    <a:bodyPr/>
                    <a:lstStyle/>
                    <a:p>
                      <a:pPr algn="ctr"/>
                      <a:r>
                        <a:rPr lang="en-US" sz="1000" b="1" dirty="0">
                          <a:solidFill>
                            <a:schemeClr val="bg1"/>
                          </a:solidFill>
                        </a:rPr>
                        <a:t>2009</a:t>
                      </a: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0">
                          <a:srgbClr val="45B2E3"/>
                        </a:gs>
                        <a:gs pos="0">
                          <a:srgbClr val="158FC6"/>
                        </a:gs>
                        <a:gs pos="100000">
                          <a:schemeClr val="accent2"/>
                        </a:gs>
                      </a:gsLst>
                      <a:lin ang="5400000" scaled="1"/>
                      <a:tileRect/>
                    </a:gradFill>
                  </a:tcPr>
                </a:tc>
                <a:tc>
                  <a:txBody>
                    <a:bodyPr/>
                    <a:lstStyle/>
                    <a:p>
                      <a:pPr algn="ctr"/>
                      <a:r>
                        <a:rPr lang="en-US" sz="1000" b="1" dirty="0">
                          <a:solidFill>
                            <a:schemeClr val="bg1"/>
                          </a:solidFill>
                        </a:rPr>
                        <a:t>2010</a:t>
                      </a: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0">
                          <a:srgbClr val="45B2E3"/>
                        </a:gs>
                        <a:gs pos="0">
                          <a:srgbClr val="158FC6"/>
                        </a:gs>
                        <a:gs pos="100000">
                          <a:schemeClr val="accent2"/>
                        </a:gs>
                      </a:gsLst>
                      <a:lin ang="5400000" scaled="1"/>
                      <a:tileRect/>
                    </a:gradFill>
                  </a:tcPr>
                </a:tc>
                <a:tc>
                  <a:txBody>
                    <a:bodyPr/>
                    <a:lstStyle/>
                    <a:p>
                      <a:pPr algn="ctr"/>
                      <a:r>
                        <a:rPr lang="en-US" sz="1000" b="1" dirty="0">
                          <a:solidFill>
                            <a:schemeClr val="bg1"/>
                          </a:solidFill>
                        </a:rPr>
                        <a:t>2011</a:t>
                      </a:r>
                    </a:p>
                  </a:txBody>
                  <a:tcPr marL="88542" marR="88542" marT="44271" marB="44271"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50000">
                          <a:srgbClr val="45B2E3"/>
                        </a:gs>
                        <a:gs pos="0">
                          <a:srgbClr val="158FC6"/>
                        </a:gs>
                        <a:gs pos="100000">
                          <a:schemeClr val="accent2"/>
                        </a:gs>
                      </a:gsLst>
                      <a:lin ang="5400000" scaled="1"/>
                      <a:tileRect/>
                    </a:gradFill>
                  </a:tcPr>
                </a:tc>
                <a:extLst>
                  <a:ext uri="{0D108BD9-81ED-4DB2-BD59-A6C34878D82A}">
                    <a16:rowId xmlns:a16="http://schemas.microsoft.com/office/drawing/2014/main" val="2355008340"/>
                  </a:ext>
                </a:extLst>
              </a:tr>
              <a:tr h="607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bg1"/>
                          </a:solidFill>
                        </a:rPr>
                        <a:t>Core Hadoop</a:t>
                      </a:r>
                    </a:p>
                    <a:p>
                      <a:pPr algn="ctr"/>
                      <a:endParaRPr lang="en-US" sz="900" dirty="0">
                        <a:solidFill>
                          <a:schemeClr val="bg1"/>
                        </a:solidFill>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Core Hadoop</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Core Hadoop</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Core Hadoop</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Core Hadoop</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Core Hadoop</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196870"/>
                  </a:ext>
                </a:extLst>
              </a:tr>
              <a:tr h="4629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entury Gothic"/>
                        </a:rPr>
                        <a:t>100%</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HBase</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HBase</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HBase</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HBase</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6126484"/>
                  </a:ext>
                </a:extLst>
              </a:tr>
              <a:tr h="4629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prstClr val="white"/>
                          </a:solidFill>
                          <a:effectLst/>
                          <a:uLnTx/>
                          <a:uFillTx/>
                          <a:latin typeface="Century Gothic"/>
                        </a:rPr>
                        <a:t>ZooKeeper</a:t>
                      </a: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prstClr val="white"/>
                          </a:solidFill>
                          <a:effectLst/>
                          <a:uLnTx/>
                          <a:uFillTx/>
                          <a:latin typeface="Century Gothic"/>
                        </a:rPr>
                        <a:t>ZooKeeper</a:t>
                      </a: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prstClr val="white"/>
                          </a:solidFill>
                          <a:effectLst/>
                          <a:uLnTx/>
                          <a:uFillTx/>
                          <a:latin typeface="Century Gothic"/>
                        </a:rPr>
                        <a:t>ZooKeeper</a:t>
                      </a: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err="1">
                          <a:ln>
                            <a:noFill/>
                          </a:ln>
                          <a:solidFill>
                            <a:prstClr val="white"/>
                          </a:solidFill>
                          <a:effectLst/>
                          <a:uLnTx/>
                          <a:uFillTx/>
                          <a:latin typeface="Century Gothic"/>
                        </a:rPr>
                        <a:t>ZooKeeper</a:t>
                      </a: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3744457"/>
                  </a:ext>
                </a:extLst>
              </a:tr>
              <a:tr h="4629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Mahout</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Mahout</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Mahout</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Mahout</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255590"/>
                  </a:ext>
                </a:extLst>
              </a:tr>
              <a:tr h="4629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37%</a:t>
                      </a:r>
                    </a:p>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Pig</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Pig</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Pig</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367543"/>
                  </a:ext>
                </a:extLst>
              </a:tr>
              <a:tr h="11082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Hive</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Hive, flume, </a:t>
                      </a:r>
                      <a:r>
                        <a:rPr lang="en-US" sz="900" dirty="0" err="1">
                          <a:solidFill>
                            <a:schemeClr val="bg1"/>
                          </a:solidFill>
                        </a:rPr>
                        <a:t>aviro</a:t>
                      </a:r>
                      <a:r>
                        <a:rPr lang="en-US" sz="900" dirty="0">
                          <a:solidFill>
                            <a:schemeClr val="bg1"/>
                          </a:solidFill>
                        </a:rPr>
                        <a:t> , whirr, </a:t>
                      </a:r>
                      <a:r>
                        <a:rPr lang="en-US" sz="900" dirty="0" err="1">
                          <a:solidFill>
                            <a:schemeClr val="bg1"/>
                          </a:solidFill>
                        </a:rPr>
                        <a:t>sqoop</a:t>
                      </a: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Hive, flume, </a:t>
                      </a:r>
                      <a:r>
                        <a:rPr lang="en-US" sz="900" dirty="0" err="1">
                          <a:solidFill>
                            <a:schemeClr val="bg1"/>
                          </a:solidFill>
                        </a:rPr>
                        <a:t>aviro</a:t>
                      </a:r>
                      <a:r>
                        <a:rPr lang="en-US" sz="900" dirty="0">
                          <a:solidFill>
                            <a:schemeClr val="bg1"/>
                          </a:solidFill>
                        </a:rPr>
                        <a:t> , whirr, </a:t>
                      </a:r>
                      <a:r>
                        <a:rPr lang="en-US" sz="900" dirty="0" err="1">
                          <a:solidFill>
                            <a:schemeClr val="bg1"/>
                          </a:solidFill>
                        </a:rPr>
                        <a:t>sqoop</a:t>
                      </a:r>
                      <a:endParaRPr lang="en-US" sz="900" dirty="0">
                        <a:solidFill>
                          <a:schemeClr val="bg1"/>
                        </a:solidFill>
                      </a:endParaRPr>
                    </a:p>
                    <a:p>
                      <a:pPr algn="ctr"/>
                      <a:r>
                        <a:rPr lang="en-US" sz="900" dirty="0" err="1">
                          <a:solidFill>
                            <a:schemeClr val="bg1"/>
                          </a:solidFill>
                        </a:rPr>
                        <a:t>Hcatalog</a:t>
                      </a: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261658"/>
                  </a:ext>
                </a:extLst>
              </a:tr>
              <a:tr h="4629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ndParaRPr>
                    </a:p>
                  </a:txBody>
                  <a:tcPr marL="88542" marR="88542" marT="44271" marB="44271"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bg1"/>
                        </a:solidFill>
                      </a:endParaRP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58%</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37%</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a:solidFill>
                            <a:schemeClr val="bg1"/>
                          </a:solidFill>
                        </a:rPr>
                        <a:t>31%</a:t>
                      </a:r>
                    </a:p>
                  </a:txBody>
                  <a:tcPr marL="88542" marR="88542" marT="44271" marB="44271"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900329"/>
                  </a:ext>
                </a:extLst>
              </a:tr>
            </a:tbl>
          </a:graphicData>
        </a:graphic>
      </p:graphicFrame>
    </p:spTree>
    <p:extLst>
      <p:ext uri="{BB962C8B-B14F-4D97-AF65-F5344CB8AC3E}">
        <p14:creationId xmlns:p14="http://schemas.microsoft.com/office/powerpoint/2010/main" val="1161588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par>
                                <p:cTn id="15" presetID="55" presetClass="entr" presetSubtype="0" fill="hold" nodeType="withEffect">
                                  <p:stCondLst>
                                    <p:cond delay="30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par>
                                <p:cTn id="20" presetID="10" presetClass="entr" presetSubtype="0" fill="hold" grpId="0" nodeType="withEffect">
                                  <p:stCondLst>
                                    <p:cond delay="200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par>
                                <p:cTn id="23" presetID="6" presetClass="emph" presetSubtype="0" repeatCount="indefinite" accel="52000" decel="48000" autoRev="1" fill="hold" grpId="1" nodeType="withEffect">
                                  <p:stCondLst>
                                    <p:cond delay="2000"/>
                                  </p:stCondLst>
                                  <p:childTnLst>
                                    <p:animScale>
                                      <p:cBhvr>
                                        <p:cTn id="24" dur="3000" fill="hold"/>
                                        <p:tgtEl>
                                          <p:spTgt spid="57"/>
                                        </p:tgtEl>
                                      </p:cBhvr>
                                      <p:by x="50000" y="50000"/>
                                    </p:animScale>
                                  </p:childTnLst>
                                </p:cTn>
                              </p:par>
                              <p:par>
                                <p:cTn id="25" presetID="10" presetClass="entr" presetSubtype="0" fill="hold" grpId="0" nodeType="withEffect">
                                  <p:stCondLst>
                                    <p:cond delay="250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childTnLst>
                                </p:cTn>
                              </p:par>
                              <p:par>
                                <p:cTn id="28" presetID="6" presetClass="emph" presetSubtype="0" repeatCount="indefinite" accel="52000" decel="48000" autoRev="1" fill="hold" grpId="1" nodeType="withEffect">
                                  <p:stCondLst>
                                    <p:cond delay="2500"/>
                                  </p:stCondLst>
                                  <p:childTnLst>
                                    <p:animScale>
                                      <p:cBhvr>
                                        <p:cTn id="29" dur="3000" fill="hold"/>
                                        <p:tgtEl>
                                          <p:spTgt spid="54"/>
                                        </p:tgtEl>
                                      </p:cBhvr>
                                      <p:by x="50000" y="50000"/>
                                    </p:animScale>
                                  </p:childTnLst>
                                </p:cTn>
                              </p:par>
                              <p:par>
                                <p:cTn id="30" presetID="10" presetClass="entr" presetSubtype="0" fill="hold" grpId="0" nodeType="withEffect">
                                  <p:stCondLst>
                                    <p:cond delay="300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childTnLst>
                                </p:cTn>
                              </p:par>
                              <p:par>
                                <p:cTn id="3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34" dur="3000" fill="hold"/>
                                        <p:tgtEl>
                                          <p:spTgt spid="53"/>
                                        </p:tgtEl>
                                        <p:attrNameLst>
                                          <p:attrName>ppt_x</p:attrName>
                                          <p:attrName>ppt_y</p:attrName>
                                        </p:attrNameLst>
                                      </p:cBhvr>
                                      <p:rCtr x="0" y="1204"/>
                                    </p:animMotion>
                                  </p:childTnLst>
                                </p:cTn>
                              </p:par>
                              <p:par>
                                <p:cTn id="35" presetID="10" presetClass="entr" presetSubtype="0" fill="hold" grpId="0" nodeType="withEffect">
                                  <p:stCondLst>
                                    <p:cond delay="200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1000"/>
                                        <p:tgtEl>
                                          <p:spTgt spid="75"/>
                                        </p:tgtEl>
                                      </p:cBhvr>
                                    </p:animEffect>
                                  </p:childTnLst>
                                </p:cTn>
                              </p:par>
                              <p:par>
                                <p:cTn id="3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39" dur="3000" fill="hold"/>
                                        <p:tgtEl>
                                          <p:spTgt spid="75"/>
                                        </p:tgtEl>
                                        <p:attrNameLst>
                                          <p:attrName>ppt_x</p:attrName>
                                          <p:attrName>ppt_y</p:attrName>
                                        </p:attrNameLst>
                                      </p:cBhvr>
                                      <p:rCtr x="0" y="1204"/>
                                    </p:animMotion>
                                  </p:childTnLst>
                                </p:cTn>
                              </p:par>
                              <p:par>
                                <p:cTn id="40" presetID="10" presetClass="entr" presetSubtype="0" fill="hold" grpId="0" nodeType="withEffect">
                                  <p:stCondLst>
                                    <p:cond delay="35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childTnLst>
                                </p:cTn>
                              </p:par>
                              <p:par>
                                <p:cTn id="4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44" dur="3000" fill="hold"/>
                                        <p:tgtEl>
                                          <p:spTgt spid="56"/>
                                        </p:tgtEl>
                                        <p:attrNameLst>
                                          <p:attrName>ppt_x</p:attrName>
                                          <p:attrName>ppt_y</p:attrName>
                                        </p:attrNameLst>
                                      </p:cBhvr>
                                      <p:rCtr x="0" y="1204"/>
                                    </p:animMotion>
                                  </p:childTnLst>
                                </p:cTn>
                              </p:par>
                              <p:par>
                                <p:cTn id="45" presetID="55" presetClass="entr" presetSubtype="0" fill="hold" nodeType="withEffect">
                                  <p:stCondLst>
                                    <p:cond delay="3000"/>
                                  </p:stCondLst>
                                  <p:childTnLst>
                                    <p:set>
                                      <p:cBhvr>
                                        <p:cTn id="46" dur="1" fill="hold">
                                          <p:stCondLst>
                                            <p:cond delay="0"/>
                                          </p:stCondLst>
                                        </p:cTn>
                                        <p:tgtEl>
                                          <p:spTgt spid="35"/>
                                        </p:tgtEl>
                                        <p:attrNameLst>
                                          <p:attrName>style.visibility</p:attrName>
                                        </p:attrNameLst>
                                      </p:cBhvr>
                                      <p:to>
                                        <p:strVal val="visible"/>
                                      </p:to>
                                    </p:set>
                                    <p:anim calcmode="lin" valueType="num">
                                      <p:cBhvr>
                                        <p:cTn id="47" dur="1000" fill="hold"/>
                                        <p:tgtEl>
                                          <p:spTgt spid="35"/>
                                        </p:tgtEl>
                                        <p:attrNameLst>
                                          <p:attrName>ppt_w</p:attrName>
                                        </p:attrNameLst>
                                      </p:cBhvr>
                                      <p:tavLst>
                                        <p:tav tm="0">
                                          <p:val>
                                            <p:strVal val="#ppt_w*0.70"/>
                                          </p:val>
                                        </p:tav>
                                        <p:tav tm="100000">
                                          <p:val>
                                            <p:strVal val="#ppt_w"/>
                                          </p:val>
                                        </p:tav>
                                      </p:tavLst>
                                    </p:anim>
                                    <p:anim calcmode="lin" valueType="num">
                                      <p:cBhvr>
                                        <p:cTn id="48" dur="1000" fill="hold"/>
                                        <p:tgtEl>
                                          <p:spTgt spid="35"/>
                                        </p:tgtEl>
                                        <p:attrNameLst>
                                          <p:attrName>ppt_h</p:attrName>
                                        </p:attrNameLst>
                                      </p:cBhvr>
                                      <p:tavLst>
                                        <p:tav tm="0">
                                          <p:val>
                                            <p:strVal val="#ppt_h"/>
                                          </p:val>
                                        </p:tav>
                                        <p:tav tm="100000">
                                          <p:val>
                                            <p:strVal val="#ppt_h"/>
                                          </p:val>
                                        </p:tav>
                                      </p:tavLst>
                                    </p:anim>
                                    <p:animEffect transition="in" filter="fade">
                                      <p:cBhvr>
                                        <p:cTn id="49" dur="1000"/>
                                        <p:tgtEl>
                                          <p:spTgt spid="35"/>
                                        </p:tgtEl>
                                      </p:cBhvr>
                                    </p:animEffect>
                                  </p:childTnLst>
                                </p:cTn>
                              </p:par>
                              <p:par>
                                <p:cTn id="50" presetID="55" presetClass="entr" presetSubtype="0" fill="hold" nodeType="withEffect">
                                  <p:stCondLst>
                                    <p:cond delay="3000"/>
                                  </p:stCondLst>
                                  <p:childTnLst>
                                    <p:set>
                                      <p:cBhvr>
                                        <p:cTn id="51" dur="1" fill="hold">
                                          <p:stCondLst>
                                            <p:cond delay="0"/>
                                          </p:stCondLst>
                                        </p:cTn>
                                        <p:tgtEl>
                                          <p:spTgt spid="38"/>
                                        </p:tgtEl>
                                        <p:attrNameLst>
                                          <p:attrName>style.visibility</p:attrName>
                                        </p:attrNameLst>
                                      </p:cBhvr>
                                      <p:to>
                                        <p:strVal val="visible"/>
                                      </p:to>
                                    </p:set>
                                    <p:anim calcmode="lin" valueType="num">
                                      <p:cBhvr>
                                        <p:cTn id="52" dur="1000" fill="hold"/>
                                        <p:tgtEl>
                                          <p:spTgt spid="38"/>
                                        </p:tgtEl>
                                        <p:attrNameLst>
                                          <p:attrName>ppt_w</p:attrName>
                                        </p:attrNameLst>
                                      </p:cBhvr>
                                      <p:tavLst>
                                        <p:tav tm="0">
                                          <p:val>
                                            <p:strVal val="#ppt_w*0.70"/>
                                          </p:val>
                                        </p:tav>
                                        <p:tav tm="100000">
                                          <p:val>
                                            <p:strVal val="#ppt_w"/>
                                          </p:val>
                                        </p:tav>
                                      </p:tavLst>
                                    </p:anim>
                                    <p:anim calcmode="lin" valueType="num">
                                      <p:cBhvr>
                                        <p:cTn id="53" dur="1000" fill="hold"/>
                                        <p:tgtEl>
                                          <p:spTgt spid="38"/>
                                        </p:tgtEl>
                                        <p:attrNameLst>
                                          <p:attrName>ppt_h</p:attrName>
                                        </p:attrNameLst>
                                      </p:cBhvr>
                                      <p:tavLst>
                                        <p:tav tm="0">
                                          <p:val>
                                            <p:strVal val="#ppt_h"/>
                                          </p:val>
                                        </p:tav>
                                        <p:tav tm="100000">
                                          <p:val>
                                            <p:strVal val="#ppt_h"/>
                                          </p:val>
                                        </p:tav>
                                      </p:tavLst>
                                    </p:anim>
                                    <p:animEffect transition="in" filter="fade">
                                      <p:cBhvr>
                                        <p:cTn id="54" dur="1000"/>
                                        <p:tgtEl>
                                          <p:spTgt spid="38"/>
                                        </p:tgtEl>
                                      </p:cBhvr>
                                    </p:animEffect>
                                  </p:childTnLst>
                                </p:cTn>
                              </p:par>
                              <p:par>
                                <p:cTn id="55" presetID="55" presetClass="entr" presetSubtype="0" fill="hold" nodeType="withEffect">
                                  <p:stCondLst>
                                    <p:cond delay="30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strVal val="#ppt_w*0.70"/>
                                          </p:val>
                                        </p:tav>
                                        <p:tav tm="100000">
                                          <p:val>
                                            <p:strVal val="#ppt_w"/>
                                          </p:val>
                                        </p:tav>
                                      </p:tavLst>
                                    </p:anim>
                                    <p:anim calcmode="lin" valueType="num">
                                      <p:cBhvr>
                                        <p:cTn id="58" dur="1000" fill="hold"/>
                                        <p:tgtEl>
                                          <p:spTgt spid="41"/>
                                        </p:tgtEl>
                                        <p:attrNameLst>
                                          <p:attrName>ppt_h</p:attrName>
                                        </p:attrNameLst>
                                      </p:cBhvr>
                                      <p:tavLst>
                                        <p:tav tm="0">
                                          <p:val>
                                            <p:strVal val="#ppt_h"/>
                                          </p:val>
                                        </p:tav>
                                        <p:tav tm="100000">
                                          <p:val>
                                            <p:strVal val="#ppt_h"/>
                                          </p:val>
                                        </p:tav>
                                      </p:tavLst>
                                    </p:anim>
                                    <p:animEffect transition="in" filter="fade">
                                      <p:cBhvr>
                                        <p:cTn id="59" dur="1000"/>
                                        <p:tgtEl>
                                          <p:spTgt spid="41"/>
                                        </p:tgtEl>
                                      </p:cBhvr>
                                    </p:animEffect>
                                  </p:childTnLst>
                                </p:cTn>
                              </p:par>
                              <p:par>
                                <p:cTn id="60" presetID="55" presetClass="entr" presetSubtype="0" fill="hold" nodeType="withEffect">
                                  <p:stCondLst>
                                    <p:cond delay="3000"/>
                                  </p:stCondLst>
                                  <p:childTnLst>
                                    <p:set>
                                      <p:cBhvr>
                                        <p:cTn id="61" dur="1" fill="hold">
                                          <p:stCondLst>
                                            <p:cond delay="0"/>
                                          </p:stCondLst>
                                        </p:cTn>
                                        <p:tgtEl>
                                          <p:spTgt spid="45"/>
                                        </p:tgtEl>
                                        <p:attrNameLst>
                                          <p:attrName>style.visibility</p:attrName>
                                        </p:attrNameLst>
                                      </p:cBhvr>
                                      <p:to>
                                        <p:strVal val="visible"/>
                                      </p:to>
                                    </p:set>
                                    <p:anim calcmode="lin" valueType="num">
                                      <p:cBhvr>
                                        <p:cTn id="62" dur="1000" fill="hold"/>
                                        <p:tgtEl>
                                          <p:spTgt spid="45"/>
                                        </p:tgtEl>
                                        <p:attrNameLst>
                                          <p:attrName>ppt_w</p:attrName>
                                        </p:attrNameLst>
                                      </p:cBhvr>
                                      <p:tavLst>
                                        <p:tav tm="0">
                                          <p:val>
                                            <p:strVal val="#ppt_w*0.70"/>
                                          </p:val>
                                        </p:tav>
                                        <p:tav tm="100000">
                                          <p:val>
                                            <p:strVal val="#ppt_w"/>
                                          </p:val>
                                        </p:tav>
                                      </p:tavLst>
                                    </p:anim>
                                    <p:anim calcmode="lin" valueType="num">
                                      <p:cBhvr>
                                        <p:cTn id="63" dur="1000" fill="hold"/>
                                        <p:tgtEl>
                                          <p:spTgt spid="45"/>
                                        </p:tgtEl>
                                        <p:attrNameLst>
                                          <p:attrName>ppt_h</p:attrName>
                                        </p:attrNameLst>
                                      </p:cBhvr>
                                      <p:tavLst>
                                        <p:tav tm="0">
                                          <p:val>
                                            <p:strVal val="#ppt_h"/>
                                          </p:val>
                                        </p:tav>
                                        <p:tav tm="100000">
                                          <p:val>
                                            <p:strVal val="#ppt_h"/>
                                          </p:val>
                                        </p:tav>
                                      </p:tavLst>
                                    </p:anim>
                                    <p:animEffect transition="in" filter="fade">
                                      <p:cBhvr>
                                        <p:cTn id="64" dur="1000"/>
                                        <p:tgtEl>
                                          <p:spTgt spid="45"/>
                                        </p:tgtEl>
                                      </p:cBhvr>
                                    </p:animEffect>
                                  </p:childTnLst>
                                </p:cTn>
                              </p:par>
                              <p:par>
                                <p:cTn id="65" presetID="55" presetClass="entr" presetSubtype="0" fill="hold" nodeType="withEffect">
                                  <p:stCondLst>
                                    <p:cond delay="3000"/>
                                  </p:stCondLst>
                                  <p:childTnLst>
                                    <p:set>
                                      <p:cBhvr>
                                        <p:cTn id="66" dur="1" fill="hold">
                                          <p:stCondLst>
                                            <p:cond delay="0"/>
                                          </p:stCondLst>
                                        </p:cTn>
                                        <p:tgtEl>
                                          <p:spTgt spid="48"/>
                                        </p:tgtEl>
                                        <p:attrNameLst>
                                          <p:attrName>style.visibility</p:attrName>
                                        </p:attrNameLst>
                                      </p:cBhvr>
                                      <p:to>
                                        <p:strVal val="visible"/>
                                      </p:to>
                                    </p:set>
                                    <p:anim calcmode="lin" valueType="num">
                                      <p:cBhvr>
                                        <p:cTn id="67" dur="1000" fill="hold"/>
                                        <p:tgtEl>
                                          <p:spTgt spid="48"/>
                                        </p:tgtEl>
                                        <p:attrNameLst>
                                          <p:attrName>ppt_w</p:attrName>
                                        </p:attrNameLst>
                                      </p:cBhvr>
                                      <p:tavLst>
                                        <p:tav tm="0">
                                          <p:val>
                                            <p:strVal val="#ppt_w*0.70"/>
                                          </p:val>
                                        </p:tav>
                                        <p:tav tm="100000">
                                          <p:val>
                                            <p:strVal val="#ppt_w"/>
                                          </p:val>
                                        </p:tav>
                                      </p:tavLst>
                                    </p:anim>
                                    <p:anim calcmode="lin" valueType="num">
                                      <p:cBhvr>
                                        <p:cTn id="68" dur="1000" fill="hold"/>
                                        <p:tgtEl>
                                          <p:spTgt spid="48"/>
                                        </p:tgtEl>
                                        <p:attrNameLst>
                                          <p:attrName>ppt_h</p:attrName>
                                        </p:attrNameLst>
                                      </p:cBhvr>
                                      <p:tavLst>
                                        <p:tav tm="0">
                                          <p:val>
                                            <p:strVal val="#ppt_h"/>
                                          </p:val>
                                        </p:tav>
                                        <p:tav tm="100000">
                                          <p:val>
                                            <p:strVal val="#ppt_h"/>
                                          </p:val>
                                        </p:tav>
                                      </p:tavLst>
                                    </p:anim>
                                    <p:animEffect transition="in" filter="fade">
                                      <p:cBhvr>
                                        <p:cTn id="69" dur="1000"/>
                                        <p:tgtEl>
                                          <p:spTgt spid="48"/>
                                        </p:tgtEl>
                                      </p:cBhvr>
                                    </p:animEffect>
                                  </p:childTnLst>
                                </p:cTn>
                              </p:par>
                              <p:par>
                                <p:cTn id="70" presetID="10" presetClass="entr" presetSubtype="0" fill="hold"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1500"/>
                                        <p:tgtEl>
                                          <p:spTgt spid="52"/>
                                        </p:tgtEl>
                                      </p:cBhvr>
                                    </p:animEffect>
                                  </p:childTnLst>
                                </p:cTn>
                              </p:par>
                              <p:par>
                                <p:cTn id="73" presetID="0" presetClass="path" presetSubtype="0" decel="50000" fill="hold" nodeType="withEffect">
                                  <p:stCondLst>
                                    <p:cond delay="0"/>
                                  </p:stCondLst>
                                  <p:childTnLst>
                                    <p:animMotion origin="layout" path="M -0.15143 1.11111E-6 L -1.45833E-6 1.11111E-6 " pathEditMode="relative" rAng="0" ptsTypes="AA">
                                      <p:cBhvr>
                                        <p:cTn id="74" dur="2000" fill="hold"/>
                                        <p:tgtEl>
                                          <p:spTgt spid="52"/>
                                        </p:tgtEl>
                                        <p:attrNameLst>
                                          <p:attrName>ppt_x</p:attrName>
                                          <p:attrName>ppt_y</p:attrName>
                                        </p:attrNameLst>
                                      </p:cBhvr>
                                      <p:rCtr x="75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57" grpId="0" animBg="1"/>
      <p:bldP spid="57" grpId="1" animBg="1"/>
      <p:bldP spid="75" grpId="0" animBg="1"/>
      <p:bldP spid="7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Heksagon 13">
            <a:extLst>
              <a:ext uri="{FF2B5EF4-FFF2-40B4-BE49-F238E27FC236}">
                <a16:creationId xmlns:a16="http://schemas.microsoft.com/office/drawing/2014/main" id="{661B269F-9ACA-4FAF-ACA8-D4F16455ECA0}"/>
              </a:ext>
            </a:extLst>
          </p:cNvPr>
          <p:cNvSpPr/>
          <p:nvPr/>
        </p:nvSpPr>
        <p:spPr>
          <a:xfrm rot="3600000">
            <a:off x="298739" y="57322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56" name="Heksagon 5">
            <a:extLst>
              <a:ext uri="{FF2B5EF4-FFF2-40B4-BE49-F238E27FC236}">
                <a16:creationId xmlns:a16="http://schemas.microsoft.com/office/drawing/2014/main" id="{7E2785EE-0EB7-4EF3-A7A8-33FA9A6178BD}"/>
              </a:ext>
            </a:extLst>
          </p:cNvPr>
          <p:cNvSpPr/>
          <p:nvPr/>
        </p:nvSpPr>
        <p:spPr>
          <a:xfrm rot="3412641">
            <a:off x="9577047" y="-7392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75" name="Freeform: Shape 39">
            <a:extLst>
              <a:ext uri="{FF2B5EF4-FFF2-40B4-BE49-F238E27FC236}">
                <a16:creationId xmlns:a16="http://schemas.microsoft.com/office/drawing/2014/main" id="{6DFD148A-74C1-4E2B-874C-4649C3157725}"/>
              </a:ext>
            </a:extLst>
          </p:cNvPr>
          <p:cNvSpPr/>
          <p:nvPr/>
        </p:nvSpPr>
        <p:spPr>
          <a:xfrm rot="14400000">
            <a:off x="605256" y="60617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2" name="Title 5">
            <a:extLst>
              <a:ext uri="{FF2B5EF4-FFF2-40B4-BE49-F238E27FC236}">
                <a16:creationId xmlns:a16="http://schemas.microsoft.com/office/drawing/2014/main" id="{1D8D1719-EF3B-C215-BBF7-EE471D997F42}"/>
              </a:ext>
            </a:extLst>
          </p:cNvPr>
          <p:cNvSpPr txBox="1">
            <a:spLocks/>
          </p:cNvSpPr>
          <p:nvPr/>
        </p:nvSpPr>
        <p:spPr>
          <a:xfrm>
            <a:off x="7043529" y="336776"/>
            <a:ext cx="4578350" cy="1472616"/>
          </a:xfrm>
          <a:prstGeom prst="rect">
            <a:avLst/>
          </a:prstGeom>
        </p:spPr>
        <p:txBody>
          <a:bodyPr vert="horz" lIns="0" tIns="0" rIns="0" bIns="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5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MapReduce Architecture</a:t>
            </a:r>
          </a:p>
        </p:txBody>
      </p:sp>
      <p:grpSp>
        <p:nvGrpSpPr>
          <p:cNvPr id="3" name="Group 2">
            <a:extLst>
              <a:ext uri="{FF2B5EF4-FFF2-40B4-BE49-F238E27FC236}">
                <a16:creationId xmlns:a16="http://schemas.microsoft.com/office/drawing/2014/main" id="{F6FCFC17-AB9A-366E-B93E-6B737F27C8D1}"/>
              </a:ext>
            </a:extLst>
          </p:cNvPr>
          <p:cNvGrpSpPr/>
          <p:nvPr/>
        </p:nvGrpSpPr>
        <p:grpSpPr>
          <a:xfrm>
            <a:off x="1869845" y="712488"/>
            <a:ext cx="2400709" cy="540510"/>
            <a:chOff x="1717445" y="560088"/>
            <a:chExt cx="2400709" cy="540510"/>
          </a:xfrm>
        </p:grpSpPr>
        <p:sp>
          <p:nvSpPr>
            <p:cNvPr id="5" name="Rectangle 4">
              <a:extLst>
                <a:ext uri="{FF2B5EF4-FFF2-40B4-BE49-F238E27FC236}">
                  <a16:creationId xmlns:a16="http://schemas.microsoft.com/office/drawing/2014/main" id="{0564CAB2-B075-0902-7B31-8133E76B5C11}"/>
                </a:ext>
              </a:extLst>
            </p:cNvPr>
            <p:cNvSpPr/>
            <p:nvPr/>
          </p:nvSpPr>
          <p:spPr>
            <a:xfrm>
              <a:off x="1717445" y="560088"/>
              <a:ext cx="2400709" cy="540510"/>
            </a:xfrm>
            <a:prstGeom prst="rect">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Input Files – A, B, C</a:t>
              </a:r>
            </a:p>
          </p:txBody>
        </p:sp>
        <p:sp>
          <p:nvSpPr>
            <p:cNvPr id="6" name="Rectangle 5">
              <a:extLst>
                <a:ext uri="{FF2B5EF4-FFF2-40B4-BE49-F238E27FC236}">
                  <a16:creationId xmlns:a16="http://schemas.microsoft.com/office/drawing/2014/main" id="{A1C7561B-5005-BEF7-11B3-223075301AAB}"/>
                </a:ext>
              </a:extLst>
            </p:cNvPr>
            <p:cNvSpPr/>
            <p:nvPr/>
          </p:nvSpPr>
          <p:spPr>
            <a:xfrm>
              <a:off x="1717445" y="1054879"/>
              <a:ext cx="2400709"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7" name="Group 6">
            <a:extLst>
              <a:ext uri="{FF2B5EF4-FFF2-40B4-BE49-F238E27FC236}">
                <a16:creationId xmlns:a16="http://schemas.microsoft.com/office/drawing/2014/main" id="{89863C25-D1FC-C2D9-F750-BD649591E541}"/>
              </a:ext>
            </a:extLst>
          </p:cNvPr>
          <p:cNvGrpSpPr/>
          <p:nvPr/>
        </p:nvGrpSpPr>
        <p:grpSpPr>
          <a:xfrm>
            <a:off x="422797" y="1768278"/>
            <a:ext cx="1270074" cy="540510"/>
            <a:chOff x="517092" y="1599551"/>
            <a:chExt cx="1270074" cy="540510"/>
          </a:xfrm>
        </p:grpSpPr>
        <p:sp>
          <p:nvSpPr>
            <p:cNvPr id="8" name="Rectangle 7">
              <a:extLst>
                <a:ext uri="{FF2B5EF4-FFF2-40B4-BE49-F238E27FC236}">
                  <a16:creationId xmlns:a16="http://schemas.microsoft.com/office/drawing/2014/main" id="{0187EE90-BD46-4F9C-397B-41F0846F95B7}"/>
                </a:ext>
              </a:extLst>
            </p:cNvPr>
            <p:cNvSpPr/>
            <p:nvPr/>
          </p:nvSpPr>
          <p:spPr>
            <a:xfrm>
              <a:off x="517092" y="1599551"/>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MAP</a:t>
              </a:r>
            </a:p>
          </p:txBody>
        </p:sp>
        <p:sp>
          <p:nvSpPr>
            <p:cNvPr id="9" name="Rectangle 8">
              <a:extLst>
                <a:ext uri="{FF2B5EF4-FFF2-40B4-BE49-F238E27FC236}">
                  <a16:creationId xmlns:a16="http://schemas.microsoft.com/office/drawing/2014/main" id="{41EE562C-9DCF-37C7-47FD-6460E0EB1426}"/>
                </a:ext>
              </a:extLst>
            </p:cNvPr>
            <p:cNvSpPr/>
            <p:nvPr/>
          </p:nvSpPr>
          <p:spPr>
            <a:xfrm>
              <a:off x="51709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11" name="Group 10">
            <a:extLst>
              <a:ext uri="{FF2B5EF4-FFF2-40B4-BE49-F238E27FC236}">
                <a16:creationId xmlns:a16="http://schemas.microsoft.com/office/drawing/2014/main" id="{94B863C0-F48E-7FB9-7FBC-1A2337BBAF16}"/>
              </a:ext>
            </a:extLst>
          </p:cNvPr>
          <p:cNvGrpSpPr/>
          <p:nvPr/>
        </p:nvGrpSpPr>
        <p:grpSpPr>
          <a:xfrm>
            <a:off x="4421827" y="1745418"/>
            <a:ext cx="1270074" cy="540510"/>
            <a:chOff x="4048432" y="1599551"/>
            <a:chExt cx="1270074" cy="540510"/>
          </a:xfrm>
        </p:grpSpPr>
        <p:sp>
          <p:nvSpPr>
            <p:cNvPr id="12" name="Rectangle 11">
              <a:extLst>
                <a:ext uri="{FF2B5EF4-FFF2-40B4-BE49-F238E27FC236}">
                  <a16:creationId xmlns:a16="http://schemas.microsoft.com/office/drawing/2014/main" id="{0F806F45-3EED-EBA1-853F-A63C58DD4D49}"/>
                </a:ext>
              </a:extLst>
            </p:cNvPr>
            <p:cNvSpPr/>
            <p:nvPr/>
          </p:nvSpPr>
          <p:spPr>
            <a:xfrm>
              <a:off x="4048432" y="1599551"/>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Reduce</a:t>
              </a:r>
            </a:p>
          </p:txBody>
        </p:sp>
        <p:sp>
          <p:nvSpPr>
            <p:cNvPr id="14" name="Rectangle 13">
              <a:extLst>
                <a:ext uri="{FF2B5EF4-FFF2-40B4-BE49-F238E27FC236}">
                  <a16:creationId xmlns:a16="http://schemas.microsoft.com/office/drawing/2014/main" id="{DB77D369-EDC2-12C1-22BF-A476EAF366AC}"/>
                </a:ext>
              </a:extLst>
            </p:cNvPr>
            <p:cNvSpPr/>
            <p:nvPr/>
          </p:nvSpPr>
          <p:spPr>
            <a:xfrm>
              <a:off x="4048432" y="2094342"/>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15" name="Group 14">
            <a:extLst>
              <a:ext uri="{FF2B5EF4-FFF2-40B4-BE49-F238E27FC236}">
                <a16:creationId xmlns:a16="http://schemas.microsoft.com/office/drawing/2014/main" id="{8169F112-1A11-0B86-14CE-362CAAAAC044}"/>
              </a:ext>
            </a:extLst>
          </p:cNvPr>
          <p:cNvGrpSpPr/>
          <p:nvPr/>
        </p:nvGrpSpPr>
        <p:grpSpPr>
          <a:xfrm>
            <a:off x="2082026" y="2791414"/>
            <a:ext cx="1270074" cy="540510"/>
            <a:chOff x="1929626" y="2639014"/>
            <a:chExt cx="1270074" cy="540510"/>
          </a:xfrm>
        </p:grpSpPr>
        <p:sp>
          <p:nvSpPr>
            <p:cNvPr id="16" name="Rectangle 15">
              <a:extLst>
                <a:ext uri="{FF2B5EF4-FFF2-40B4-BE49-F238E27FC236}">
                  <a16:creationId xmlns:a16="http://schemas.microsoft.com/office/drawing/2014/main" id="{A5436F29-E3AC-DC34-B88B-F35022EAAB9B}"/>
                </a:ext>
              </a:extLst>
            </p:cNvPr>
            <p:cNvSpPr/>
            <p:nvPr/>
          </p:nvSpPr>
          <p:spPr>
            <a:xfrm>
              <a:off x="1929626" y="2639014"/>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entury Gothic"/>
                  <a:ea typeface="Helvetica Neue Medium"/>
                  <a:cs typeface="Helvetica Neue Medium"/>
                </a:rPr>
                <a:t>Parsing and Partitioning</a:t>
              </a:r>
            </a:p>
          </p:txBody>
        </p:sp>
        <p:sp>
          <p:nvSpPr>
            <p:cNvPr id="17" name="Rectangle 16">
              <a:extLst>
                <a:ext uri="{FF2B5EF4-FFF2-40B4-BE49-F238E27FC236}">
                  <a16:creationId xmlns:a16="http://schemas.microsoft.com/office/drawing/2014/main" id="{1E3994D6-9A00-840C-E7DA-3F06DB9F48C3}"/>
                </a:ext>
              </a:extLst>
            </p:cNvPr>
            <p:cNvSpPr/>
            <p:nvPr/>
          </p:nvSpPr>
          <p:spPr>
            <a:xfrm>
              <a:off x="1929626" y="3133805"/>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18" name="Group 17">
            <a:extLst>
              <a:ext uri="{FF2B5EF4-FFF2-40B4-BE49-F238E27FC236}">
                <a16:creationId xmlns:a16="http://schemas.microsoft.com/office/drawing/2014/main" id="{5CAD3341-7300-DE16-789F-10AB7449F42F}"/>
              </a:ext>
            </a:extLst>
          </p:cNvPr>
          <p:cNvGrpSpPr/>
          <p:nvPr/>
        </p:nvGrpSpPr>
        <p:grpSpPr>
          <a:xfrm>
            <a:off x="6462092" y="2785929"/>
            <a:ext cx="1270074" cy="540510"/>
            <a:chOff x="6167234" y="2639014"/>
            <a:chExt cx="1270074" cy="540510"/>
          </a:xfrm>
        </p:grpSpPr>
        <p:sp>
          <p:nvSpPr>
            <p:cNvPr id="19" name="Rectangle 18">
              <a:extLst>
                <a:ext uri="{FF2B5EF4-FFF2-40B4-BE49-F238E27FC236}">
                  <a16:creationId xmlns:a16="http://schemas.microsoft.com/office/drawing/2014/main" id="{4A6A79C2-BA59-D5F5-264A-A9B4DAB7F622}"/>
                </a:ext>
              </a:extLst>
            </p:cNvPr>
            <p:cNvSpPr/>
            <p:nvPr/>
          </p:nvSpPr>
          <p:spPr>
            <a:xfrm>
              <a:off x="6167234" y="2639014"/>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Job Tracker</a:t>
              </a:r>
            </a:p>
          </p:txBody>
        </p:sp>
        <p:sp>
          <p:nvSpPr>
            <p:cNvPr id="20" name="Rectangle 19">
              <a:extLst>
                <a:ext uri="{FF2B5EF4-FFF2-40B4-BE49-F238E27FC236}">
                  <a16:creationId xmlns:a16="http://schemas.microsoft.com/office/drawing/2014/main" id="{A4B1A7EF-116D-A2D0-70E1-CBFEC1ADD485}"/>
                </a:ext>
              </a:extLst>
            </p:cNvPr>
            <p:cNvSpPr/>
            <p:nvPr/>
          </p:nvSpPr>
          <p:spPr>
            <a:xfrm>
              <a:off x="6167234" y="3133805"/>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21" name="Group 20">
            <a:extLst>
              <a:ext uri="{FF2B5EF4-FFF2-40B4-BE49-F238E27FC236}">
                <a16:creationId xmlns:a16="http://schemas.microsoft.com/office/drawing/2014/main" id="{FB2D3DDC-E796-D562-9FB9-0EACCF591FAE}"/>
              </a:ext>
            </a:extLst>
          </p:cNvPr>
          <p:cNvGrpSpPr/>
          <p:nvPr/>
        </p:nvGrpSpPr>
        <p:grpSpPr>
          <a:xfrm>
            <a:off x="669491" y="3830877"/>
            <a:ext cx="1270074" cy="540510"/>
            <a:chOff x="517091" y="3678477"/>
            <a:chExt cx="1270074" cy="540510"/>
          </a:xfrm>
        </p:grpSpPr>
        <p:sp>
          <p:nvSpPr>
            <p:cNvPr id="22" name="Rectangle 21">
              <a:extLst>
                <a:ext uri="{FF2B5EF4-FFF2-40B4-BE49-F238E27FC236}">
                  <a16:creationId xmlns:a16="http://schemas.microsoft.com/office/drawing/2014/main" id="{AB6CD307-D696-BFBB-F761-E6F38B582E2B}"/>
                </a:ext>
              </a:extLst>
            </p:cNvPr>
            <p:cNvSpPr/>
            <p:nvPr/>
          </p:nvSpPr>
          <p:spPr>
            <a:xfrm>
              <a:off x="517091"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Key-value</a:t>
              </a:r>
            </a:p>
          </p:txBody>
        </p:sp>
        <p:sp>
          <p:nvSpPr>
            <p:cNvPr id="23" name="Rectangle 22">
              <a:extLst>
                <a:ext uri="{FF2B5EF4-FFF2-40B4-BE49-F238E27FC236}">
                  <a16:creationId xmlns:a16="http://schemas.microsoft.com/office/drawing/2014/main" id="{30B0F32E-AE20-F3DF-48F4-5EA6E66A4D8E}"/>
                </a:ext>
              </a:extLst>
            </p:cNvPr>
            <p:cNvSpPr/>
            <p:nvPr/>
          </p:nvSpPr>
          <p:spPr>
            <a:xfrm>
              <a:off x="517091"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24" name="Group 23">
            <a:extLst>
              <a:ext uri="{FF2B5EF4-FFF2-40B4-BE49-F238E27FC236}">
                <a16:creationId xmlns:a16="http://schemas.microsoft.com/office/drawing/2014/main" id="{F16459DE-E108-E326-9D03-1F8090B92FA5}"/>
              </a:ext>
            </a:extLst>
          </p:cNvPr>
          <p:cNvGrpSpPr/>
          <p:nvPr/>
        </p:nvGrpSpPr>
        <p:grpSpPr>
          <a:xfrm>
            <a:off x="2082027" y="3830877"/>
            <a:ext cx="1270074" cy="540510"/>
            <a:chOff x="1929627" y="3678477"/>
            <a:chExt cx="1270074" cy="540510"/>
          </a:xfrm>
        </p:grpSpPr>
        <p:sp>
          <p:nvSpPr>
            <p:cNvPr id="25" name="Rectangle 24">
              <a:extLst>
                <a:ext uri="{FF2B5EF4-FFF2-40B4-BE49-F238E27FC236}">
                  <a16:creationId xmlns:a16="http://schemas.microsoft.com/office/drawing/2014/main" id="{9E50DE59-B0A7-DCEE-9E3F-9255193F3CA7}"/>
                </a:ext>
              </a:extLst>
            </p:cNvPr>
            <p:cNvSpPr/>
            <p:nvPr/>
          </p:nvSpPr>
          <p:spPr>
            <a:xfrm>
              <a:off x="1929627"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Key-value</a:t>
              </a:r>
            </a:p>
          </p:txBody>
        </p:sp>
        <p:sp>
          <p:nvSpPr>
            <p:cNvPr id="26" name="Rectangle 25">
              <a:extLst>
                <a:ext uri="{FF2B5EF4-FFF2-40B4-BE49-F238E27FC236}">
                  <a16:creationId xmlns:a16="http://schemas.microsoft.com/office/drawing/2014/main" id="{CD2E29FF-BD25-A981-0EDA-27F81CA6B5ED}"/>
                </a:ext>
              </a:extLst>
            </p:cNvPr>
            <p:cNvSpPr/>
            <p:nvPr/>
          </p:nvSpPr>
          <p:spPr>
            <a:xfrm>
              <a:off x="1929627"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27" name="Group 26">
            <a:extLst>
              <a:ext uri="{FF2B5EF4-FFF2-40B4-BE49-F238E27FC236}">
                <a16:creationId xmlns:a16="http://schemas.microsoft.com/office/drawing/2014/main" id="{A907AD15-1780-1FA8-CEEA-112DF4B6AF58}"/>
              </a:ext>
            </a:extLst>
          </p:cNvPr>
          <p:cNvGrpSpPr/>
          <p:nvPr/>
        </p:nvGrpSpPr>
        <p:grpSpPr>
          <a:xfrm>
            <a:off x="3494563" y="3830877"/>
            <a:ext cx="1270074" cy="540510"/>
            <a:chOff x="3342163" y="3678477"/>
            <a:chExt cx="1270074" cy="540510"/>
          </a:xfrm>
        </p:grpSpPr>
        <p:sp>
          <p:nvSpPr>
            <p:cNvPr id="28" name="Rectangle 27">
              <a:extLst>
                <a:ext uri="{FF2B5EF4-FFF2-40B4-BE49-F238E27FC236}">
                  <a16:creationId xmlns:a16="http://schemas.microsoft.com/office/drawing/2014/main" id="{3C329D87-B85A-5C71-801F-9666F1071382}"/>
                </a:ext>
              </a:extLst>
            </p:cNvPr>
            <p:cNvSpPr/>
            <p:nvPr/>
          </p:nvSpPr>
          <p:spPr>
            <a:xfrm>
              <a:off x="3342163"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Key-value</a:t>
              </a:r>
            </a:p>
          </p:txBody>
        </p:sp>
        <p:sp>
          <p:nvSpPr>
            <p:cNvPr id="29" name="Rectangle 28">
              <a:extLst>
                <a:ext uri="{FF2B5EF4-FFF2-40B4-BE49-F238E27FC236}">
                  <a16:creationId xmlns:a16="http://schemas.microsoft.com/office/drawing/2014/main" id="{75A77CDB-0BC8-633E-FFD1-3E79B895471F}"/>
                </a:ext>
              </a:extLst>
            </p:cNvPr>
            <p:cNvSpPr/>
            <p:nvPr/>
          </p:nvSpPr>
          <p:spPr>
            <a:xfrm>
              <a:off x="3342163"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30" name="Group 29">
            <a:extLst>
              <a:ext uri="{FF2B5EF4-FFF2-40B4-BE49-F238E27FC236}">
                <a16:creationId xmlns:a16="http://schemas.microsoft.com/office/drawing/2014/main" id="{61A21F3C-6F5F-87A2-5870-E9AEDA3825E0}"/>
              </a:ext>
            </a:extLst>
          </p:cNvPr>
          <p:cNvGrpSpPr/>
          <p:nvPr/>
        </p:nvGrpSpPr>
        <p:grpSpPr>
          <a:xfrm>
            <a:off x="4907099" y="3830877"/>
            <a:ext cx="1270074" cy="540510"/>
            <a:chOff x="4754699" y="3678477"/>
            <a:chExt cx="1270074" cy="540510"/>
          </a:xfrm>
        </p:grpSpPr>
        <p:sp>
          <p:nvSpPr>
            <p:cNvPr id="31" name="Rectangle 30">
              <a:extLst>
                <a:ext uri="{FF2B5EF4-FFF2-40B4-BE49-F238E27FC236}">
                  <a16:creationId xmlns:a16="http://schemas.microsoft.com/office/drawing/2014/main" id="{71625EBB-675F-A319-7871-12D11EE4FA44}"/>
                </a:ext>
              </a:extLst>
            </p:cNvPr>
            <p:cNvSpPr/>
            <p:nvPr/>
          </p:nvSpPr>
          <p:spPr>
            <a:xfrm>
              <a:off x="4754699"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32" name="Rectangle 31">
              <a:extLst>
                <a:ext uri="{FF2B5EF4-FFF2-40B4-BE49-F238E27FC236}">
                  <a16:creationId xmlns:a16="http://schemas.microsoft.com/office/drawing/2014/main" id="{9066BBFD-4115-7F5A-4BCC-BA722D7E0FB3}"/>
                </a:ext>
              </a:extLst>
            </p:cNvPr>
            <p:cNvSpPr/>
            <p:nvPr/>
          </p:nvSpPr>
          <p:spPr>
            <a:xfrm>
              <a:off x="475469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34" name="Group 33">
            <a:extLst>
              <a:ext uri="{FF2B5EF4-FFF2-40B4-BE49-F238E27FC236}">
                <a16:creationId xmlns:a16="http://schemas.microsoft.com/office/drawing/2014/main" id="{386D39D6-B2A2-BDE6-5A6F-52BA68EE43E2}"/>
              </a:ext>
            </a:extLst>
          </p:cNvPr>
          <p:cNvGrpSpPr/>
          <p:nvPr/>
        </p:nvGrpSpPr>
        <p:grpSpPr>
          <a:xfrm>
            <a:off x="6446680" y="3811506"/>
            <a:ext cx="1270074" cy="540510"/>
            <a:chOff x="6167235" y="3678477"/>
            <a:chExt cx="1270074" cy="540510"/>
          </a:xfrm>
        </p:grpSpPr>
        <p:sp>
          <p:nvSpPr>
            <p:cNvPr id="43" name="Rectangle 42">
              <a:extLst>
                <a:ext uri="{FF2B5EF4-FFF2-40B4-BE49-F238E27FC236}">
                  <a16:creationId xmlns:a16="http://schemas.microsoft.com/office/drawing/2014/main" id="{7877698E-27C7-5CCD-0C44-AACB7952E198}"/>
                </a:ext>
              </a:extLst>
            </p:cNvPr>
            <p:cNvSpPr/>
            <p:nvPr/>
          </p:nvSpPr>
          <p:spPr>
            <a:xfrm>
              <a:off x="6167235" y="3678477"/>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55" name="Rectangle 54">
              <a:extLst>
                <a:ext uri="{FF2B5EF4-FFF2-40B4-BE49-F238E27FC236}">
                  <a16:creationId xmlns:a16="http://schemas.microsoft.com/office/drawing/2014/main" id="{70ADFC73-974F-9EBC-7BBA-450C5847359B}"/>
                </a:ext>
              </a:extLst>
            </p:cNvPr>
            <p:cNvSpPr/>
            <p:nvPr/>
          </p:nvSpPr>
          <p:spPr>
            <a:xfrm>
              <a:off x="6167235"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58" name="Group 57">
            <a:extLst>
              <a:ext uri="{FF2B5EF4-FFF2-40B4-BE49-F238E27FC236}">
                <a16:creationId xmlns:a16="http://schemas.microsoft.com/office/drawing/2014/main" id="{CA8F194B-4D29-4016-B99D-3E8934CB68C0}"/>
              </a:ext>
            </a:extLst>
          </p:cNvPr>
          <p:cNvGrpSpPr/>
          <p:nvPr/>
        </p:nvGrpSpPr>
        <p:grpSpPr>
          <a:xfrm>
            <a:off x="7967047" y="3801111"/>
            <a:ext cx="1270074" cy="540510"/>
            <a:chOff x="7579769" y="3678477"/>
            <a:chExt cx="1270074" cy="540510"/>
          </a:xfrm>
        </p:grpSpPr>
        <p:sp>
          <p:nvSpPr>
            <p:cNvPr id="59" name="Rectangle 58">
              <a:extLst>
                <a:ext uri="{FF2B5EF4-FFF2-40B4-BE49-F238E27FC236}">
                  <a16:creationId xmlns:a16="http://schemas.microsoft.com/office/drawing/2014/main" id="{D5A34360-E9E3-0D7F-6FE7-B96B997E2ECC}"/>
                </a:ext>
              </a:extLst>
            </p:cNvPr>
            <p:cNvSpPr/>
            <p:nvPr/>
          </p:nvSpPr>
          <p:spPr>
            <a:xfrm>
              <a:off x="7579769" y="3678477"/>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60" name="Rectangle 59">
              <a:extLst>
                <a:ext uri="{FF2B5EF4-FFF2-40B4-BE49-F238E27FC236}">
                  <a16:creationId xmlns:a16="http://schemas.microsoft.com/office/drawing/2014/main" id="{D49353EE-A93C-A471-3D84-D15ED589F063}"/>
                </a:ext>
              </a:extLst>
            </p:cNvPr>
            <p:cNvSpPr/>
            <p:nvPr/>
          </p:nvSpPr>
          <p:spPr>
            <a:xfrm>
              <a:off x="7579769" y="4173268"/>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61" name="Group 60">
            <a:extLst>
              <a:ext uri="{FF2B5EF4-FFF2-40B4-BE49-F238E27FC236}">
                <a16:creationId xmlns:a16="http://schemas.microsoft.com/office/drawing/2014/main" id="{527FA0CD-5909-8F7A-E284-9C19098FC7B4}"/>
              </a:ext>
            </a:extLst>
          </p:cNvPr>
          <p:cNvGrpSpPr/>
          <p:nvPr/>
        </p:nvGrpSpPr>
        <p:grpSpPr>
          <a:xfrm>
            <a:off x="7984321" y="4796164"/>
            <a:ext cx="1270074" cy="540510"/>
            <a:chOff x="7579766" y="4717940"/>
            <a:chExt cx="1270074" cy="540510"/>
          </a:xfrm>
        </p:grpSpPr>
        <p:sp>
          <p:nvSpPr>
            <p:cNvPr id="62" name="Rectangle 61">
              <a:extLst>
                <a:ext uri="{FF2B5EF4-FFF2-40B4-BE49-F238E27FC236}">
                  <a16:creationId xmlns:a16="http://schemas.microsoft.com/office/drawing/2014/main" id="{0193F0A6-55FD-22D3-4219-8652C13C1660}"/>
                </a:ext>
              </a:extLst>
            </p:cNvPr>
            <p:cNvSpPr/>
            <p:nvPr/>
          </p:nvSpPr>
          <p:spPr>
            <a:xfrm>
              <a:off x="7579766" y="4717940"/>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Shuffling</a:t>
              </a:r>
            </a:p>
          </p:txBody>
        </p:sp>
        <p:sp>
          <p:nvSpPr>
            <p:cNvPr id="63" name="Rectangle 62">
              <a:extLst>
                <a:ext uri="{FF2B5EF4-FFF2-40B4-BE49-F238E27FC236}">
                  <a16:creationId xmlns:a16="http://schemas.microsoft.com/office/drawing/2014/main" id="{EC900193-2ADC-3375-E962-429BD69B87D4}"/>
                </a:ext>
              </a:extLst>
            </p:cNvPr>
            <p:cNvSpPr/>
            <p:nvPr/>
          </p:nvSpPr>
          <p:spPr>
            <a:xfrm>
              <a:off x="7579766" y="5212731"/>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64" name="Group 63">
            <a:extLst>
              <a:ext uri="{FF2B5EF4-FFF2-40B4-BE49-F238E27FC236}">
                <a16:creationId xmlns:a16="http://schemas.microsoft.com/office/drawing/2014/main" id="{FDFFF9A3-5B59-D20C-D8FC-10B2855F1D60}"/>
              </a:ext>
            </a:extLst>
          </p:cNvPr>
          <p:cNvGrpSpPr/>
          <p:nvPr/>
        </p:nvGrpSpPr>
        <p:grpSpPr>
          <a:xfrm>
            <a:off x="6462093" y="4806560"/>
            <a:ext cx="1504954" cy="540510"/>
            <a:chOff x="5932351" y="4717940"/>
            <a:chExt cx="1504954" cy="540510"/>
          </a:xfrm>
        </p:grpSpPr>
        <p:sp>
          <p:nvSpPr>
            <p:cNvPr id="65" name="Rectangle 64">
              <a:extLst>
                <a:ext uri="{FF2B5EF4-FFF2-40B4-BE49-F238E27FC236}">
                  <a16:creationId xmlns:a16="http://schemas.microsoft.com/office/drawing/2014/main" id="{A810932B-FF12-826D-357A-4F72F751A21B}"/>
                </a:ext>
              </a:extLst>
            </p:cNvPr>
            <p:cNvSpPr/>
            <p:nvPr/>
          </p:nvSpPr>
          <p:spPr>
            <a:xfrm>
              <a:off x="5932351" y="4717940"/>
              <a:ext cx="1270074" cy="540510"/>
            </a:xfrm>
            <a:prstGeom prst="rect">
              <a:avLst/>
            </a:prstGeom>
            <a:gradFill>
              <a:gsLst>
                <a:gs pos="94000">
                  <a:schemeClr val="tx2">
                    <a:lumMod val="40000"/>
                    <a:lumOff val="60000"/>
                  </a:schemeClr>
                </a:gs>
                <a:gs pos="13000">
                  <a:schemeClr val="tx2">
                    <a:lumMod val="75000"/>
                  </a:scheme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Shuffling</a:t>
              </a:r>
            </a:p>
          </p:txBody>
        </p:sp>
        <p:sp>
          <p:nvSpPr>
            <p:cNvPr id="66" name="Rectangle 65">
              <a:extLst>
                <a:ext uri="{FF2B5EF4-FFF2-40B4-BE49-F238E27FC236}">
                  <a16:creationId xmlns:a16="http://schemas.microsoft.com/office/drawing/2014/main" id="{38FFD0E5-EFD4-546A-7BC8-EC7F30572FE4}"/>
                </a:ext>
              </a:extLst>
            </p:cNvPr>
            <p:cNvSpPr/>
            <p:nvPr/>
          </p:nvSpPr>
          <p:spPr>
            <a:xfrm>
              <a:off x="6167231" y="5212731"/>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67" name="Group 66">
            <a:extLst>
              <a:ext uri="{FF2B5EF4-FFF2-40B4-BE49-F238E27FC236}">
                <a16:creationId xmlns:a16="http://schemas.microsoft.com/office/drawing/2014/main" id="{DDBADB6E-0850-169A-4C42-F215BD28AA70}"/>
              </a:ext>
            </a:extLst>
          </p:cNvPr>
          <p:cNvGrpSpPr/>
          <p:nvPr/>
        </p:nvGrpSpPr>
        <p:grpSpPr>
          <a:xfrm>
            <a:off x="10205745" y="4796164"/>
            <a:ext cx="1270074" cy="540510"/>
            <a:chOff x="8992304" y="4717940"/>
            <a:chExt cx="1270074" cy="540510"/>
          </a:xfrm>
        </p:grpSpPr>
        <p:sp>
          <p:nvSpPr>
            <p:cNvPr id="68" name="Rectangle 67">
              <a:extLst>
                <a:ext uri="{FF2B5EF4-FFF2-40B4-BE49-F238E27FC236}">
                  <a16:creationId xmlns:a16="http://schemas.microsoft.com/office/drawing/2014/main" id="{586B7C4B-8E66-F229-463F-532AE2BEA47D}"/>
                </a:ext>
              </a:extLst>
            </p:cNvPr>
            <p:cNvSpPr/>
            <p:nvPr/>
          </p:nvSpPr>
          <p:spPr>
            <a:xfrm>
              <a:off x="8992304" y="4717940"/>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Reducing</a:t>
              </a:r>
            </a:p>
          </p:txBody>
        </p:sp>
        <p:sp>
          <p:nvSpPr>
            <p:cNvPr id="69" name="Rectangle 68">
              <a:extLst>
                <a:ext uri="{FF2B5EF4-FFF2-40B4-BE49-F238E27FC236}">
                  <a16:creationId xmlns:a16="http://schemas.microsoft.com/office/drawing/2014/main" id="{3E1A31C4-86D1-AD86-F34F-FD591537C12E}"/>
                </a:ext>
              </a:extLst>
            </p:cNvPr>
            <p:cNvSpPr/>
            <p:nvPr/>
          </p:nvSpPr>
          <p:spPr>
            <a:xfrm>
              <a:off x="8992304" y="5212731"/>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73" name="Group 72">
            <a:extLst>
              <a:ext uri="{FF2B5EF4-FFF2-40B4-BE49-F238E27FC236}">
                <a16:creationId xmlns:a16="http://schemas.microsoft.com/office/drawing/2014/main" id="{D346B922-8D50-7C8E-FD7C-EE6AC9F97BE2}"/>
              </a:ext>
            </a:extLst>
          </p:cNvPr>
          <p:cNvGrpSpPr/>
          <p:nvPr/>
        </p:nvGrpSpPr>
        <p:grpSpPr>
          <a:xfrm>
            <a:off x="9385123" y="5841224"/>
            <a:ext cx="1306270" cy="540510"/>
            <a:chOff x="8992304" y="5757403"/>
            <a:chExt cx="1306270" cy="540510"/>
          </a:xfrm>
        </p:grpSpPr>
        <p:sp>
          <p:nvSpPr>
            <p:cNvPr id="77" name="Rectangle 76">
              <a:extLst>
                <a:ext uri="{FF2B5EF4-FFF2-40B4-BE49-F238E27FC236}">
                  <a16:creationId xmlns:a16="http://schemas.microsoft.com/office/drawing/2014/main" id="{80A18C98-F912-62DA-1017-7ADEA83E3090}"/>
                </a:ext>
              </a:extLst>
            </p:cNvPr>
            <p:cNvSpPr/>
            <p:nvPr/>
          </p:nvSpPr>
          <p:spPr>
            <a:xfrm>
              <a:off x="9028500" y="5757403"/>
              <a:ext cx="1270074" cy="540510"/>
            </a:xfrm>
            <a:prstGeom prst="rect">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tIns="0" rIns="0" bIns="91440" anchor="ctr" anchorCtr="0">
              <a:no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Final Result</a:t>
              </a:r>
            </a:p>
          </p:txBody>
        </p:sp>
        <p:sp>
          <p:nvSpPr>
            <p:cNvPr id="78" name="Rectangle 77">
              <a:extLst>
                <a:ext uri="{FF2B5EF4-FFF2-40B4-BE49-F238E27FC236}">
                  <a16:creationId xmlns:a16="http://schemas.microsoft.com/office/drawing/2014/main" id="{DEC17D9C-3342-F4F5-A81B-6BEF7B7C13F4}"/>
                </a:ext>
              </a:extLst>
            </p:cNvPr>
            <p:cNvSpPr/>
            <p:nvPr/>
          </p:nvSpPr>
          <p:spPr>
            <a:xfrm>
              <a:off x="8992304" y="6252194"/>
              <a:ext cx="1270074" cy="4571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grpSp>
        <p:nvGrpSpPr>
          <p:cNvPr id="82" name="Group 81">
            <a:extLst>
              <a:ext uri="{FF2B5EF4-FFF2-40B4-BE49-F238E27FC236}">
                <a16:creationId xmlns:a16="http://schemas.microsoft.com/office/drawing/2014/main" id="{6BF0CF8F-04A7-47A6-1319-8D07B43750E8}"/>
              </a:ext>
            </a:extLst>
          </p:cNvPr>
          <p:cNvGrpSpPr/>
          <p:nvPr/>
        </p:nvGrpSpPr>
        <p:grpSpPr>
          <a:xfrm>
            <a:off x="1057834" y="1252998"/>
            <a:ext cx="3999030" cy="515280"/>
            <a:chOff x="905434" y="1100598"/>
            <a:chExt cx="3999030" cy="515280"/>
          </a:xfrm>
        </p:grpSpPr>
        <p:cxnSp>
          <p:nvCxnSpPr>
            <p:cNvPr id="83" name="Connector: Curved 82">
              <a:extLst>
                <a:ext uri="{FF2B5EF4-FFF2-40B4-BE49-F238E27FC236}">
                  <a16:creationId xmlns:a16="http://schemas.microsoft.com/office/drawing/2014/main" id="{89B27EBE-6C2E-C248-5C72-027A4A9311D1}"/>
                </a:ext>
              </a:extLst>
            </p:cNvPr>
            <p:cNvCxnSpPr>
              <a:cxnSpLocks/>
              <a:stCxn id="5" idx="2"/>
              <a:endCxn id="8" idx="0"/>
            </p:cNvCxnSpPr>
            <p:nvPr/>
          </p:nvCxnSpPr>
          <p:spPr>
            <a:xfrm rot="5400000">
              <a:off x="1653977" y="352055"/>
              <a:ext cx="515280" cy="2012366"/>
            </a:xfrm>
            <a:prstGeom prst="curvedConnector3">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D346DFED-5966-BBBE-101E-18932A221E70}"/>
                </a:ext>
              </a:extLst>
            </p:cNvPr>
            <p:cNvCxnSpPr>
              <a:cxnSpLocks/>
              <a:stCxn id="5" idx="2"/>
              <a:endCxn id="12" idx="0"/>
            </p:cNvCxnSpPr>
            <p:nvPr/>
          </p:nvCxnSpPr>
          <p:spPr>
            <a:xfrm rot="16200000" flipH="1">
              <a:off x="3664922" y="353476"/>
              <a:ext cx="492420" cy="1986664"/>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10E3AF07-CA4D-E1C8-D086-EB53FD58DF09}"/>
              </a:ext>
            </a:extLst>
          </p:cNvPr>
          <p:cNvGrpSpPr/>
          <p:nvPr/>
        </p:nvGrpSpPr>
        <p:grpSpPr>
          <a:xfrm>
            <a:off x="1057833" y="2308787"/>
            <a:ext cx="6039296" cy="482627"/>
            <a:chOff x="905433" y="2156387"/>
            <a:chExt cx="6039296" cy="482627"/>
          </a:xfrm>
        </p:grpSpPr>
        <p:cxnSp>
          <p:nvCxnSpPr>
            <p:cNvPr id="86" name="Connector: Curved 85">
              <a:extLst>
                <a:ext uri="{FF2B5EF4-FFF2-40B4-BE49-F238E27FC236}">
                  <a16:creationId xmlns:a16="http://schemas.microsoft.com/office/drawing/2014/main" id="{C4429633-49D2-90CE-E648-BD53A4AF9CF7}"/>
                </a:ext>
              </a:extLst>
            </p:cNvPr>
            <p:cNvCxnSpPr>
              <a:cxnSpLocks/>
              <a:stCxn id="8" idx="2"/>
              <a:endCxn id="16" idx="0"/>
            </p:cNvCxnSpPr>
            <p:nvPr/>
          </p:nvCxnSpPr>
          <p:spPr>
            <a:xfrm rot="16200000" flipH="1">
              <a:off x="1493735" y="1568086"/>
              <a:ext cx="482626" cy="1659229"/>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837CCA3A-0BBA-6343-0334-D6A009C231F5}"/>
                </a:ext>
              </a:extLst>
            </p:cNvPr>
            <p:cNvCxnSpPr>
              <a:cxnSpLocks/>
              <a:stCxn id="8" idx="2"/>
              <a:endCxn id="19" idx="0"/>
            </p:cNvCxnSpPr>
            <p:nvPr/>
          </p:nvCxnSpPr>
          <p:spPr>
            <a:xfrm rot="16200000" flipH="1">
              <a:off x="3686511" y="-624690"/>
              <a:ext cx="477141" cy="6039295"/>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EA293B35-E9A1-4EDB-8771-B741BB10202D}"/>
              </a:ext>
            </a:extLst>
          </p:cNvPr>
          <p:cNvGrpSpPr/>
          <p:nvPr/>
        </p:nvGrpSpPr>
        <p:grpSpPr>
          <a:xfrm>
            <a:off x="5542136" y="3326439"/>
            <a:ext cx="3059947" cy="504439"/>
            <a:chOff x="5389736" y="3174039"/>
            <a:chExt cx="3059947" cy="504439"/>
          </a:xfrm>
        </p:grpSpPr>
        <p:cxnSp>
          <p:nvCxnSpPr>
            <p:cNvPr id="89" name="Connector: Curved 88">
              <a:extLst>
                <a:ext uri="{FF2B5EF4-FFF2-40B4-BE49-F238E27FC236}">
                  <a16:creationId xmlns:a16="http://schemas.microsoft.com/office/drawing/2014/main" id="{7E103BC0-C932-C43A-86DF-6AAA8B147008}"/>
                </a:ext>
              </a:extLst>
            </p:cNvPr>
            <p:cNvCxnSpPr>
              <a:cxnSpLocks/>
              <a:stCxn id="19" idx="2"/>
              <a:endCxn id="59" idx="0"/>
            </p:cNvCxnSpPr>
            <p:nvPr/>
          </p:nvCxnSpPr>
          <p:spPr>
            <a:xfrm rot="16200000" flipH="1">
              <a:off x="7459870" y="2658897"/>
              <a:ext cx="474672" cy="1504955"/>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or: Curved 89">
              <a:extLst>
                <a:ext uri="{FF2B5EF4-FFF2-40B4-BE49-F238E27FC236}">
                  <a16:creationId xmlns:a16="http://schemas.microsoft.com/office/drawing/2014/main" id="{8E0E81BD-DFBE-4480-0B68-A2212A8E1A7E}"/>
                </a:ext>
              </a:extLst>
            </p:cNvPr>
            <p:cNvCxnSpPr>
              <a:cxnSpLocks/>
              <a:stCxn id="19" idx="2"/>
              <a:endCxn id="31" idx="0"/>
            </p:cNvCxnSpPr>
            <p:nvPr/>
          </p:nvCxnSpPr>
          <p:spPr>
            <a:xfrm rot="5400000">
              <a:off x="5915014" y="2648762"/>
              <a:ext cx="504438" cy="1554993"/>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8F744A-649F-C400-43E2-FC1FCA599B9E}"/>
                </a:ext>
              </a:extLst>
            </p:cNvPr>
            <p:cNvCxnSpPr>
              <a:cxnSpLocks/>
              <a:stCxn id="19" idx="2"/>
              <a:endCxn id="43" idx="0"/>
            </p:cNvCxnSpPr>
            <p:nvPr/>
          </p:nvCxnSpPr>
          <p:spPr>
            <a:xfrm flipH="1">
              <a:off x="6929317" y="3174039"/>
              <a:ext cx="15412" cy="485067"/>
            </a:xfrm>
            <a:prstGeom prst="line">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11D8C6F-0A0C-4C7F-38B9-1B7773979BB8}"/>
              </a:ext>
            </a:extLst>
          </p:cNvPr>
          <p:cNvGrpSpPr/>
          <p:nvPr/>
        </p:nvGrpSpPr>
        <p:grpSpPr>
          <a:xfrm>
            <a:off x="1304529" y="3331923"/>
            <a:ext cx="2825071" cy="498954"/>
            <a:chOff x="1152129" y="3179523"/>
            <a:chExt cx="2825071" cy="498954"/>
          </a:xfrm>
        </p:grpSpPr>
        <p:cxnSp>
          <p:nvCxnSpPr>
            <p:cNvPr id="94" name="Connector: Curved 93">
              <a:extLst>
                <a:ext uri="{FF2B5EF4-FFF2-40B4-BE49-F238E27FC236}">
                  <a16:creationId xmlns:a16="http://schemas.microsoft.com/office/drawing/2014/main" id="{F6589B24-E364-BDA4-2690-65717B0263C2}"/>
                </a:ext>
              </a:extLst>
            </p:cNvPr>
            <p:cNvCxnSpPr>
              <a:cxnSpLocks/>
              <a:stCxn id="16" idx="2"/>
              <a:endCxn id="22" idx="0"/>
            </p:cNvCxnSpPr>
            <p:nvPr/>
          </p:nvCxnSpPr>
          <p:spPr>
            <a:xfrm rot="5400000">
              <a:off x="1608920" y="2722733"/>
              <a:ext cx="498953" cy="1412535"/>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9559E752-D3C4-DF7A-C4C4-7903648A94C4}"/>
                </a:ext>
              </a:extLst>
            </p:cNvPr>
            <p:cNvCxnSpPr>
              <a:cxnSpLocks/>
              <a:stCxn id="16" idx="2"/>
              <a:endCxn id="28" idx="0"/>
            </p:cNvCxnSpPr>
            <p:nvPr/>
          </p:nvCxnSpPr>
          <p:spPr>
            <a:xfrm rot="16200000" flipH="1">
              <a:off x="3021455" y="2722731"/>
              <a:ext cx="498953" cy="1412537"/>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9A42070-E5C8-7C1E-A960-D7E95B66BAF7}"/>
                </a:ext>
              </a:extLst>
            </p:cNvPr>
            <p:cNvCxnSpPr>
              <a:cxnSpLocks/>
              <a:stCxn id="16" idx="2"/>
              <a:endCxn id="25" idx="0"/>
            </p:cNvCxnSpPr>
            <p:nvPr/>
          </p:nvCxnSpPr>
          <p:spPr>
            <a:xfrm>
              <a:off x="2564663" y="3179524"/>
              <a:ext cx="1" cy="498953"/>
            </a:xfrm>
            <a:prstGeom prst="line">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E138A64B-703B-B676-C043-B5C15FC695B2}"/>
              </a:ext>
            </a:extLst>
          </p:cNvPr>
          <p:cNvGrpSpPr/>
          <p:nvPr/>
        </p:nvGrpSpPr>
        <p:grpSpPr>
          <a:xfrm>
            <a:off x="7097131" y="4341620"/>
            <a:ext cx="3108614" cy="737499"/>
            <a:chOff x="6944731" y="4189220"/>
            <a:chExt cx="3108614" cy="737499"/>
          </a:xfrm>
        </p:grpSpPr>
        <p:cxnSp>
          <p:nvCxnSpPr>
            <p:cNvPr id="99" name="Connector: Curved 98">
              <a:extLst>
                <a:ext uri="{FF2B5EF4-FFF2-40B4-BE49-F238E27FC236}">
                  <a16:creationId xmlns:a16="http://schemas.microsoft.com/office/drawing/2014/main" id="{37D70041-4561-0A70-9F9A-DBA19058A554}"/>
                </a:ext>
              </a:extLst>
            </p:cNvPr>
            <p:cNvCxnSpPr>
              <a:cxnSpLocks/>
              <a:stCxn id="62" idx="3"/>
              <a:endCxn id="68" idx="1"/>
            </p:cNvCxnSpPr>
            <p:nvPr/>
          </p:nvCxnSpPr>
          <p:spPr>
            <a:xfrm>
              <a:off x="9101995" y="4914019"/>
              <a:ext cx="951350" cy="12700"/>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Curved 100">
              <a:extLst>
                <a:ext uri="{FF2B5EF4-FFF2-40B4-BE49-F238E27FC236}">
                  <a16:creationId xmlns:a16="http://schemas.microsoft.com/office/drawing/2014/main" id="{A7ACED63-1670-14ED-D9F7-16F7301DCDF9}"/>
                </a:ext>
              </a:extLst>
            </p:cNvPr>
            <p:cNvCxnSpPr>
              <a:cxnSpLocks/>
              <a:stCxn id="59" idx="2"/>
              <a:endCxn id="65" idx="0"/>
            </p:cNvCxnSpPr>
            <p:nvPr/>
          </p:nvCxnSpPr>
          <p:spPr>
            <a:xfrm rot="5400000">
              <a:off x="7464738" y="3669213"/>
              <a:ext cx="464939" cy="1504954"/>
            </a:xfrm>
            <a:prstGeom prst="curvedConnector3">
              <a:avLst>
                <a:gd name="adj1" fmla="val 50000"/>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E69C47-A785-9DD4-BBDC-22B2E3D98BB2}"/>
                </a:ext>
              </a:extLst>
            </p:cNvPr>
            <p:cNvCxnSpPr>
              <a:cxnSpLocks/>
              <a:stCxn id="59" idx="2"/>
              <a:endCxn id="62" idx="0"/>
            </p:cNvCxnSpPr>
            <p:nvPr/>
          </p:nvCxnSpPr>
          <p:spPr>
            <a:xfrm>
              <a:off x="8449684" y="4189221"/>
              <a:ext cx="17274" cy="454543"/>
            </a:xfrm>
            <a:prstGeom prst="line">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DB5360BA-6292-B84A-AB51-C75A35D94853}"/>
              </a:ext>
            </a:extLst>
          </p:cNvPr>
          <p:cNvCxnSpPr>
            <a:cxnSpLocks/>
            <a:stCxn id="68" idx="2"/>
            <a:endCxn id="77" idx="0"/>
          </p:cNvCxnSpPr>
          <p:nvPr/>
        </p:nvCxnSpPr>
        <p:spPr>
          <a:xfrm flipH="1">
            <a:off x="10056356" y="5336674"/>
            <a:ext cx="784426" cy="504550"/>
          </a:xfrm>
          <a:prstGeom prst="line">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Heksagon 13">
            <a:extLst>
              <a:ext uri="{FF2B5EF4-FFF2-40B4-BE49-F238E27FC236}">
                <a16:creationId xmlns:a16="http://schemas.microsoft.com/office/drawing/2014/main" id="{9E1D189F-AE9F-9AC5-BE70-39E06D9DE14A}"/>
              </a:ext>
            </a:extLst>
          </p:cNvPr>
          <p:cNvSpPr/>
          <p:nvPr/>
        </p:nvSpPr>
        <p:spPr>
          <a:xfrm rot="3600000">
            <a:off x="451139" y="5884643"/>
            <a:ext cx="2055296" cy="1804924"/>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9" name="Bintang: 4 Titik 7">
            <a:extLst>
              <a:ext uri="{FF2B5EF4-FFF2-40B4-BE49-F238E27FC236}">
                <a16:creationId xmlns:a16="http://schemas.microsoft.com/office/drawing/2014/main" id="{8D1B1BA4-403D-BAF3-F7ED-09E418FA9C09}"/>
              </a:ext>
            </a:extLst>
          </p:cNvPr>
          <p:cNvSpPr/>
          <p:nvPr/>
        </p:nvSpPr>
        <p:spPr>
          <a:xfrm rot="302165">
            <a:off x="2959250" y="6229240"/>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Heksagon 5">
            <a:extLst>
              <a:ext uri="{FF2B5EF4-FFF2-40B4-BE49-F238E27FC236}">
                <a16:creationId xmlns:a16="http://schemas.microsoft.com/office/drawing/2014/main" id="{32A5CCFA-8B7F-1CFF-5691-342EB69B31D5}"/>
              </a:ext>
            </a:extLst>
          </p:cNvPr>
          <p:cNvSpPr/>
          <p:nvPr/>
        </p:nvSpPr>
        <p:spPr>
          <a:xfrm rot="3412641">
            <a:off x="9729447" y="-586897"/>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1" name="Bintang: 4 Titik 7">
            <a:extLst>
              <a:ext uri="{FF2B5EF4-FFF2-40B4-BE49-F238E27FC236}">
                <a16:creationId xmlns:a16="http://schemas.microsoft.com/office/drawing/2014/main" id="{12B2A31A-65DE-6FFE-ADB5-4BA7E94FAE5A}"/>
              </a:ext>
            </a:extLst>
          </p:cNvPr>
          <p:cNvSpPr/>
          <p:nvPr/>
        </p:nvSpPr>
        <p:spPr>
          <a:xfrm rot="302165">
            <a:off x="11613148" y="3632754"/>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2" name="Freeform: Shape 39">
            <a:extLst>
              <a:ext uri="{FF2B5EF4-FFF2-40B4-BE49-F238E27FC236}">
                <a16:creationId xmlns:a16="http://schemas.microsoft.com/office/drawing/2014/main" id="{34D3FA6C-65BB-AFD4-94AA-0D19A22B2BDA}"/>
              </a:ext>
            </a:extLst>
          </p:cNvPr>
          <p:cNvSpPr/>
          <p:nvPr/>
        </p:nvSpPr>
        <p:spPr>
          <a:xfrm rot="14400000">
            <a:off x="757656" y="6214115"/>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solidFill>
            <a:schemeClr val="accent2">
              <a:alpha val="1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cxnSp>
        <p:nvCxnSpPr>
          <p:cNvPr id="39" name="Connector: Curved 38">
            <a:extLst>
              <a:ext uri="{FF2B5EF4-FFF2-40B4-BE49-F238E27FC236}">
                <a16:creationId xmlns:a16="http://schemas.microsoft.com/office/drawing/2014/main" id="{B4C328D6-865E-9FF7-AD14-2D3E6C4740CD}"/>
              </a:ext>
            </a:extLst>
          </p:cNvPr>
          <p:cNvCxnSpPr>
            <a:cxnSpLocks/>
            <a:stCxn id="12" idx="3"/>
            <a:endCxn id="68" idx="0"/>
          </p:cNvCxnSpPr>
          <p:nvPr/>
        </p:nvCxnSpPr>
        <p:spPr>
          <a:xfrm>
            <a:off x="5691901" y="2015673"/>
            <a:ext cx="5148881" cy="2780491"/>
          </a:xfrm>
          <a:prstGeom prst="curvedConnector2">
            <a:avLst/>
          </a:prstGeom>
          <a:ln w="9525">
            <a:solidFill>
              <a:schemeClr val="bg1">
                <a:alpha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891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9" dur="3000" fill="hold"/>
                                        <p:tgtEl>
                                          <p:spTgt spid="53"/>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par>
                                <p:cTn id="13"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4" dur="3000" fill="hold"/>
                                        <p:tgtEl>
                                          <p:spTgt spid="75"/>
                                        </p:tgtEl>
                                        <p:attrNameLst>
                                          <p:attrName>ppt_x</p:attrName>
                                          <p:attrName>ppt_y</p:attrName>
                                        </p:attrNameLst>
                                      </p:cBhvr>
                                      <p:rCtr x="0" y="1204"/>
                                    </p:animMotion>
                                  </p:childTnLst>
                                </p:cTn>
                              </p:par>
                              <p:par>
                                <p:cTn id="15" presetID="10" presetClass="entr" presetSubtype="0" fill="hold" grpId="0" nodeType="withEffect">
                                  <p:stCondLst>
                                    <p:cond delay="350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par>
                                <p:cTn id="18"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9" dur="3000" fill="hold"/>
                                        <p:tgtEl>
                                          <p:spTgt spid="56"/>
                                        </p:tgtEl>
                                        <p:attrNameLst>
                                          <p:attrName>ppt_x</p:attrName>
                                          <p:attrName>ppt_y</p:attrName>
                                        </p:attrNameLst>
                                      </p:cBhvr>
                                      <p:rCtr x="0" y="1204"/>
                                    </p:animMotion>
                                  </p:childTnLst>
                                </p:cTn>
                              </p:par>
                              <p:par>
                                <p:cTn id="20" presetID="55"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strVal val="#ppt_w*0.70"/>
                                          </p:val>
                                        </p:tav>
                                        <p:tav tm="100000">
                                          <p:val>
                                            <p:strVal val="#ppt_w"/>
                                          </p:val>
                                        </p:tav>
                                      </p:tavLst>
                                    </p:anim>
                                    <p:anim calcmode="lin" valueType="num">
                                      <p:cBhvr>
                                        <p:cTn id="23" dur="1000" fill="hold"/>
                                        <p:tgtEl>
                                          <p:spTgt spid="3"/>
                                        </p:tgtEl>
                                        <p:attrNameLst>
                                          <p:attrName>ppt_h</p:attrName>
                                        </p:attrNameLst>
                                      </p:cBhvr>
                                      <p:tavLst>
                                        <p:tav tm="0">
                                          <p:val>
                                            <p:strVal val="#ppt_h"/>
                                          </p:val>
                                        </p:tav>
                                        <p:tav tm="100000">
                                          <p:val>
                                            <p:strVal val="#ppt_h"/>
                                          </p:val>
                                        </p:tav>
                                      </p:tavLst>
                                    </p:anim>
                                    <p:animEffect transition="in" filter="fade">
                                      <p:cBhvr>
                                        <p:cTn id="24" dur="1000"/>
                                        <p:tgtEl>
                                          <p:spTgt spid="3"/>
                                        </p:tgtEl>
                                      </p:cBhvr>
                                    </p:animEffect>
                                  </p:childTnLst>
                                </p:cTn>
                              </p:par>
                              <p:par>
                                <p:cTn id="25" presetID="22" presetClass="entr" presetSubtype="1" fill="hold" nodeType="withEffect">
                                  <p:stCondLst>
                                    <p:cond delay="500"/>
                                  </p:stCondLst>
                                  <p:childTnLst>
                                    <p:set>
                                      <p:cBhvr>
                                        <p:cTn id="26" dur="1" fill="hold">
                                          <p:stCondLst>
                                            <p:cond delay="0"/>
                                          </p:stCondLst>
                                        </p:cTn>
                                        <p:tgtEl>
                                          <p:spTgt spid="82"/>
                                        </p:tgtEl>
                                        <p:attrNameLst>
                                          <p:attrName>style.visibility</p:attrName>
                                        </p:attrNameLst>
                                      </p:cBhvr>
                                      <p:to>
                                        <p:strVal val="visible"/>
                                      </p:to>
                                    </p:set>
                                    <p:animEffect transition="in" filter="wipe(up)">
                                      <p:cBhvr>
                                        <p:cTn id="27" dur="750"/>
                                        <p:tgtEl>
                                          <p:spTgt spid="82"/>
                                        </p:tgtEl>
                                      </p:cBhvr>
                                    </p:animEffect>
                                  </p:childTnLst>
                                </p:cTn>
                              </p:par>
                              <p:par>
                                <p:cTn id="28" presetID="55" presetClass="entr" presetSubtype="0" fill="hold" nodeType="withEffect">
                                  <p:stCondLst>
                                    <p:cond delay="100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strVal val="#ppt_w*0.70"/>
                                          </p:val>
                                        </p:tav>
                                        <p:tav tm="100000">
                                          <p:val>
                                            <p:strVal val="#ppt_w"/>
                                          </p:val>
                                        </p:tav>
                                      </p:tavLst>
                                    </p:anim>
                                    <p:anim calcmode="lin" valueType="num">
                                      <p:cBhvr>
                                        <p:cTn id="31" dur="1000" fill="hold"/>
                                        <p:tgtEl>
                                          <p:spTgt spid="7"/>
                                        </p:tgtEl>
                                        <p:attrNameLst>
                                          <p:attrName>ppt_h</p:attrName>
                                        </p:attrNameLst>
                                      </p:cBhvr>
                                      <p:tavLst>
                                        <p:tav tm="0">
                                          <p:val>
                                            <p:strVal val="#ppt_h"/>
                                          </p:val>
                                        </p:tav>
                                        <p:tav tm="100000">
                                          <p:val>
                                            <p:strVal val="#ppt_h"/>
                                          </p:val>
                                        </p:tav>
                                      </p:tavLst>
                                    </p:anim>
                                    <p:animEffect transition="in" filter="fade">
                                      <p:cBhvr>
                                        <p:cTn id="32" dur="1000"/>
                                        <p:tgtEl>
                                          <p:spTgt spid="7"/>
                                        </p:tgtEl>
                                      </p:cBhvr>
                                    </p:animEffect>
                                  </p:childTnLst>
                                </p:cTn>
                              </p:par>
                              <p:par>
                                <p:cTn id="33" presetID="55" presetClass="entr" presetSubtype="0" fill="hold" nodeType="withEffect">
                                  <p:stCondLst>
                                    <p:cond delay="100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strVal val="#ppt_w*0.70"/>
                                          </p:val>
                                        </p:tav>
                                        <p:tav tm="100000">
                                          <p:val>
                                            <p:strVal val="#ppt_w"/>
                                          </p:val>
                                        </p:tav>
                                      </p:tavLst>
                                    </p:anim>
                                    <p:anim calcmode="lin" valueType="num">
                                      <p:cBhvr>
                                        <p:cTn id="36" dur="1000" fill="hold"/>
                                        <p:tgtEl>
                                          <p:spTgt spid="11"/>
                                        </p:tgtEl>
                                        <p:attrNameLst>
                                          <p:attrName>ppt_h</p:attrName>
                                        </p:attrNameLst>
                                      </p:cBhvr>
                                      <p:tavLst>
                                        <p:tav tm="0">
                                          <p:val>
                                            <p:strVal val="#ppt_h"/>
                                          </p:val>
                                        </p:tav>
                                        <p:tav tm="100000">
                                          <p:val>
                                            <p:strVal val="#ppt_h"/>
                                          </p:val>
                                        </p:tav>
                                      </p:tavLst>
                                    </p:anim>
                                    <p:animEffect transition="in" filter="fade">
                                      <p:cBhvr>
                                        <p:cTn id="37" dur="1000"/>
                                        <p:tgtEl>
                                          <p:spTgt spid="11"/>
                                        </p:tgtEl>
                                      </p:cBhvr>
                                    </p:animEffect>
                                  </p:childTnLst>
                                </p:cTn>
                              </p:par>
                              <p:par>
                                <p:cTn id="38" presetID="22" presetClass="entr" presetSubtype="1" fill="hold" nodeType="withEffect">
                                  <p:stCondLst>
                                    <p:cond delay="1500"/>
                                  </p:stCondLst>
                                  <p:childTnLst>
                                    <p:set>
                                      <p:cBhvr>
                                        <p:cTn id="39" dur="1" fill="hold">
                                          <p:stCondLst>
                                            <p:cond delay="0"/>
                                          </p:stCondLst>
                                        </p:cTn>
                                        <p:tgtEl>
                                          <p:spTgt spid="85"/>
                                        </p:tgtEl>
                                        <p:attrNameLst>
                                          <p:attrName>style.visibility</p:attrName>
                                        </p:attrNameLst>
                                      </p:cBhvr>
                                      <p:to>
                                        <p:strVal val="visible"/>
                                      </p:to>
                                    </p:set>
                                    <p:animEffect transition="in" filter="wipe(up)">
                                      <p:cBhvr>
                                        <p:cTn id="40" dur="750"/>
                                        <p:tgtEl>
                                          <p:spTgt spid="85"/>
                                        </p:tgtEl>
                                      </p:cBhvr>
                                    </p:animEffect>
                                  </p:childTnLst>
                                </p:cTn>
                              </p:par>
                              <p:par>
                                <p:cTn id="41" presetID="55" presetClass="entr" presetSubtype="0" fill="hold" nodeType="withEffect">
                                  <p:stCondLst>
                                    <p:cond delay="200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strVal val="#ppt_w*0.70"/>
                                          </p:val>
                                        </p:tav>
                                        <p:tav tm="100000">
                                          <p:val>
                                            <p:strVal val="#ppt_w"/>
                                          </p:val>
                                        </p:tav>
                                      </p:tavLst>
                                    </p:anim>
                                    <p:anim calcmode="lin" valueType="num">
                                      <p:cBhvr>
                                        <p:cTn id="44" dur="1000" fill="hold"/>
                                        <p:tgtEl>
                                          <p:spTgt spid="15"/>
                                        </p:tgtEl>
                                        <p:attrNameLst>
                                          <p:attrName>ppt_h</p:attrName>
                                        </p:attrNameLst>
                                      </p:cBhvr>
                                      <p:tavLst>
                                        <p:tav tm="0">
                                          <p:val>
                                            <p:strVal val="#ppt_h"/>
                                          </p:val>
                                        </p:tav>
                                        <p:tav tm="100000">
                                          <p:val>
                                            <p:strVal val="#ppt_h"/>
                                          </p:val>
                                        </p:tav>
                                      </p:tavLst>
                                    </p:anim>
                                    <p:animEffect transition="in" filter="fade">
                                      <p:cBhvr>
                                        <p:cTn id="45" dur="1000"/>
                                        <p:tgtEl>
                                          <p:spTgt spid="15"/>
                                        </p:tgtEl>
                                      </p:cBhvr>
                                    </p:animEffect>
                                  </p:childTnLst>
                                </p:cTn>
                              </p:par>
                              <p:par>
                                <p:cTn id="46" presetID="55" presetClass="entr" presetSubtype="0" fill="hold" nodeType="withEffect">
                                  <p:stCondLst>
                                    <p:cond delay="2000"/>
                                  </p:stCondLst>
                                  <p:childTnLst>
                                    <p:set>
                                      <p:cBhvr>
                                        <p:cTn id="47" dur="1" fill="hold">
                                          <p:stCondLst>
                                            <p:cond delay="0"/>
                                          </p:stCondLst>
                                        </p:cTn>
                                        <p:tgtEl>
                                          <p:spTgt spid="18"/>
                                        </p:tgtEl>
                                        <p:attrNameLst>
                                          <p:attrName>style.visibility</p:attrName>
                                        </p:attrNameLst>
                                      </p:cBhvr>
                                      <p:to>
                                        <p:strVal val="visible"/>
                                      </p:to>
                                    </p:set>
                                    <p:anim calcmode="lin" valueType="num">
                                      <p:cBhvr>
                                        <p:cTn id="48" dur="1000" fill="hold"/>
                                        <p:tgtEl>
                                          <p:spTgt spid="18"/>
                                        </p:tgtEl>
                                        <p:attrNameLst>
                                          <p:attrName>ppt_w</p:attrName>
                                        </p:attrNameLst>
                                      </p:cBhvr>
                                      <p:tavLst>
                                        <p:tav tm="0">
                                          <p:val>
                                            <p:strVal val="#ppt_w*0.70"/>
                                          </p:val>
                                        </p:tav>
                                        <p:tav tm="100000">
                                          <p:val>
                                            <p:strVal val="#ppt_w"/>
                                          </p:val>
                                        </p:tav>
                                      </p:tavLst>
                                    </p:anim>
                                    <p:anim calcmode="lin" valueType="num">
                                      <p:cBhvr>
                                        <p:cTn id="49" dur="1000" fill="hold"/>
                                        <p:tgtEl>
                                          <p:spTgt spid="18"/>
                                        </p:tgtEl>
                                        <p:attrNameLst>
                                          <p:attrName>ppt_h</p:attrName>
                                        </p:attrNameLst>
                                      </p:cBhvr>
                                      <p:tavLst>
                                        <p:tav tm="0">
                                          <p:val>
                                            <p:strVal val="#ppt_h"/>
                                          </p:val>
                                        </p:tav>
                                        <p:tav tm="100000">
                                          <p:val>
                                            <p:strVal val="#ppt_h"/>
                                          </p:val>
                                        </p:tav>
                                      </p:tavLst>
                                    </p:anim>
                                    <p:animEffect transition="in" filter="fade">
                                      <p:cBhvr>
                                        <p:cTn id="50" dur="1000"/>
                                        <p:tgtEl>
                                          <p:spTgt spid="18"/>
                                        </p:tgtEl>
                                      </p:cBhvr>
                                    </p:animEffect>
                                  </p:childTnLst>
                                </p:cTn>
                              </p:par>
                              <p:par>
                                <p:cTn id="51" presetID="22" presetClass="entr" presetSubtype="1" fill="hold" nodeType="withEffect">
                                  <p:stCondLst>
                                    <p:cond delay="2500"/>
                                  </p:stCondLst>
                                  <p:childTnLst>
                                    <p:set>
                                      <p:cBhvr>
                                        <p:cTn id="52" dur="1" fill="hold">
                                          <p:stCondLst>
                                            <p:cond delay="0"/>
                                          </p:stCondLst>
                                        </p:cTn>
                                        <p:tgtEl>
                                          <p:spTgt spid="93"/>
                                        </p:tgtEl>
                                        <p:attrNameLst>
                                          <p:attrName>style.visibility</p:attrName>
                                        </p:attrNameLst>
                                      </p:cBhvr>
                                      <p:to>
                                        <p:strVal val="visible"/>
                                      </p:to>
                                    </p:set>
                                    <p:animEffect transition="in" filter="wipe(up)">
                                      <p:cBhvr>
                                        <p:cTn id="53" dur="750"/>
                                        <p:tgtEl>
                                          <p:spTgt spid="93"/>
                                        </p:tgtEl>
                                      </p:cBhvr>
                                    </p:animEffect>
                                  </p:childTnLst>
                                </p:cTn>
                              </p:par>
                              <p:par>
                                <p:cTn id="54" presetID="22" presetClass="entr" presetSubtype="1" fill="hold" nodeType="withEffect">
                                  <p:stCondLst>
                                    <p:cond delay="2500"/>
                                  </p:stCondLst>
                                  <p:childTnLst>
                                    <p:set>
                                      <p:cBhvr>
                                        <p:cTn id="55" dur="1" fill="hold">
                                          <p:stCondLst>
                                            <p:cond delay="0"/>
                                          </p:stCondLst>
                                        </p:cTn>
                                        <p:tgtEl>
                                          <p:spTgt spid="88"/>
                                        </p:tgtEl>
                                        <p:attrNameLst>
                                          <p:attrName>style.visibility</p:attrName>
                                        </p:attrNameLst>
                                      </p:cBhvr>
                                      <p:to>
                                        <p:strVal val="visible"/>
                                      </p:to>
                                    </p:set>
                                    <p:animEffect transition="in" filter="wipe(up)">
                                      <p:cBhvr>
                                        <p:cTn id="56" dur="750"/>
                                        <p:tgtEl>
                                          <p:spTgt spid="88"/>
                                        </p:tgtEl>
                                      </p:cBhvr>
                                    </p:animEffect>
                                  </p:childTnLst>
                                </p:cTn>
                              </p:par>
                              <p:par>
                                <p:cTn id="57" presetID="55" presetClass="entr" presetSubtype="0" fill="hold" nodeType="withEffect">
                                  <p:stCondLst>
                                    <p:cond delay="30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1000" fill="hold"/>
                                        <p:tgtEl>
                                          <p:spTgt spid="21"/>
                                        </p:tgtEl>
                                        <p:attrNameLst>
                                          <p:attrName>ppt_w</p:attrName>
                                        </p:attrNameLst>
                                      </p:cBhvr>
                                      <p:tavLst>
                                        <p:tav tm="0">
                                          <p:val>
                                            <p:strVal val="#ppt_w*0.70"/>
                                          </p:val>
                                        </p:tav>
                                        <p:tav tm="100000">
                                          <p:val>
                                            <p:strVal val="#ppt_w"/>
                                          </p:val>
                                        </p:tav>
                                      </p:tavLst>
                                    </p:anim>
                                    <p:anim calcmode="lin" valueType="num">
                                      <p:cBhvr>
                                        <p:cTn id="60" dur="1000" fill="hold"/>
                                        <p:tgtEl>
                                          <p:spTgt spid="21"/>
                                        </p:tgtEl>
                                        <p:attrNameLst>
                                          <p:attrName>ppt_h</p:attrName>
                                        </p:attrNameLst>
                                      </p:cBhvr>
                                      <p:tavLst>
                                        <p:tav tm="0">
                                          <p:val>
                                            <p:strVal val="#ppt_h"/>
                                          </p:val>
                                        </p:tav>
                                        <p:tav tm="100000">
                                          <p:val>
                                            <p:strVal val="#ppt_h"/>
                                          </p:val>
                                        </p:tav>
                                      </p:tavLst>
                                    </p:anim>
                                    <p:animEffect transition="in" filter="fade">
                                      <p:cBhvr>
                                        <p:cTn id="61" dur="1000"/>
                                        <p:tgtEl>
                                          <p:spTgt spid="21"/>
                                        </p:tgtEl>
                                      </p:cBhvr>
                                    </p:animEffect>
                                  </p:childTnLst>
                                </p:cTn>
                              </p:par>
                              <p:par>
                                <p:cTn id="62" presetID="55" presetClass="entr" presetSubtype="0" fill="hold" nodeType="withEffect">
                                  <p:stCondLst>
                                    <p:cond delay="30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1000" fill="hold"/>
                                        <p:tgtEl>
                                          <p:spTgt spid="24"/>
                                        </p:tgtEl>
                                        <p:attrNameLst>
                                          <p:attrName>ppt_w</p:attrName>
                                        </p:attrNameLst>
                                      </p:cBhvr>
                                      <p:tavLst>
                                        <p:tav tm="0">
                                          <p:val>
                                            <p:strVal val="#ppt_w*0.70"/>
                                          </p:val>
                                        </p:tav>
                                        <p:tav tm="100000">
                                          <p:val>
                                            <p:strVal val="#ppt_w"/>
                                          </p:val>
                                        </p:tav>
                                      </p:tavLst>
                                    </p:anim>
                                    <p:anim calcmode="lin" valueType="num">
                                      <p:cBhvr>
                                        <p:cTn id="65" dur="1000" fill="hold"/>
                                        <p:tgtEl>
                                          <p:spTgt spid="24"/>
                                        </p:tgtEl>
                                        <p:attrNameLst>
                                          <p:attrName>ppt_h</p:attrName>
                                        </p:attrNameLst>
                                      </p:cBhvr>
                                      <p:tavLst>
                                        <p:tav tm="0">
                                          <p:val>
                                            <p:strVal val="#ppt_h"/>
                                          </p:val>
                                        </p:tav>
                                        <p:tav tm="100000">
                                          <p:val>
                                            <p:strVal val="#ppt_h"/>
                                          </p:val>
                                        </p:tav>
                                      </p:tavLst>
                                    </p:anim>
                                    <p:animEffect transition="in" filter="fade">
                                      <p:cBhvr>
                                        <p:cTn id="66" dur="1000"/>
                                        <p:tgtEl>
                                          <p:spTgt spid="24"/>
                                        </p:tgtEl>
                                      </p:cBhvr>
                                    </p:animEffect>
                                  </p:childTnLst>
                                </p:cTn>
                              </p:par>
                              <p:par>
                                <p:cTn id="67" presetID="55" presetClass="entr" presetSubtype="0" fill="hold" nodeType="withEffect">
                                  <p:stCondLst>
                                    <p:cond delay="3000"/>
                                  </p:stCondLst>
                                  <p:childTnLst>
                                    <p:set>
                                      <p:cBhvr>
                                        <p:cTn id="68" dur="1" fill="hold">
                                          <p:stCondLst>
                                            <p:cond delay="0"/>
                                          </p:stCondLst>
                                        </p:cTn>
                                        <p:tgtEl>
                                          <p:spTgt spid="27"/>
                                        </p:tgtEl>
                                        <p:attrNameLst>
                                          <p:attrName>style.visibility</p:attrName>
                                        </p:attrNameLst>
                                      </p:cBhvr>
                                      <p:to>
                                        <p:strVal val="visible"/>
                                      </p:to>
                                    </p:set>
                                    <p:anim calcmode="lin" valueType="num">
                                      <p:cBhvr>
                                        <p:cTn id="69" dur="1000" fill="hold"/>
                                        <p:tgtEl>
                                          <p:spTgt spid="27"/>
                                        </p:tgtEl>
                                        <p:attrNameLst>
                                          <p:attrName>ppt_w</p:attrName>
                                        </p:attrNameLst>
                                      </p:cBhvr>
                                      <p:tavLst>
                                        <p:tav tm="0">
                                          <p:val>
                                            <p:strVal val="#ppt_w*0.70"/>
                                          </p:val>
                                        </p:tav>
                                        <p:tav tm="100000">
                                          <p:val>
                                            <p:strVal val="#ppt_w"/>
                                          </p:val>
                                        </p:tav>
                                      </p:tavLst>
                                    </p:anim>
                                    <p:anim calcmode="lin" valueType="num">
                                      <p:cBhvr>
                                        <p:cTn id="70" dur="1000" fill="hold"/>
                                        <p:tgtEl>
                                          <p:spTgt spid="27"/>
                                        </p:tgtEl>
                                        <p:attrNameLst>
                                          <p:attrName>ppt_h</p:attrName>
                                        </p:attrNameLst>
                                      </p:cBhvr>
                                      <p:tavLst>
                                        <p:tav tm="0">
                                          <p:val>
                                            <p:strVal val="#ppt_h"/>
                                          </p:val>
                                        </p:tav>
                                        <p:tav tm="100000">
                                          <p:val>
                                            <p:strVal val="#ppt_h"/>
                                          </p:val>
                                        </p:tav>
                                      </p:tavLst>
                                    </p:anim>
                                    <p:animEffect transition="in" filter="fade">
                                      <p:cBhvr>
                                        <p:cTn id="71" dur="1000"/>
                                        <p:tgtEl>
                                          <p:spTgt spid="27"/>
                                        </p:tgtEl>
                                      </p:cBhvr>
                                    </p:animEffect>
                                  </p:childTnLst>
                                </p:cTn>
                              </p:par>
                              <p:par>
                                <p:cTn id="72" presetID="55" presetClass="entr" presetSubtype="0" fill="hold" nodeType="withEffect">
                                  <p:stCondLst>
                                    <p:cond delay="3000"/>
                                  </p:stCondLst>
                                  <p:childTnLst>
                                    <p:set>
                                      <p:cBhvr>
                                        <p:cTn id="73" dur="1" fill="hold">
                                          <p:stCondLst>
                                            <p:cond delay="0"/>
                                          </p:stCondLst>
                                        </p:cTn>
                                        <p:tgtEl>
                                          <p:spTgt spid="30"/>
                                        </p:tgtEl>
                                        <p:attrNameLst>
                                          <p:attrName>style.visibility</p:attrName>
                                        </p:attrNameLst>
                                      </p:cBhvr>
                                      <p:to>
                                        <p:strVal val="visible"/>
                                      </p:to>
                                    </p:set>
                                    <p:anim calcmode="lin" valueType="num">
                                      <p:cBhvr>
                                        <p:cTn id="74" dur="1000" fill="hold"/>
                                        <p:tgtEl>
                                          <p:spTgt spid="30"/>
                                        </p:tgtEl>
                                        <p:attrNameLst>
                                          <p:attrName>ppt_w</p:attrName>
                                        </p:attrNameLst>
                                      </p:cBhvr>
                                      <p:tavLst>
                                        <p:tav tm="0">
                                          <p:val>
                                            <p:strVal val="#ppt_w*0.70"/>
                                          </p:val>
                                        </p:tav>
                                        <p:tav tm="100000">
                                          <p:val>
                                            <p:strVal val="#ppt_w"/>
                                          </p:val>
                                        </p:tav>
                                      </p:tavLst>
                                    </p:anim>
                                    <p:anim calcmode="lin" valueType="num">
                                      <p:cBhvr>
                                        <p:cTn id="75" dur="1000" fill="hold"/>
                                        <p:tgtEl>
                                          <p:spTgt spid="30"/>
                                        </p:tgtEl>
                                        <p:attrNameLst>
                                          <p:attrName>ppt_h</p:attrName>
                                        </p:attrNameLst>
                                      </p:cBhvr>
                                      <p:tavLst>
                                        <p:tav tm="0">
                                          <p:val>
                                            <p:strVal val="#ppt_h"/>
                                          </p:val>
                                        </p:tav>
                                        <p:tav tm="100000">
                                          <p:val>
                                            <p:strVal val="#ppt_h"/>
                                          </p:val>
                                        </p:tav>
                                      </p:tavLst>
                                    </p:anim>
                                    <p:animEffect transition="in" filter="fade">
                                      <p:cBhvr>
                                        <p:cTn id="76" dur="1000"/>
                                        <p:tgtEl>
                                          <p:spTgt spid="30"/>
                                        </p:tgtEl>
                                      </p:cBhvr>
                                    </p:animEffect>
                                  </p:childTnLst>
                                </p:cTn>
                              </p:par>
                              <p:par>
                                <p:cTn id="77" presetID="55" presetClass="entr" presetSubtype="0" fill="hold" nodeType="withEffect">
                                  <p:stCondLst>
                                    <p:cond delay="30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strVal val="#ppt_w*0.70"/>
                                          </p:val>
                                        </p:tav>
                                        <p:tav tm="100000">
                                          <p:val>
                                            <p:strVal val="#ppt_w"/>
                                          </p:val>
                                        </p:tav>
                                      </p:tavLst>
                                    </p:anim>
                                    <p:anim calcmode="lin" valueType="num">
                                      <p:cBhvr>
                                        <p:cTn id="80" dur="1000" fill="hold"/>
                                        <p:tgtEl>
                                          <p:spTgt spid="34"/>
                                        </p:tgtEl>
                                        <p:attrNameLst>
                                          <p:attrName>ppt_h</p:attrName>
                                        </p:attrNameLst>
                                      </p:cBhvr>
                                      <p:tavLst>
                                        <p:tav tm="0">
                                          <p:val>
                                            <p:strVal val="#ppt_h"/>
                                          </p:val>
                                        </p:tav>
                                        <p:tav tm="100000">
                                          <p:val>
                                            <p:strVal val="#ppt_h"/>
                                          </p:val>
                                        </p:tav>
                                      </p:tavLst>
                                    </p:anim>
                                    <p:animEffect transition="in" filter="fade">
                                      <p:cBhvr>
                                        <p:cTn id="81" dur="1000"/>
                                        <p:tgtEl>
                                          <p:spTgt spid="34"/>
                                        </p:tgtEl>
                                      </p:cBhvr>
                                    </p:animEffect>
                                  </p:childTnLst>
                                </p:cTn>
                              </p:par>
                              <p:par>
                                <p:cTn id="82" presetID="55" presetClass="entr" presetSubtype="0" fill="hold" nodeType="withEffect">
                                  <p:stCondLst>
                                    <p:cond delay="3000"/>
                                  </p:stCondLst>
                                  <p:childTnLst>
                                    <p:set>
                                      <p:cBhvr>
                                        <p:cTn id="83" dur="1" fill="hold">
                                          <p:stCondLst>
                                            <p:cond delay="0"/>
                                          </p:stCondLst>
                                        </p:cTn>
                                        <p:tgtEl>
                                          <p:spTgt spid="58"/>
                                        </p:tgtEl>
                                        <p:attrNameLst>
                                          <p:attrName>style.visibility</p:attrName>
                                        </p:attrNameLst>
                                      </p:cBhvr>
                                      <p:to>
                                        <p:strVal val="visible"/>
                                      </p:to>
                                    </p:set>
                                    <p:anim calcmode="lin" valueType="num">
                                      <p:cBhvr>
                                        <p:cTn id="84" dur="1000" fill="hold"/>
                                        <p:tgtEl>
                                          <p:spTgt spid="58"/>
                                        </p:tgtEl>
                                        <p:attrNameLst>
                                          <p:attrName>ppt_w</p:attrName>
                                        </p:attrNameLst>
                                      </p:cBhvr>
                                      <p:tavLst>
                                        <p:tav tm="0">
                                          <p:val>
                                            <p:strVal val="#ppt_w*0.70"/>
                                          </p:val>
                                        </p:tav>
                                        <p:tav tm="100000">
                                          <p:val>
                                            <p:strVal val="#ppt_w"/>
                                          </p:val>
                                        </p:tav>
                                      </p:tavLst>
                                    </p:anim>
                                    <p:anim calcmode="lin" valueType="num">
                                      <p:cBhvr>
                                        <p:cTn id="85" dur="1000" fill="hold"/>
                                        <p:tgtEl>
                                          <p:spTgt spid="58"/>
                                        </p:tgtEl>
                                        <p:attrNameLst>
                                          <p:attrName>ppt_h</p:attrName>
                                        </p:attrNameLst>
                                      </p:cBhvr>
                                      <p:tavLst>
                                        <p:tav tm="0">
                                          <p:val>
                                            <p:strVal val="#ppt_h"/>
                                          </p:val>
                                        </p:tav>
                                        <p:tav tm="100000">
                                          <p:val>
                                            <p:strVal val="#ppt_h"/>
                                          </p:val>
                                        </p:tav>
                                      </p:tavLst>
                                    </p:anim>
                                    <p:animEffect transition="in" filter="fade">
                                      <p:cBhvr>
                                        <p:cTn id="86" dur="1000"/>
                                        <p:tgtEl>
                                          <p:spTgt spid="58"/>
                                        </p:tgtEl>
                                      </p:cBhvr>
                                    </p:animEffect>
                                  </p:childTnLst>
                                </p:cTn>
                              </p:par>
                              <p:par>
                                <p:cTn id="87" presetID="22" presetClass="entr" presetSubtype="1" fill="hold" nodeType="withEffect">
                                  <p:stCondLst>
                                    <p:cond delay="3500"/>
                                  </p:stCondLst>
                                  <p:childTnLst>
                                    <p:set>
                                      <p:cBhvr>
                                        <p:cTn id="88" dur="1" fill="hold">
                                          <p:stCondLst>
                                            <p:cond delay="0"/>
                                          </p:stCondLst>
                                        </p:cTn>
                                        <p:tgtEl>
                                          <p:spTgt spid="98"/>
                                        </p:tgtEl>
                                        <p:attrNameLst>
                                          <p:attrName>style.visibility</p:attrName>
                                        </p:attrNameLst>
                                      </p:cBhvr>
                                      <p:to>
                                        <p:strVal val="visible"/>
                                      </p:to>
                                    </p:set>
                                    <p:animEffect transition="in" filter="wipe(up)">
                                      <p:cBhvr>
                                        <p:cTn id="89" dur="750"/>
                                        <p:tgtEl>
                                          <p:spTgt spid="98"/>
                                        </p:tgtEl>
                                      </p:cBhvr>
                                    </p:animEffect>
                                  </p:childTnLst>
                                </p:cTn>
                              </p:par>
                              <p:par>
                                <p:cTn id="90" presetID="55" presetClass="entr" presetSubtype="0" fill="hold" nodeType="withEffect">
                                  <p:stCondLst>
                                    <p:cond delay="4000"/>
                                  </p:stCondLst>
                                  <p:childTnLst>
                                    <p:set>
                                      <p:cBhvr>
                                        <p:cTn id="91" dur="1" fill="hold">
                                          <p:stCondLst>
                                            <p:cond delay="0"/>
                                          </p:stCondLst>
                                        </p:cTn>
                                        <p:tgtEl>
                                          <p:spTgt spid="64"/>
                                        </p:tgtEl>
                                        <p:attrNameLst>
                                          <p:attrName>style.visibility</p:attrName>
                                        </p:attrNameLst>
                                      </p:cBhvr>
                                      <p:to>
                                        <p:strVal val="visible"/>
                                      </p:to>
                                    </p:set>
                                    <p:anim calcmode="lin" valueType="num">
                                      <p:cBhvr>
                                        <p:cTn id="92" dur="1000" fill="hold"/>
                                        <p:tgtEl>
                                          <p:spTgt spid="64"/>
                                        </p:tgtEl>
                                        <p:attrNameLst>
                                          <p:attrName>ppt_w</p:attrName>
                                        </p:attrNameLst>
                                      </p:cBhvr>
                                      <p:tavLst>
                                        <p:tav tm="0">
                                          <p:val>
                                            <p:strVal val="#ppt_w*0.70"/>
                                          </p:val>
                                        </p:tav>
                                        <p:tav tm="100000">
                                          <p:val>
                                            <p:strVal val="#ppt_w"/>
                                          </p:val>
                                        </p:tav>
                                      </p:tavLst>
                                    </p:anim>
                                    <p:anim calcmode="lin" valueType="num">
                                      <p:cBhvr>
                                        <p:cTn id="93" dur="1000" fill="hold"/>
                                        <p:tgtEl>
                                          <p:spTgt spid="64"/>
                                        </p:tgtEl>
                                        <p:attrNameLst>
                                          <p:attrName>ppt_h</p:attrName>
                                        </p:attrNameLst>
                                      </p:cBhvr>
                                      <p:tavLst>
                                        <p:tav tm="0">
                                          <p:val>
                                            <p:strVal val="#ppt_h"/>
                                          </p:val>
                                        </p:tav>
                                        <p:tav tm="100000">
                                          <p:val>
                                            <p:strVal val="#ppt_h"/>
                                          </p:val>
                                        </p:tav>
                                      </p:tavLst>
                                    </p:anim>
                                    <p:animEffect transition="in" filter="fade">
                                      <p:cBhvr>
                                        <p:cTn id="94" dur="1000"/>
                                        <p:tgtEl>
                                          <p:spTgt spid="64"/>
                                        </p:tgtEl>
                                      </p:cBhvr>
                                    </p:animEffect>
                                  </p:childTnLst>
                                </p:cTn>
                              </p:par>
                              <p:par>
                                <p:cTn id="95" presetID="55" presetClass="entr" presetSubtype="0" fill="hold" nodeType="withEffect">
                                  <p:stCondLst>
                                    <p:cond delay="4000"/>
                                  </p:stCondLst>
                                  <p:childTnLst>
                                    <p:set>
                                      <p:cBhvr>
                                        <p:cTn id="96" dur="1" fill="hold">
                                          <p:stCondLst>
                                            <p:cond delay="0"/>
                                          </p:stCondLst>
                                        </p:cTn>
                                        <p:tgtEl>
                                          <p:spTgt spid="61"/>
                                        </p:tgtEl>
                                        <p:attrNameLst>
                                          <p:attrName>style.visibility</p:attrName>
                                        </p:attrNameLst>
                                      </p:cBhvr>
                                      <p:to>
                                        <p:strVal val="visible"/>
                                      </p:to>
                                    </p:set>
                                    <p:anim calcmode="lin" valueType="num">
                                      <p:cBhvr>
                                        <p:cTn id="97" dur="1000" fill="hold"/>
                                        <p:tgtEl>
                                          <p:spTgt spid="61"/>
                                        </p:tgtEl>
                                        <p:attrNameLst>
                                          <p:attrName>ppt_w</p:attrName>
                                        </p:attrNameLst>
                                      </p:cBhvr>
                                      <p:tavLst>
                                        <p:tav tm="0">
                                          <p:val>
                                            <p:strVal val="#ppt_w*0.70"/>
                                          </p:val>
                                        </p:tav>
                                        <p:tav tm="100000">
                                          <p:val>
                                            <p:strVal val="#ppt_w"/>
                                          </p:val>
                                        </p:tav>
                                      </p:tavLst>
                                    </p:anim>
                                    <p:anim calcmode="lin" valueType="num">
                                      <p:cBhvr>
                                        <p:cTn id="98" dur="1000" fill="hold"/>
                                        <p:tgtEl>
                                          <p:spTgt spid="61"/>
                                        </p:tgtEl>
                                        <p:attrNameLst>
                                          <p:attrName>ppt_h</p:attrName>
                                        </p:attrNameLst>
                                      </p:cBhvr>
                                      <p:tavLst>
                                        <p:tav tm="0">
                                          <p:val>
                                            <p:strVal val="#ppt_h"/>
                                          </p:val>
                                        </p:tav>
                                        <p:tav tm="100000">
                                          <p:val>
                                            <p:strVal val="#ppt_h"/>
                                          </p:val>
                                        </p:tav>
                                      </p:tavLst>
                                    </p:anim>
                                    <p:animEffect transition="in" filter="fade">
                                      <p:cBhvr>
                                        <p:cTn id="99" dur="1000"/>
                                        <p:tgtEl>
                                          <p:spTgt spid="61"/>
                                        </p:tgtEl>
                                      </p:cBhvr>
                                    </p:animEffect>
                                  </p:childTnLst>
                                </p:cTn>
                              </p:par>
                              <p:par>
                                <p:cTn id="100" presetID="55" presetClass="entr" presetSubtype="0" fill="hold" nodeType="withEffect">
                                  <p:stCondLst>
                                    <p:cond delay="4000"/>
                                  </p:stCondLst>
                                  <p:childTnLst>
                                    <p:set>
                                      <p:cBhvr>
                                        <p:cTn id="101" dur="1" fill="hold">
                                          <p:stCondLst>
                                            <p:cond delay="0"/>
                                          </p:stCondLst>
                                        </p:cTn>
                                        <p:tgtEl>
                                          <p:spTgt spid="67"/>
                                        </p:tgtEl>
                                        <p:attrNameLst>
                                          <p:attrName>style.visibility</p:attrName>
                                        </p:attrNameLst>
                                      </p:cBhvr>
                                      <p:to>
                                        <p:strVal val="visible"/>
                                      </p:to>
                                    </p:set>
                                    <p:anim calcmode="lin" valueType="num">
                                      <p:cBhvr>
                                        <p:cTn id="102" dur="1000" fill="hold"/>
                                        <p:tgtEl>
                                          <p:spTgt spid="67"/>
                                        </p:tgtEl>
                                        <p:attrNameLst>
                                          <p:attrName>ppt_w</p:attrName>
                                        </p:attrNameLst>
                                      </p:cBhvr>
                                      <p:tavLst>
                                        <p:tav tm="0">
                                          <p:val>
                                            <p:strVal val="#ppt_w*0.70"/>
                                          </p:val>
                                        </p:tav>
                                        <p:tav tm="100000">
                                          <p:val>
                                            <p:strVal val="#ppt_w"/>
                                          </p:val>
                                        </p:tav>
                                      </p:tavLst>
                                    </p:anim>
                                    <p:anim calcmode="lin" valueType="num">
                                      <p:cBhvr>
                                        <p:cTn id="103" dur="1000" fill="hold"/>
                                        <p:tgtEl>
                                          <p:spTgt spid="67"/>
                                        </p:tgtEl>
                                        <p:attrNameLst>
                                          <p:attrName>ppt_h</p:attrName>
                                        </p:attrNameLst>
                                      </p:cBhvr>
                                      <p:tavLst>
                                        <p:tav tm="0">
                                          <p:val>
                                            <p:strVal val="#ppt_h"/>
                                          </p:val>
                                        </p:tav>
                                        <p:tav tm="100000">
                                          <p:val>
                                            <p:strVal val="#ppt_h"/>
                                          </p:val>
                                        </p:tav>
                                      </p:tavLst>
                                    </p:anim>
                                    <p:animEffect transition="in" filter="fade">
                                      <p:cBhvr>
                                        <p:cTn id="104" dur="1000"/>
                                        <p:tgtEl>
                                          <p:spTgt spid="67"/>
                                        </p:tgtEl>
                                      </p:cBhvr>
                                    </p:animEffect>
                                  </p:childTnLst>
                                </p:cTn>
                              </p:par>
                              <p:par>
                                <p:cTn id="105" presetID="55" presetClass="entr" presetSubtype="0" fill="hold" nodeType="withEffect">
                                  <p:stCondLst>
                                    <p:cond delay="5000"/>
                                  </p:stCondLst>
                                  <p:childTnLst>
                                    <p:set>
                                      <p:cBhvr>
                                        <p:cTn id="106" dur="1" fill="hold">
                                          <p:stCondLst>
                                            <p:cond delay="0"/>
                                          </p:stCondLst>
                                        </p:cTn>
                                        <p:tgtEl>
                                          <p:spTgt spid="73"/>
                                        </p:tgtEl>
                                        <p:attrNameLst>
                                          <p:attrName>style.visibility</p:attrName>
                                        </p:attrNameLst>
                                      </p:cBhvr>
                                      <p:to>
                                        <p:strVal val="visible"/>
                                      </p:to>
                                    </p:set>
                                    <p:anim calcmode="lin" valueType="num">
                                      <p:cBhvr>
                                        <p:cTn id="107" dur="1000" fill="hold"/>
                                        <p:tgtEl>
                                          <p:spTgt spid="73"/>
                                        </p:tgtEl>
                                        <p:attrNameLst>
                                          <p:attrName>ppt_w</p:attrName>
                                        </p:attrNameLst>
                                      </p:cBhvr>
                                      <p:tavLst>
                                        <p:tav tm="0">
                                          <p:val>
                                            <p:strVal val="#ppt_w*0.70"/>
                                          </p:val>
                                        </p:tav>
                                        <p:tav tm="100000">
                                          <p:val>
                                            <p:strVal val="#ppt_w"/>
                                          </p:val>
                                        </p:tav>
                                      </p:tavLst>
                                    </p:anim>
                                    <p:anim calcmode="lin" valueType="num">
                                      <p:cBhvr>
                                        <p:cTn id="108" dur="1000" fill="hold"/>
                                        <p:tgtEl>
                                          <p:spTgt spid="73"/>
                                        </p:tgtEl>
                                        <p:attrNameLst>
                                          <p:attrName>ppt_h</p:attrName>
                                        </p:attrNameLst>
                                      </p:cBhvr>
                                      <p:tavLst>
                                        <p:tav tm="0">
                                          <p:val>
                                            <p:strVal val="#ppt_h"/>
                                          </p:val>
                                        </p:tav>
                                        <p:tav tm="100000">
                                          <p:val>
                                            <p:strVal val="#ppt_h"/>
                                          </p:val>
                                        </p:tav>
                                      </p:tavLst>
                                    </p:anim>
                                    <p:animEffect transition="in" filter="fade">
                                      <p:cBhvr>
                                        <p:cTn id="109" dur="1000"/>
                                        <p:tgtEl>
                                          <p:spTgt spid="73"/>
                                        </p:tgtEl>
                                      </p:cBhvr>
                                    </p:animEffect>
                                  </p:childTnLst>
                                </p:cTn>
                              </p:par>
                              <p:par>
                                <p:cTn id="110" presetID="10" presetClass="entr" presetSubtype="0" fill="hold" grpId="0" nodeType="withEffect">
                                  <p:stCondLst>
                                    <p:cond delay="2000"/>
                                  </p:stCondLst>
                                  <p:childTnLst>
                                    <p:set>
                                      <p:cBhvr>
                                        <p:cTn id="111" dur="1" fill="hold">
                                          <p:stCondLst>
                                            <p:cond delay="0"/>
                                          </p:stCondLst>
                                        </p:cTn>
                                        <p:tgtEl>
                                          <p:spTgt spid="111"/>
                                        </p:tgtEl>
                                        <p:attrNameLst>
                                          <p:attrName>style.visibility</p:attrName>
                                        </p:attrNameLst>
                                      </p:cBhvr>
                                      <p:to>
                                        <p:strVal val="visible"/>
                                      </p:to>
                                    </p:set>
                                    <p:animEffect transition="in" filter="fade">
                                      <p:cBhvr>
                                        <p:cTn id="112" dur="1000"/>
                                        <p:tgtEl>
                                          <p:spTgt spid="111"/>
                                        </p:tgtEl>
                                      </p:cBhvr>
                                    </p:animEffect>
                                  </p:childTnLst>
                                </p:cTn>
                              </p:par>
                              <p:par>
                                <p:cTn id="113" presetID="6" presetClass="emph" presetSubtype="0" repeatCount="indefinite" accel="52000" decel="48000" autoRev="1" fill="hold" grpId="1" nodeType="withEffect">
                                  <p:stCondLst>
                                    <p:cond delay="2000"/>
                                  </p:stCondLst>
                                  <p:childTnLst>
                                    <p:animScale>
                                      <p:cBhvr>
                                        <p:cTn id="114" dur="3000" fill="hold"/>
                                        <p:tgtEl>
                                          <p:spTgt spid="111"/>
                                        </p:tgtEl>
                                      </p:cBhvr>
                                      <p:by x="50000" y="50000"/>
                                    </p:animScale>
                                  </p:childTnLst>
                                </p:cTn>
                              </p:par>
                              <p:par>
                                <p:cTn id="115" presetID="10" presetClass="entr" presetSubtype="0" fill="hold" grpId="0" nodeType="withEffect">
                                  <p:stCondLst>
                                    <p:cond delay="2500"/>
                                  </p:stCondLst>
                                  <p:childTnLst>
                                    <p:set>
                                      <p:cBhvr>
                                        <p:cTn id="116" dur="1" fill="hold">
                                          <p:stCondLst>
                                            <p:cond delay="0"/>
                                          </p:stCondLst>
                                        </p:cTn>
                                        <p:tgtEl>
                                          <p:spTgt spid="109"/>
                                        </p:tgtEl>
                                        <p:attrNameLst>
                                          <p:attrName>style.visibility</p:attrName>
                                        </p:attrNameLst>
                                      </p:cBhvr>
                                      <p:to>
                                        <p:strVal val="visible"/>
                                      </p:to>
                                    </p:set>
                                    <p:animEffect transition="in" filter="fade">
                                      <p:cBhvr>
                                        <p:cTn id="117" dur="1000"/>
                                        <p:tgtEl>
                                          <p:spTgt spid="109"/>
                                        </p:tgtEl>
                                      </p:cBhvr>
                                    </p:animEffect>
                                  </p:childTnLst>
                                </p:cTn>
                              </p:par>
                              <p:par>
                                <p:cTn id="118" presetID="6" presetClass="emph" presetSubtype="0" repeatCount="indefinite" accel="52000" decel="48000" autoRev="1" fill="hold" grpId="1" nodeType="withEffect">
                                  <p:stCondLst>
                                    <p:cond delay="2500"/>
                                  </p:stCondLst>
                                  <p:childTnLst>
                                    <p:animScale>
                                      <p:cBhvr>
                                        <p:cTn id="119" dur="3000" fill="hold"/>
                                        <p:tgtEl>
                                          <p:spTgt spid="109"/>
                                        </p:tgtEl>
                                      </p:cBhvr>
                                      <p:by x="50000" y="50000"/>
                                    </p:animScale>
                                  </p:childTnLst>
                                </p:cTn>
                              </p:par>
                              <p:par>
                                <p:cTn id="120" presetID="10" presetClass="entr" presetSubtype="0" fill="hold" grpId="0" nodeType="withEffect">
                                  <p:stCondLst>
                                    <p:cond delay="3000"/>
                                  </p:stCondLst>
                                  <p:childTnLst>
                                    <p:set>
                                      <p:cBhvr>
                                        <p:cTn id="121" dur="1" fill="hold">
                                          <p:stCondLst>
                                            <p:cond delay="0"/>
                                          </p:stCondLst>
                                        </p:cTn>
                                        <p:tgtEl>
                                          <p:spTgt spid="108"/>
                                        </p:tgtEl>
                                        <p:attrNameLst>
                                          <p:attrName>style.visibility</p:attrName>
                                        </p:attrNameLst>
                                      </p:cBhvr>
                                      <p:to>
                                        <p:strVal val="visible"/>
                                      </p:to>
                                    </p:set>
                                    <p:animEffect transition="in" filter="fade">
                                      <p:cBhvr>
                                        <p:cTn id="122" dur="1000"/>
                                        <p:tgtEl>
                                          <p:spTgt spid="108"/>
                                        </p:tgtEl>
                                      </p:cBhvr>
                                    </p:animEffect>
                                  </p:childTnLst>
                                </p:cTn>
                              </p:par>
                              <p:par>
                                <p:cTn id="123"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124" dur="3000" fill="hold"/>
                                        <p:tgtEl>
                                          <p:spTgt spid="108"/>
                                        </p:tgtEl>
                                        <p:attrNameLst>
                                          <p:attrName>ppt_x</p:attrName>
                                          <p:attrName>ppt_y</p:attrName>
                                        </p:attrNameLst>
                                      </p:cBhvr>
                                      <p:rCtr x="0" y="1204"/>
                                    </p:animMotion>
                                  </p:childTnLst>
                                </p:cTn>
                              </p:par>
                              <p:par>
                                <p:cTn id="125" presetID="10" presetClass="entr" presetSubtype="0" fill="hold" grpId="0" nodeType="withEffect">
                                  <p:stCondLst>
                                    <p:cond delay="2000"/>
                                  </p:stCondLst>
                                  <p:childTnLst>
                                    <p:set>
                                      <p:cBhvr>
                                        <p:cTn id="126" dur="1" fill="hold">
                                          <p:stCondLst>
                                            <p:cond delay="0"/>
                                          </p:stCondLst>
                                        </p:cTn>
                                        <p:tgtEl>
                                          <p:spTgt spid="112"/>
                                        </p:tgtEl>
                                        <p:attrNameLst>
                                          <p:attrName>style.visibility</p:attrName>
                                        </p:attrNameLst>
                                      </p:cBhvr>
                                      <p:to>
                                        <p:strVal val="visible"/>
                                      </p:to>
                                    </p:set>
                                    <p:animEffect transition="in" filter="fade">
                                      <p:cBhvr>
                                        <p:cTn id="127" dur="1000"/>
                                        <p:tgtEl>
                                          <p:spTgt spid="112"/>
                                        </p:tgtEl>
                                      </p:cBhvr>
                                    </p:animEffect>
                                  </p:childTnLst>
                                </p:cTn>
                              </p:par>
                              <p:par>
                                <p:cTn id="12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129" dur="3000" fill="hold"/>
                                        <p:tgtEl>
                                          <p:spTgt spid="112"/>
                                        </p:tgtEl>
                                        <p:attrNameLst>
                                          <p:attrName>ppt_x</p:attrName>
                                          <p:attrName>ppt_y</p:attrName>
                                        </p:attrNameLst>
                                      </p:cBhvr>
                                      <p:rCtr x="0" y="1204"/>
                                    </p:animMotion>
                                  </p:childTnLst>
                                </p:cTn>
                              </p:par>
                              <p:par>
                                <p:cTn id="130" presetID="10" presetClass="entr" presetSubtype="0" fill="hold" grpId="0" nodeType="withEffect">
                                  <p:stCondLst>
                                    <p:cond delay="3500"/>
                                  </p:stCondLst>
                                  <p:childTnLst>
                                    <p:set>
                                      <p:cBhvr>
                                        <p:cTn id="131" dur="1" fill="hold">
                                          <p:stCondLst>
                                            <p:cond delay="0"/>
                                          </p:stCondLst>
                                        </p:cTn>
                                        <p:tgtEl>
                                          <p:spTgt spid="110"/>
                                        </p:tgtEl>
                                        <p:attrNameLst>
                                          <p:attrName>style.visibility</p:attrName>
                                        </p:attrNameLst>
                                      </p:cBhvr>
                                      <p:to>
                                        <p:strVal val="visible"/>
                                      </p:to>
                                    </p:set>
                                    <p:animEffect transition="in" filter="fade">
                                      <p:cBhvr>
                                        <p:cTn id="132" dur="1000"/>
                                        <p:tgtEl>
                                          <p:spTgt spid="110"/>
                                        </p:tgtEl>
                                      </p:cBhvr>
                                    </p:animEffect>
                                  </p:childTnLst>
                                </p:cTn>
                              </p:par>
                              <p:par>
                                <p:cTn id="133" presetID="42" presetClass="path" presetSubtype="0" repeatCount="indefinite" accel="50000" decel="50000" autoRev="1" fill="hold" grpId="1" nodeType="withEffect">
                                  <p:stCondLst>
                                    <p:cond delay="3500"/>
                                  </p:stCondLst>
                                  <p:childTnLst>
                                    <p:animMotion origin="layout" path="M 1.66667E-6 -2.22222E-6 L 1.66667E-6 0.02384 " pathEditMode="relative" rAng="0" ptsTypes="AA">
                                      <p:cBhvr>
                                        <p:cTn id="134" dur="3000" fill="hold"/>
                                        <p:tgtEl>
                                          <p:spTgt spid="110"/>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6" grpId="0" animBg="1"/>
      <p:bldP spid="56" grpId="1" animBg="1"/>
      <p:bldP spid="75" grpId="0" animBg="1"/>
      <p:bldP spid="75"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5">
            <a:extLst>
              <a:ext uri="{FF2B5EF4-FFF2-40B4-BE49-F238E27FC236}">
                <a16:creationId xmlns:a16="http://schemas.microsoft.com/office/drawing/2014/main" id="{21C274F8-5902-4E3C-AB9C-08DF0A8EE382}"/>
              </a:ext>
            </a:extLst>
          </p:cNvPr>
          <p:cNvSpPr txBox="1">
            <a:spLocks/>
          </p:cNvSpPr>
          <p:nvPr/>
        </p:nvSpPr>
        <p:spPr>
          <a:xfrm>
            <a:off x="3162299" y="662620"/>
            <a:ext cx="5867402" cy="545945"/>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MapReduce Algorithm</a:t>
            </a:r>
          </a:p>
        </p:txBody>
      </p:sp>
      <p:sp>
        <p:nvSpPr>
          <p:cNvPr id="112" name="Freeform: Shape 111">
            <a:extLst>
              <a:ext uri="{FF2B5EF4-FFF2-40B4-BE49-F238E27FC236}">
                <a16:creationId xmlns:a16="http://schemas.microsoft.com/office/drawing/2014/main" id="{EE5150F7-0BB9-4BA4-9167-8AC94A014D79}"/>
              </a:ext>
            </a:extLst>
          </p:cNvPr>
          <p:cNvSpPr/>
          <p:nvPr/>
        </p:nvSpPr>
        <p:spPr>
          <a:xfrm rot="5400000" flipH="1">
            <a:off x="3959092" y="3376404"/>
            <a:ext cx="488172" cy="1207086"/>
          </a:xfrm>
          <a:custGeom>
            <a:avLst/>
            <a:gdLst>
              <a:gd name="connsiteX0" fmla="*/ 442946 w 442946"/>
              <a:gd name="connsiteY0" fmla="*/ 1023174 h 1244647"/>
              <a:gd name="connsiteX1" fmla="*/ 442945 w 442946"/>
              <a:gd name="connsiteY1" fmla="*/ 284012 h 1244647"/>
              <a:gd name="connsiteX2" fmla="*/ 441746 w 442946"/>
              <a:gd name="connsiteY2" fmla="*/ 284012 h 1244647"/>
              <a:gd name="connsiteX3" fmla="*/ 435641 w 442946"/>
              <a:gd name="connsiteY3" fmla="*/ 236388 h 1244647"/>
              <a:gd name="connsiteX4" fmla="*/ 340580 w 442946"/>
              <a:gd name="connsiteY4" fmla="*/ 106166 h 1244647"/>
              <a:gd name="connsiteX5" fmla="*/ 224264 w 442946"/>
              <a:gd name="connsiteY5" fmla="*/ 3309 h 1244647"/>
              <a:gd name="connsiteX6" fmla="*/ 221446 w 442946"/>
              <a:gd name="connsiteY6" fmla="*/ 0 h 1244647"/>
              <a:gd name="connsiteX7" fmla="*/ 220552 w 442946"/>
              <a:gd name="connsiteY7" fmla="*/ 1074 h 1244647"/>
              <a:gd name="connsiteX8" fmla="*/ 98287 w 442946"/>
              <a:gd name="connsiteY8" fmla="*/ 109878 h 1244647"/>
              <a:gd name="connsiteX9" fmla="*/ 4975 w 442946"/>
              <a:gd name="connsiteY9" fmla="*/ 246747 h 1244647"/>
              <a:gd name="connsiteX10" fmla="*/ 2059 w 442946"/>
              <a:gd name="connsiteY10" fmla="*/ 284012 h 1244647"/>
              <a:gd name="connsiteX11" fmla="*/ 0 w 442946"/>
              <a:gd name="connsiteY11" fmla="*/ 284012 h 1244647"/>
              <a:gd name="connsiteX12" fmla="*/ 0 w 442946"/>
              <a:gd name="connsiteY12" fmla="*/ 1023174 h 1244647"/>
              <a:gd name="connsiteX13" fmla="*/ 221473 w 442946"/>
              <a:gd name="connsiteY13" fmla="*/ 1244647 h 1244647"/>
              <a:gd name="connsiteX14" fmla="*/ 442946 w 442946"/>
              <a:gd name="connsiteY14" fmla="*/ 1023174 h 12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2946" h="1244647">
                <a:moveTo>
                  <a:pt x="442946" y="1023174"/>
                </a:moveTo>
                <a:cubicBezTo>
                  <a:pt x="442946" y="776787"/>
                  <a:pt x="442945" y="530399"/>
                  <a:pt x="442945" y="284012"/>
                </a:cubicBezTo>
                <a:lnTo>
                  <a:pt x="441746" y="284012"/>
                </a:lnTo>
                <a:lnTo>
                  <a:pt x="435641" y="236388"/>
                </a:lnTo>
                <a:cubicBezTo>
                  <a:pt x="421336" y="181849"/>
                  <a:pt x="386933" y="135581"/>
                  <a:pt x="340580" y="106166"/>
                </a:cubicBezTo>
                <a:cubicBezTo>
                  <a:pt x="296665" y="78261"/>
                  <a:pt x="258027" y="42887"/>
                  <a:pt x="224264" y="3309"/>
                </a:cubicBezTo>
                <a:lnTo>
                  <a:pt x="221446" y="0"/>
                </a:lnTo>
                <a:lnTo>
                  <a:pt x="220552" y="1074"/>
                </a:lnTo>
                <a:cubicBezTo>
                  <a:pt x="185491" y="43289"/>
                  <a:pt x="143768" y="79200"/>
                  <a:pt x="98287" y="109878"/>
                </a:cubicBezTo>
                <a:cubicBezTo>
                  <a:pt x="51600" y="141338"/>
                  <a:pt x="17288" y="190005"/>
                  <a:pt x="4975" y="246747"/>
                </a:cubicBezTo>
                <a:lnTo>
                  <a:pt x="2059" y="284012"/>
                </a:lnTo>
                <a:lnTo>
                  <a:pt x="0" y="284012"/>
                </a:lnTo>
                <a:lnTo>
                  <a:pt x="0" y="1023174"/>
                </a:lnTo>
                <a:cubicBezTo>
                  <a:pt x="0" y="1145490"/>
                  <a:pt x="99157" y="1244647"/>
                  <a:pt x="221473" y="1244647"/>
                </a:cubicBezTo>
                <a:cubicBezTo>
                  <a:pt x="343789" y="1244647"/>
                  <a:pt x="442946" y="1145490"/>
                  <a:pt x="442946" y="1023174"/>
                </a:cubicBezTo>
                <a:close/>
              </a:path>
            </a:pathLst>
          </a:custGeom>
          <a:gradFill flip="none" rotWithShape="1">
            <a:gsLst>
              <a:gs pos="100000">
                <a:schemeClr val="tx2">
                  <a:lumMod val="75000"/>
                  <a:alpha val="0"/>
                </a:schemeClr>
              </a:gs>
              <a:gs pos="0">
                <a:schemeClr val="tx2">
                  <a:lumMod val="60000"/>
                  <a:lumOff val="40000"/>
                </a:schemeClr>
              </a:gs>
            </a:gsLst>
            <a:lin ang="54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Mapping</a:t>
            </a:r>
          </a:p>
        </p:txBody>
      </p:sp>
      <p:grpSp>
        <p:nvGrpSpPr>
          <p:cNvPr id="137" name="Group 136">
            <a:extLst>
              <a:ext uri="{FF2B5EF4-FFF2-40B4-BE49-F238E27FC236}">
                <a16:creationId xmlns:a16="http://schemas.microsoft.com/office/drawing/2014/main" id="{B9E6A6A7-12FC-43AE-A8BD-908A8FED56FD}"/>
              </a:ext>
            </a:extLst>
          </p:cNvPr>
          <p:cNvGrpSpPr/>
          <p:nvPr/>
        </p:nvGrpSpPr>
        <p:grpSpPr>
          <a:xfrm>
            <a:off x="5851383" y="2311069"/>
            <a:ext cx="742045" cy="3358327"/>
            <a:chOff x="6286586" y="2223154"/>
            <a:chExt cx="742045" cy="3358327"/>
          </a:xfrm>
        </p:grpSpPr>
        <p:cxnSp>
          <p:nvCxnSpPr>
            <p:cNvPr id="121" name="Connector: Curved 120">
              <a:extLst>
                <a:ext uri="{FF2B5EF4-FFF2-40B4-BE49-F238E27FC236}">
                  <a16:creationId xmlns:a16="http://schemas.microsoft.com/office/drawing/2014/main" id="{13FBDA62-F3AE-4EEB-A65C-451D3FAD7DED}"/>
                </a:ext>
              </a:extLst>
            </p:cNvPr>
            <p:cNvCxnSpPr>
              <a:cxnSpLocks/>
              <a:stCxn id="115" idx="6"/>
              <a:endCxn id="39" idx="1"/>
            </p:cNvCxnSpPr>
            <p:nvPr/>
          </p:nvCxnSpPr>
          <p:spPr>
            <a:xfrm flipV="1">
              <a:off x="6286586" y="2223154"/>
              <a:ext cx="742045" cy="1668877"/>
            </a:xfrm>
            <a:prstGeom prst="curvedConnector3">
              <a:avLst/>
            </a:prstGeom>
            <a:ln w="12700">
              <a:gradFill>
                <a:gsLst>
                  <a:gs pos="0">
                    <a:schemeClr val="bg1">
                      <a:alpha val="0"/>
                    </a:schemeClr>
                  </a:gs>
                  <a:gs pos="38000">
                    <a:schemeClr val="bg1">
                      <a:alpha val="2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Curved 121">
              <a:extLst>
                <a:ext uri="{FF2B5EF4-FFF2-40B4-BE49-F238E27FC236}">
                  <a16:creationId xmlns:a16="http://schemas.microsoft.com/office/drawing/2014/main" id="{83B21D60-38A6-4941-AE30-5D5CA717CAAA}"/>
                </a:ext>
              </a:extLst>
            </p:cNvPr>
            <p:cNvCxnSpPr>
              <a:cxnSpLocks/>
              <a:stCxn id="115" idx="6"/>
              <a:endCxn id="52" idx="1"/>
            </p:cNvCxnSpPr>
            <p:nvPr/>
          </p:nvCxnSpPr>
          <p:spPr>
            <a:xfrm flipV="1">
              <a:off x="6286586" y="3342596"/>
              <a:ext cx="742045" cy="549435"/>
            </a:xfrm>
            <a:prstGeom prst="curvedConnector3">
              <a:avLst>
                <a:gd name="adj1" fmla="val 50000"/>
              </a:avLst>
            </a:prstGeom>
            <a:ln w="12700">
              <a:gradFill>
                <a:gsLst>
                  <a:gs pos="0">
                    <a:schemeClr val="bg1">
                      <a:alpha val="0"/>
                    </a:schemeClr>
                  </a:gs>
                  <a:gs pos="38000">
                    <a:schemeClr val="bg1">
                      <a:alpha val="2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280810CA-8E2C-4C82-BED0-D194C072FFE7}"/>
                </a:ext>
              </a:extLst>
            </p:cNvPr>
            <p:cNvCxnSpPr>
              <a:cxnSpLocks/>
              <a:stCxn id="115" idx="6"/>
              <a:endCxn id="58" idx="1"/>
            </p:cNvCxnSpPr>
            <p:nvPr/>
          </p:nvCxnSpPr>
          <p:spPr>
            <a:xfrm>
              <a:off x="6286586" y="3892031"/>
              <a:ext cx="742045" cy="570007"/>
            </a:xfrm>
            <a:prstGeom prst="curvedConnector3">
              <a:avLst>
                <a:gd name="adj1" fmla="val 50000"/>
              </a:avLst>
            </a:prstGeom>
            <a:ln w="12700">
              <a:gradFill>
                <a:gsLst>
                  <a:gs pos="0">
                    <a:schemeClr val="bg1">
                      <a:alpha val="0"/>
                    </a:schemeClr>
                  </a:gs>
                  <a:gs pos="38000">
                    <a:schemeClr val="bg1">
                      <a:alpha val="2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5B550D0D-84D6-4DFC-9DEB-5DCE7C88564A}"/>
                </a:ext>
              </a:extLst>
            </p:cNvPr>
            <p:cNvCxnSpPr>
              <a:cxnSpLocks/>
              <a:stCxn id="115" idx="6"/>
              <a:endCxn id="64" idx="1"/>
            </p:cNvCxnSpPr>
            <p:nvPr/>
          </p:nvCxnSpPr>
          <p:spPr>
            <a:xfrm>
              <a:off x="6286586" y="3892031"/>
              <a:ext cx="742045" cy="1689450"/>
            </a:xfrm>
            <a:prstGeom prst="curvedConnector3">
              <a:avLst>
                <a:gd name="adj1" fmla="val 50000"/>
              </a:avLst>
            </a:prstGeom>
            <a:ln w="12700">
              <a:gradFill>
                <a:gsLst>
                  <a:gs pos="0">
                    <a:schemeClr val="bg1">
                      <a:alpha val="0"/>
                    </a:schemeClr>
                  </a:gs>
                  <a:gs pos="38000">
                    <a:schemeClr val="bg1">
                      <a:alpha val="25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grpSp>
      <p:sp>
        <p:nvSpPr>
          <p:cNvPr id="39" name="Rounded Rectangle 3">
            <a:extLst>
              <a:ext uri="{FF2B5EF4-FFF2-40B4-BE49-F238E27FC236}">
                <a16:creationId xmlns:a16="http://schemas.microsoft.com/office/drawing/2014/main" id="{BC88F8C6-8834-4630-A3BA-46F1D8BA0CB0}"/>
              </a:ext>
            </a:extLst>
          </p:cNvPr>
          <p:cNvSpPr/>
          <p:nvPr/>
        </p:nvSpPr>
        <p:spPr>
          <a:xfrm>
            <a:off x="6593428" y="2118536"/>
            <a:ext cx="1415670" cy="385066"/>
          </a:xfrm>
          <a:prstGeom prst="roundRect">
            <a:avLst>
              <a:gd name="adj" fmla="val 50000"/>
            </a:avLst>
          </a:prstGeom>
          <a:gradFill flip="none" rotWithShape="1">
            <a:gsLst>
              <a:gs pos="94000">
                <a:schemeClr val="accent2">
                  <a:lumMod val="50000"/>
                </a:schemeClr>
              </a:gs>
              <a:gs pos="13000">
                <a:schemeClr val="accent2"/>
              </a:gs>
            </a:gsLst>
            <a:path path="circle">
              <a:fillToRect t="100000" r="100000"/>
            </a:path>
            <a:tileRect l="-100000" b="-10000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Key-Value</a:t>
            </a:r>
          </a:p>
        </p:txBody>
      </p:sp>
      <p:grpSp>
        <p:nvGrpSpPr>
          <p:cNvPr id="10" name="Group 9">
            <a:extLst>
              <a:ext uri="{FF2B5EF4-FFF2-40B4-BE49-F238E27FC236}">
                <a16:creationId xmlns:a16="http://schemas.microsoft.com/office/drawing/2014/main" id="{709774D4-B600-4FA2-A61D-C1B8C398101F}"/>
              </a:ext>
            </a:extLst>
          </p:cNvPr>
          <p:cNvGrpSpPr/>
          <p:nvPr/>
        </p:nvGrpSpPr>
        <p:grpSpPr>
          <a:xfrm>
            <a:off x="8047406" y="2041491"/>
            <a:ext cx="1330920" cy="518588"/>
            <a:chOff x="8047406" y="2041491"/>
            <a:chExt cx="1330920" cy="518588"/>
          </a:xfrm>
        </p:grpSpPr>
        <p:sp>
          <p:nvSpPr>
            <p:cNvPr id="48" name="Left Brace 47">
              <a:extLst>
                <a:ext uri="{FF2B5EF4-FFF2-40B4-BE49-F238E27FC236}">
                  <a16:creationId xmlns:a16="http://schemas.microsoft.com/office/drawing/2014/main" id="{AE9B7FA9-EE5E-429A-94D3-31D416135E89}"/>
                </a:ext>
              </a:extLst>
            </p:cNvPr>
            <p:cNvSpPr/>
            <p:nvPr/>
          </p:nvSpPr>
          <p:spPr>
            <a:xfrm>
              <a:off x="8047406" y="2094800"/>
              <a:ext cx="303251" cy="415534"/>
            </a:xfrm>
            <a:prstGeom prst="leftBrace">
              <a:avLst>
                <a:gd name="adj1" fmla="val 49212"/>
                <a:gd name="adj2" fmla="val 50000"/>
              </a:avLst>
            </a:prstGeom>
            <a:ln w="12700">
              <a:solidFill>
                <a:schemeClr val="bg1">
                  <a:alpha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49" name="Inhaltsplatzhalter 4">
              <a:extLst>
                <a:ext uri="{FF2B5EF4-FFF2-40B4-BE49-F238E27FC236}">
                  <a16:creationId xmlns:a16="http://schemas.microsoft.com/office/drawing/2014/main" id="{39584BC4-7903-45A2-BC1A-4BCC80E998BB}"/>
                </a:ext>
              </a:extLst>
            </p:cNvPr>
            <p:cNvSpPr txBox="1">
              <a:spLocks/>
            </p:cNvSpPr>
            <p:nvPr/>
          </p:nvSpPr>
          <p:spPr>
            <a:xfrm flipH="1">
              <a:off x="8454317" y="2041491"/>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50" name="Inhaltsplatzhalter 4">
              <a:extLst>
                <a:ext uri="{FF2B5EF4-FFF2-40B4-BE49-F238E27FC236}">
                  <a16:creationId xmlns:a16="http://schemas.microsoft.com/office/drawing/2014/main" id="{FEC043AF-DB80-425A-B997-755DF1AFEF0A}"/>
                </a:ext>
              </a:extLst>
            </p:cNvPr>
            <p:cNvSpPr txBox="1">
              <a:spLocks/>
            </p:cNvSpPr>
            <p:nvPr/>
          </p:nvSpPr>
          <p:spPr>
            <a:xfrm flipH="1">
              <a:off x="8454317" y="2436968"/>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Data Node</a:t>
              </a:r>
            </a:p>
          </p:txBody>
        </p:sp>
      </p:grpSp>
      <p:sp>
        <p:nvSpPr>
          <p:cNvPr id="52" name="Rounded Rectangle 3">
            <a:extLst>
              <a:ext uri="{FF2B5EF4-FFF2-40B4-BE49-F238E27FC236}">
                <a16:creationId xmlns:a16="http://schemas.microsoft.com/office/drawing/2014/main" id="{704E82FF-84E3-4684-9CBF-EB8B09642A9C}"/>
              </a:ext>
            </a:extLst>
          </p:cNvPr>
          <p:cNvSpPr/>
          <p:nvPr/>
        </p:nvSpPr>
        <p:spPr>
          <a:xfrm>
            <a:off x="6593428" y="3237978"/>
            <a:ext cx="1415670" cy="385066"/>
          </a:xfrm>
          <a:prstGeom prst="roundRect">
            <a:avLst>
              <a:gd name="adj" fmla="val 50000"/>
            </a:avLst>
          </a:prstGeom>
          <a:gradFill flip="none" rotWithShape="1">
            <a:gsLst>
              <a:gs pos="94000">
                <a:schemeClr val="accent2">
                  <a:lumMod val="50000"/>
                </a:schemeClr>
              </a:gs>
              <a:gs pos="13000">
                <a:schemeClr val="accent2"/>
              </a:gs>
            </a:gsLst>
            <a:path path="circle">
              <a:fillToRect t="100000" r="100000"/>
            </a:path>
            <a:tileRect l="-100000" b="-10000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spcAft>
                <a:spcPts val="600"/>
              </a:spcAft>
              <a:defRPr/>
            </a:pPr>
            <a:r>
              <a:rPr lang="en-US" sz="1000" b="1" dirty="0">
                <a:solidFill>
                  <a:prstClr val="white"/>
                </a:solidFill>
              </a:rPr>
              <a:t>Key-Value</a:t>
            </a:r>
          </a:p>
        </p:txBody>
      </p:sp>
      <p:grpSp>
        <p:nvGrpSpPr>
          <p:cNvPr id="11" name="Group 10">
            <a:extLst>
              <a:ext uri="{FF2B5EF4-FFF2-40B4-BE49-F238E27FC236}">
                <a16:creationId xmlns:a16="http://schemas.microsoft.com/office/drawing/2014/main" id="{288EA9F9-DB79-4859-99B9-7C41824B1DC1}"/>
              </a:ext>
            </a:extLst>
          </p:cNvPr>
          <p:cNvGrpSpPr/>
          <p:nvPr/>
        </p:nvGrpSpPr>
        <p:grpSpPr>
          <a:xfrm>
            <a:off x="8047406" y="3160933"/>
            <a:ext cx="1330920" cy="518588"/>
            <a:chOff x="8047406" y="3160933"/>
            <a:chExt cx="1330920" cy="518588"/>
          </a:xfrm>
        </p:grpSpPr>
        <p:sp>
          <p:nvSpPr>
            <p:cNvPr id="54" name="Left Brace 53">
              <a:extLst>
                <a:ext uri="{FF2B5EF4-FFF2-40B4-BE49-F238E27FC236}">
                  <a16:creationId xmlns:a16="http://schemas.microsoft.com/office/drawing/2014/main" id="{AB486188-94CB-4BA2-900E-F293170B585B}"/>
                </a:ext>
              </a:extLst>
            </p:cNvPr>
            <p:cNvSpPr/>
            <p:nvPr/>
          </p:nvSpPr>
          <p:spPr>
            <a:xfrm>
              <a:off x="8047406" y="3214242"/>
              <a:ext cx="303251" cy="415534"/>
            </a:xfrm>
            <a:prstGeom prst="leftBrace">
              <a:avLst>
                <a:gd name="adj1" fmla="val 49212"/>
                <a:gd name="adj2" fmla="val 50000"/>
              </a:avLst>
            </a:prstGeom>
            <a:ln w="12700">
              <a:solidFill>
                <a:schemeClr val="bg1">
                  <a:alpha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55" name="Inhaltsplatzhalter 4">
              <a:extLst>
                <a:ext uri="{FF2B5EF4-FFF2-40B4-BE49-F238E27FC236}">
                  <a16:creationId xmlns:a16="http://schemas.microsoft.com/office/drawing/2014/main" id="{FDA202F7-CACC-48ED-8CC5-C82EC3FEE207}"/>
                </a:ext>
              </a:extLst>
            </p:cNvPr>
            <p:cNvSpPr txBox="1">
              <a:spLocks/>
            </p:cNvSpPr>
            <p:nvPr/>
          </p:nvSpPr>
          <p:spPr>
            <a:xfrm flipH="1">
              <a:off x="8454317" y="3160933"/>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56" name="Inhaltsplatzhalter 4">
              <a:extLst>
                <a:ext uri="{FF2B5EF4-FFF2-40B4-BE49-F238E27FC236}">
                  <a16:creationId xmlns:a16="http://schemas.microsoft.com/office/drawing/2014/main" id="{F61074FC-1DE0-44DF-8752-02632B93ADCA}"/>
                </a:ext>
              </a:extLst>
            </p:cNvPr>
            <p:cNvSpPr txBox="1">
              <a:spLocks/>
            </p:cNvSpPr>
            <p:nvPr/>
          </p:nvSpPr>
          <p:spPr>
            <a:xfrm flipH="1">
              <a:off x="8454317" y="3556410"/>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Data Node</a:t>
              </a:r>
            </a:p>
          </p:txBody>
        </p:sp>
      </p:grpSp>
      <p:sp>
        <p:nvSpPr>
          <p:cNvPr id="58" name="Rounded Rectangle 3">
            <a:extLst>
              <a:ext uri="{FF2B5EF4-FFF2-40B4-BE49-F238E27FC236}">
                <a16:creationId xmlns:a16="http://schemas.microsoft.com/office/drawing/2014/main" id="{F549EAE9-F44F-4BD5-A77D-3F78764682EB}"/>
              </a:ext>
            </a:extLst>
          </p:cNvPr>
          <p:cNvSpPr/>
          <p:nvPr/>
        </p:nvSpPr>
        <p:spPr>
          <a:xfrm>
            <a:off x="6593428" y="4357420"/>
            <a:ext cx="1415670" cy="385066"/>
          </a:xfrm>
          <a:prstGeom prst="roundRect">
            <a:avLst>
              <a:gd name="adj" fmla="val 50000"/>
            </a:avLst>
          </a:prstGeom>
          <a:gradFill flip="none" rotWithShape="1">
            <a:gsLst>
              <a:gs pos="94000">
                <a:schemeClr val="accent2">
                  <a:lumMod val="50000"/>
                </a:schemeClr>
              </a:gs>
              <a:gs pos="13000">
                <a:schemeClr val="accent2"/>
              </a:gs>
            </a:gsLst>
            <a:path path="circle">
              <a:fillToRect t="100000" r="100000"/>
            </a:path>
            <a:tileRect l="-100000" b="-10000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spcAft>
                <a:spcPts val="600"/>
              </a:spcAft>
              <a:defRPr/>
            </a:pPr>
            <a:r>
              <a:rPr lang="en-US" sz="1000" b="1" dirty="0">
                <a:solidFill>
                  <a:prstClr val="white"/>
                </a:solidFill>
              </a:rPr>
              <a:t>Key-Value</a:t>
            </a:r>
          </a:p>
        </p:txBody>
      </p:sp>
      <p:grpSp>
        <p:nvGrpSpPr>
          <p:cNvPr id="14" name="Group 13">
            <a:extLst>
              <a:ext uri="{FF2B5EF4-FFF2-40B4-BE49-F238E27FC236}">
                <a16:creationId xmlns:a16="http://schemas.microsoft.com/office/drawing/2014/main" id="{7B8BA3E3-F89E-4DBB-9535-F1926FA36043}"/>
              </a:ext>
            </a:extLst>
          </p:cNvPr>
          <p:cNvGrpSpPr/>
          <p:nvPr/>
        </p:nvGrpSpPr>
        <p:grpSpPr>
          <a:xfrm>
            <a:off x="8047406" y="4280375"/>
            <a:ext cx="1330920" cy="518588"/>
            <a:chOff x="8047406" y="4280375"/>
            <a:chExt cx="1330920" cy="518588"/>
          </a:xfrm>
        </p:grpSpPr>
        <p:sp>
          <p:nvSpPr>
            <p:cNvPr id="60" name="Left Brace 59">
              <a:extLst>
                <a:ext uri="{FF2B5EF4-FFF2-40B4-BE49-F238E27FC236}">
                  <a16:creationId xmlns:a16="http://schemas.microsoft.com/office/drawing/2014/main" id="{3A02CDC3-209A-4F3F-A31B-9C4ABFEEB799}"/>
                </a:ext>
              </a:extLst>
            </p:cNvPr>
            <p:cNvSpPr/>
            <p:nvPr/>
          </p:nvSpPr>
          <p:spPr>
            <a:xfrm>
              <a:off x="8047406" y="4333684"/>
              <a:ext cx="303251" cy="415534"/>
            </a:xfrm>
            <a:prstGeom prst="leftBrace">
              <a:avLst>
                <a:gd name="adj1" fmla="val 49212"/>
                <a:gd name="adj2" fmla="val 50000"/>
              </a:avLst>
            </a:prstGeom>
            <a:ln w="12700">
              <a:solidFill>
                <a:schemeClr val="bg1">
                  <a:alpha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61" name="Inhaltsplatzhalter 4">
              <a:extLst>
                <a:ext uri="{FF2B5EF4-FFF2-40B4-BE49-F238E27FC236}">
                  <a16:creationId xmlns:a16="http://schemas.microsoft.com/office/drawing/2014/main" id="{63ED0D82-86F0-4524-AC4A-A23500E31135}"/>
                </a:ext>
              </a:extLst>
            </p:cNvPr>
            <p:cNvSpPr txBox="1">
              <a:spLocks/>
            </p:cNvSpPr>
            <p:nvPr/>
          </p:nvSpPr>
          <p:spPr>
            <a:xfrm flipH="1">
              <a:off x="8454317" y="4280375"/>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62" name="Inhaltsplatzhalter 4">
              <a:extLst>
                <a:ext uri="{FF2B5EF4-FFF2-40B4-BE49-F238E27FC236}">
                  <a16:creationId xmlns:a16="http://schemas.microsoft.com/office/drawing/2014/main" id="{20EF0959-0F09-4A31-BE0C-CC194072F03A}"/>
                </a:ext>
              </a:extLst>
            </p:cNvPr>
            <p:cNvSpPr txBox="1">
              <a:spLocks/>
            </p:cNvSpPr>
            <p:nvPr/>
          </p:nvSpPr>
          <p:spPr>
            <a:xfrm flipH="1">
              <a:off x="8454317" y="4675852"/>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Data Node</a:t>
              </a:r>
            </a:p>
          </p:txBody>
        </p:sp>
      </p:grpSp>
      <p:sp>
        <p:nvSpPr>
          <p:cNvPr id="64" name="Rounded Rectangle 3">
            <a:extLst>
              <a:ext uri="{FF2B5EF4-FFF2-40B4-BE49-F238E27FC236}">
                <a16:creationId xmlns:a16="http://schemas.microsoft.com/office/drawing/2014/main" id="{0FD9B2C1-86F5-4AD5-9792-2782FCB97B0F}"/>
              </a:ext>
            </a:extLst>
          </p:cNvPr>
          <p:cNvSpPr/>
          <p:nvPr/>
        </p:nvSpPr>
        <p:spPr>
          <a:xfrm>
            <a:off x="6593428" y="5476863"/>
            <a:ext cx="1415670" cy="385066"/>
          </a:xfrm>
          <a:prstGeom prst="roundRect">
            <a:avLst>
              <a:gd name="adj" fmla="val 50000"/>
            </a:avLst>
          </a:prstGeom>
          <a:gradFill flip="none" rotWithShape="1">
            <a:gsLst>
              <a:gs pos="94000">
                <a:schemeClr val="accent2">
                  <a:lumMod val="50000"/>
                </a:schemeClr>
              </a:gs>
              <a:gs pos="13000">
                <a:schemeClr val="accent2"/>
              </a:gs>
            </a:gsLst>
            <a:path path="circle">
              <a:fillToRect t="100000" r="100000"/>
            </a:path>
            <a:tileRect l="-100000" b="-10000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spcAft>
                <a:spcPts val="600"/>
              </a:spcAft>
              <a:defRPr/>
            </a:pPr>
            <a:r>
              <a:rPr lang="en-US" sz="1000" b="1" dirty="0">
                <a:solidFill>
                  <a:prstClr val="white"/>
                </a:solidFill>
              </a:rPr>
              <a:t>Key-Value</a:t>
            </a:r>
          </a:p>
        </p:txBody>
      </p:sp>
      <p:grpSp>
        <p:nvGrpSpPr>
          <p:cNvPr id="13" name="Group 12">
            <a:extLst>
              <a:ext uri="{FF2B5EF4-FFF2-40B4-BE49-F238E27FC236}">
                <a16:creationId xmlns:a16="http://schemas.microsoft.com/office/drawing/2014/main" id="{0621ABC9-08E4-492D-8A41-A3C9D8E7E44A}"/>
              </a:ext>
            </a:extLst>
          </p:cNvPr>
          <p:cNvGrpSpPr/>
          <p:nvPr/>
        </p:nvGrpSpPr>
        <p:grpSpPr>
          <a:xfrm>
            <a:off x="8047406" y="5399817"/>
            <a:ext cx="1330920" cy="518588"/>
            <a:chOff x="8047406" y="5399817"/>
            <a:chExt cx="1330920" cy="518588"/>
          </a:xfrm>
        </p:grpSpPr>
        <p:sp>
          <p:nvSpPr>
            <p:cNvPr id="66" name="Left Brace 65">
              <a:extLst>
                <a:ext uri="{FF2B5EF4-FFF2-40B4-BE49-F238E27FC236}">
                  <a16:creationId xmlns:a16="http://schemas.microsoft.com/office/drawing/2014/main" id="{93724995-F1EF-4733-9CD5-F9908A32BDB0}"/>
                </a:ext>
              </a:extLst>
            </p:cNvPr>
            <p:cNvSpPr/>
            <p:nvPr/>
          </p:nvSpPr>
          <p:spPr>
            <a:xfrm>
              <a:off x="8047406" y="5453126"/>
              <a:ext cx="303251" cy="415534"/>
            </a:xfrm>
            <a:prstGeom prst="leftBrace">
              <a:avLst>
                <a:gd name="adj1" fmla="val 49212"/>
                <a:gd name="adj2" fmla="val 50000"/>
              </a:avLst>
            </a:prstGeom>
            <a:ln w="12700">
              <a:solidFill>
                <a:schemeClr val="bg1">
                  <a:alpha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67" name="Inhaltsplatzhalter 4">
              <a:extLst>
                <a:ext uri="{FF2B5EF4-FFF2-40B4-BE49-F238E27FC236}">
                  <a16:creationId xmlns:a16="http://schemas.microsoft.com/office/drawing/2014/main" id="{D73138CB-8A76-45B9-81EF-D30D686B2703}"/>
                </a:ext>
              </a:extLst>
            </p:cNvPr>
            <p:cNvSpPr txBox="1">
              <a:spLocks/>
            </p:cNvSpPr>
            <p:nvPr/>
          </p:nvSpPr>
          <p:spPr>
            <a:xfrm flipH="1">
              <a:off x="8454317" y="5399817"/>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Task Tracker</a:t>
              </a:r>
            </a:p>
          </p:txBody>
        </p:sp>
        <p:sp>
          <p:nvSpPr>
            <p:cNvPr id="68" name="Inhaltsplatzhalter 4">
              <a:extLst>
                <a:ext uri="{FF2B5EF4-FFF2-40B4-BE49-F238E27FC236}">
                  <a16:creationId xmlns:a16="http://schemas.microsoft.com/office/drawing/2014/main" id="{3949C00E-9105-4E5B-A5F7-2EBBB97CE571}"/>
                </a:ext>
              </a:extLst>
            </p:cNvPr>
            <p:cNvSpPr txBox="1">
              <a:spLocks/>
            </p:cNvSpPr>
            <p:nvPr/>
          </p:nvSpPr>
          <p:spPr>
            <a:xfrm flipH="1">
              <a:off x="8454317" y="5795294"/>
              <a:ext cx="924009" cy="12311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Data Node</a:t>
              </a:r>
            </a:p>
          </p:txBody>
        </p:sp>
      </p:grpSp>
      <p:grpSp>
        <p:nvGrpSpPr>
          <p:cNvPr id="163" name="Group 162">
            <a:extLst>
              <a:ext uri="{FF2B5EF4-FFF2-40B4-BE49-F238E27FC236}">
                <a16:creationId xmlns:a16="http://schemas.microsoft.com/office/drawing/2014/main" id="{14586F0F-ABAB-4CF3-97FF-CD55DA79CF5D}"/>
              </a:ext>
            </a:extLst>
          </p:cNvPr>
          <p:cNvGrpSpPr/>
          <p:nvPr/>
        </p:nvGrpSpPr>
        <p:grpSpPr>
          <a:xfrm>
            <a:off x="10178869" y="2528939"/>
            <a:ext cx="1642296" cy="441025"/>
            <a:chOff x="10082979" y="2441024"/>
            <a:chExt cx="1642296" cy="441025"/>
          </a:xfrm>
        </p:grpSpPr>
        <p:sp>
          <p:nvSpPr>
            <p:cNvPr id="74" name="Shape 218">
              <a:extLst>
                <a:ext uri="{FF2B5EF4-FFF2-40B4-BE49-F238E27FC236}">
                  <a16:creationId xmlns:a16="http://schemas.microsoft.com/office/drawing/2014/main" id="{83B53DDB-7CBD-40DB-9816-F24110043A40}"/>
                </a:ext>
              </a:extLst>
            </p:cNvPr>
            <p:cNvSpPr txBox="1"/>
            <p:nvPr/>
          </p:nvSpPr>
          <p:spPr>
            <a:xfrm>
              <a:off x="10082979" y="2441024"/>
              <a:ext cx="1642296" cy="153888"/>
            </a:xfrm>
            <a:prstGeom prst="rect">
              <a:avLst/>
            </a:prstGeom>
            <a:noFill/>
            <a:ln>
              <a:noFill/>
            </a:ln>
          </p:spPr>
          <p:txBody>
            <a:bodyPr wrap="square" lIns="0" tIns="0" rIns="0" bIns="0" anchor="ctr" anchorCtr="0">
              <a:spAutoFit/>
            </a:bodyPr>
            <a:lstStyle/>
            <a:p>
              <a:pPr marL="0" marR="0" lvl="0" indent="0" algn="l" defTabSz="914400" rtl="0" eaLnBrk="1" fontAlgn="auto" latinLnBrk="0" hangingPunct="1">
                <a:lnSpc>
                  <a:spcPct val="100000"/>
                </a:lnSpc>
                <a:spcBef>
                  <a:spcPts val="0"/>
                </a:spcBef>
                <a:spcAft>
                  <a:spcPts val="0"/>
                </a:spcAft>
                <a:buClr>
                  <a:srgbClr val="5B9BD5"/>
                </a:buClr>
                <a:buSzPct val="25000"/>
                <a:buFontTx/>
                <a:buNone/>
                <a:tabLst/>
                <a:defRPr/>
              </a:pPr>
              <a:r>
                <a:rPr lang="en-US" sz="1000" b="1" dirty="0">
                  <a:solidFill>
                    <a:srgbClr val="44546A">
                      <a:lumMod val="60000"/>
                      <a:lumOff val="40000"/>
                    </a:srgbClr>
                  </a:solidFill>
                  <a:latin typeface="Century Gothic"/>
                  <a:ea typeface="Calibri"/>
                  <a:cs typeface="Calibri"/>
                  <a:sym typeface="Calibri"/>
                </a:rPr>
                <a:t>Shuffling the data</a:t>
              </a:r>
              <a:endParaRPr kumimoji="0" lang="en-US" sz="1000" b="1" i="0" u="none" strike="noStrike" kern="1200" cap="none" spc="0" normalizeH="0" baseline="0" noProof="0" dirty="0">
                <a:ln>
                  <a:noFill/>
                </a:ln>
                <a:solidFill>
                  <a:srgbClr val="44546A">
                    <a:lumMod val="60000"/>
                    <a:lumOff val="40000"/>
                  </a:srgbClr>
                </a:solidFill>
                <a:effectLst/>
                <a:uLnTx/>
                <a:uFillTx/>
                <a:latin typeface="Century Gothic"/>
                <a:ea typeface="Calibri"/>
                <a:cs typeface="Calibri"/>
                <a:sym typeface="Calibri"/>
              </a:endParaRPr>
            </a:p>
          </p:txBody>
        </p:sp>
        <p:sp>
          <p:nvSpPr>
            <p:cNvPr id="77" name="Shape 218">
              <a:extLst>
                <a:ext uri="{FF2B5EF4-FFF2-40B4-BE49-F238E27FC236}">
                  <a16:creationId xmlns:a16="http://schemas.microsoft.com/office/drawing/2014/main" id="{70A8C318-A0B1-469A-BBEB-F456BDEAA5F2}"/>
                </a:ext>
              </a:extLst>
            </p:cNvPr>
            <p:cNvSpPr txBox="1"/>
            <p:nvPr/>
          </p:nvSpPr>
          <p:spPr>
            <a:xfrm>
              <a:off x="10082979" y="2728161"/>
              <a:ext cx="1642296" cy="153888"/>
            </a:xfrm>
            <a:prstGeom prst="rect">
              <a:avLst/>
            </a:prstGeom>
            <a:noFill/>
            <a:ln>
              <a:noFill/>
            </a:ln>
          </p:spPr>
          <p:txBody>
            <a:bodyPr wrap="square" lIns="0" tIns="0" rIns="0" bIns="0" anchor="ctr" anchorCtr="0">
              <a:spAutoFit/>
            </a:bodyPr>
            <a:lstStyle/>
            <a:p>
              <a:pPr marL="0" marR="0" lvl="0" indent="0" algn="l" defTabSz="914400" rtl="0" eaLnBrk="1" fontAlgn="auto" latinLnBrk="0" hangingPunct="1">
                <a:lnSpc>
                  <a:spcPct val="100000"/>
                </a:lnSpc>
                <a:spcBef>
                  <a:spcPts val="0"/>
                </a:spcBef>
                <a:spcAft>
                  <a:spcPts val="0"/>
                </a:spcAft>
                <a:buClr>
                  <a:srgbClr val="5B9BD5"/>
                </a:buClr>
                <a:buSzPct val="25000"/>
                <a:buFontTx/>
                <a:buNone/>
                <a:tabLst/>
                <a:defRPr/>
              </a:pPr>
              <a:r>
                <a:rPr kumimoji="0" lang="en-US" sz="1000" b="1" i="0" u="none" strike="noStrike" kern="1200" cap="none" spc="0" normalizeH="0" baseline="0" noProof="0" dirty="0">
                  <a:ln>
                    <a:noFill/>
                  </a:ln>
                  <a:solidFill>
                    <a:srgbClr val="44546A">
                      <a:lumMod val="60000"/>
                      <a:lumOff val="40000"/>
                    </a:srgbClr>
                  </a:solidFill>
                  <a:effectLst/>
                  <a:uLnTx/>
                  <a:uFillTx/>
                  <a:latin typeface="Century Gothic"/>
                  <a:ea typeface="Calibri"/>
                  <a:cs typeface="Calibri"/>
                  <a:sym typeface="Calibri"/>
                </a:rPr>
                <a:t>Sorting the data</a:t>
              </a:r>
            </a:p>
          </p:txBody>
        </p:sp>
      </p:grpSp>
      <p:grpSp>
        <p:nvGrpSpPr>
          <p:cNvPr id="162" name="Group 161">
            <a:extLst>
              <a:ext uri="{FF2B5EF4-FFF2-40B4-BE49-F238E27FC236}">
                <a16:creationId xmlns:a16="http://schemas.microsoft.com/office/drawing/2014/main" id="{0F385133-1331-486F-98CB-00DDDF9ED522}"/>
              </a:ext>
            </a:extLst>
          </p:cNvPr>
          <p:cNvGrpSpPr/>
          <p:nvPr/>
        </p:nvGrpSpPr>
        <p:grpSpPr>
          <a:xfrm>
            <a:off x="10178869" y="4989928"/>
            <a:ext cx="1642296" cy="441025"/>
            <a:chOff x="10082979" y="4902013"/>
            <a:chExt cx="1642296" cy="441025"/>
          </a:xfrm>
        </p:grpSpPr>
        <p:sp>
          <p:nvSpPr>
            <p:cNvPr id="80" name="Shape 218">
              <a:extLst>
                <a:ext uri="{FF2B5EF4-FFF2-40B4-BE49-F238E27FC236}">
                  <a16:creationId xmlns:a16="http://schemas.microsoft.com/office/drawing/2014/main" id="{2F8EF0A0-7204-43B2-AD74-FA52A6B14BA9}"/>
                </a:ext>
              </a:extLst>
            </p:cNvPr>
            <p:cNvSpPr txBox="1"/>
            <p:nvPr/>
          </p:nvSpPr>
          <p:spPr>
            <a:xfrm>
              <a:off x="10082979" y="5189150"/>
              <a:ext cx="1642296" cy="153888"/>
            </a:xfrm>
            <a:prstGeom prst="rect">
              <a:avLst/>
            </a:prstGeom>
            <a:noFill/>
            <a:ln>
              <a:noFill/>
            </a:ln>
          </p:spPr>
          <p:txBody>
            <a:bodyPr wrap="square" lIns="0" tIns="0" rIns="0" bIns="0" anchor="ctr" anchorCtr="0">
              <a:spAutoFit/>
            </a:bodyPr>
            <a:lstStyle/>
            <a:p>
              <a:pPr marL="0" marR="0" lvl="0" indent="0" algn="l" defTabSz="914400" rtl="0" eaLnBrk="1" fontAlgn="auto" latinLnBrk="0" hangingPunct="1">
                <a:lnSpc>
                  <a:spcPct val="100000"/>
                </a:lnSpc>
                <a:spcBef>
                  <a:spcPts val="0"/>
                </a:spcBef>
                <a:spcAft>
                  <a:spcPts val="0"/>
                </a:spcAft>
                <a:buClr>
                  <a:srgbClr val="5B9BD5"/>
                </a:buClr>
                <a:buSzPct val="25000"/>
                <a:buFontTx/>
                <a:buNone/>
                <a:tabLst/>
                <a:defRPr/>
              </a:pPr>
              <a:r>
                <a:rPr kumimoji="0" lang="en-US" sz="1000" b="1" i="0" u="none" strike="noStrike" kern="1200" cap="none" spc="0" normalizeH="0" baseline="0" noProof="0" dirty="0">
                  <a:ln>
                    <a:noFill/>
                  </a:ln>
                  <a:solidFill>
                    <a:srgbClr val="44546A">
                      <a:lumMod val="60000"/>
                      <a:lumOff val="40000"/>
                    </a:srgbClr>
                  </a:solidFill>
                  <a:effectLst/>
                  <a:uLnTx/>
                  <a:uFillTx/>
                  <a:latin typeface="Century Gothic"/>
                  <a:ea typeface="Calibri"/>
                  <a:cs typeface="Calibri"/>
                  <a:sym typeface="Calibri"/>
                </a:rPr>
                <a:t>Combining the data</a:t>
              </a:r>
            </a:p>
          </p:txBody>
        </p:sp>
        <p:sp>
          <p:nvSpPr>
            <p:cNvPr id="83" name="Shape 218">
              <a:extLst>
                <a:ext uri="{FF2B5EF4-FFF2-40B4-BE49-F238E27FC236}">
                  <a16:creationId xmlns:a16="http://schemas.microsoft.com/office/drawing/2014/main" id="{B331A7B7-FC8D-465C-8E33-9838EEE51884}"/>
                </a:ext>
              </a:extLst>
            </p:cNvPr>
            <p:cNvSpPr txBox="1"/>
            <p:nvPr/>
          </p:nvSpPr>
          <p:spPr>
            <a:xfrm>
              <a:off x="10082979" y="4902013"/>
              <a:ext cx="1642296" cy="153888"/>
            </a:xfrm>
            <a:prstGeom prst="rect">
              <a:avLst/>
            </a:prstGeom>
            <a:noFill/>
            <a:ln>
              <a:noFill/>
            </a:ln>
          </p:spPr>
          <p:txBody>
            <a:bodyPr wrap="square" lIns="0" tIns="0" rIns="0" bIns="0" anchor="ctr" anchorCtr="0">
              <a:spAutoFit/>
            </a:bodyPr>
            <a:lstStyle/>
            <a:p>
              <a:pPr marL="0" marR="0" lvl="0" indent="0" algn="l" defTabSz="914400" rtl="0" eaLnBrk="1" fontAlgn="auto" latinLnBrk="0" hangingPunct="1">
                <a:lnSpc>
                  <a:spcPct val="100000"/>
                </a:lnSpc>
                <a:spcBef>
                  <a:spcPts val="0"/>
                </a:spcBef>
                <a:spcAft>
                  <a:spcPts val="0"/>
                </a:spcAft>
                <a:buClr>
                  <a:srgbClr val="5B9BD5"/>
                </a:buClr>
                <a:buSzPct val="25000"/>
                <a:buFontTx/>
                <a:buNone/>
                <a:tabLst/>
                <a:defRPr/>
              </a:pPr>
              <a:r>
                <a:rPr kumimoji="0" lang="en-US" sz="1000" b="1" i="0" u="none" strike="noStrike" kern="1200" cap="none" spc="0" normalizeH="0" baseline="0" noProof="0" dirty="0">
                  <a:ln>
                    <a:noFill/>
                  </a:ln>
                  <a:solidFill>
                    <a:srgbClr val="44546A">
                      <a:lumMod val="60000"/>
                      <a:lumOff val="40000"/>
                    </a:srgbClr>
                  </a:solidFill>
                  <a:effectLst/>
                  <a:uLnTx/>
                  <a:uFillTx/>
                  <a:latin typeface="Century Gothic"/>
                  <a:ea typeface="Calibri"/>
                  <a:cs typeface="Calibri"/>
                  <a:sym typeface="Calibri"/>
                </a:rPr>
                <a:t>Reducing the data</a:t>
              </a:r>
            </a:p>
          </p:txBody>
        </p:sp>
      </p:grpSp>
      <p:sp>
        <p:nvSpPr>
          <p:cNvPr id="24" name="Inhaltsplatzhalter 4">
            <a:extLst>
              <a:ext uri="{FF2B5EF4-FFF2-40B4-BE49-F238E27FC236}">
                <a16:creationId xmlns:a16="http://schemas.microsoft.com/office/drawing/2014/main" id="{9EC2B186-7053-46DF-BB12-78DBD26A6B8F}"/>
              </a:ext>
            </a:extLst>
          </p:cNvPr>
          <p:cNvSpPr txBox="1">
            <a:spLocks/>
          </p:cNvSpPr>
          <p:nvPr/>
        </p:nvSpPr>
        <p:spPr>
          <a:xfrm flipH="1">
            <a:off x="4806721" y="4747620"/>
            <a:ext cx="1274268" cy="16126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ctr">
              <a:lnSpc>
                <a:spcPct val="150000"/>
              </a:lnSpc>
              <a:buNone/>
              <a:defRPr/>
            </a:pPr>
            <a:r>
              <a:rPr kumimoji="0" lang="en-US" sz="800" b="0" i="0" u="none" strike="noStrike" kern="1200" cap="none" spc="0" normalizeH="0" baseline="0" noProof="0" dirty="0">
                <a:ln>
                  <a:noFill/>
                </a:ln>
                <a:solidFill>
                  <a:prstClr val="white"/>
                </a:solidFill>
                <a:effectLst/>
                <a:uLnTx/>
                <a:uFillTx/>
                <a:latin typeface="Century Gothic"/>
                <a:ea typeface="Helvetica Neue Medium"/>
                <a:cs typeface="Helvetica Neue Medium"/>
              </a:rPr>
              <a:t>Master</a:t>
            </a:r>
          </a:p>
        </p:txBody>
      </p:sp>
      <p:sp>
        <p:nvSpPr>
          <p:cNvPr id="3" name="Rectangle: Rounded Corners 2">
            <a:extLst>
              <a:ext uri="{FF2B5EF4-FFF2-40B4-BE49-F238E27FC236}">
                <a16:creationId xmlns:a16="http://schemas.microsoft.com/office/drawing/2014/main" id="{51EBD9DB-559B-4B0B-9940-82ACCBF912CA}"/>
              </a:ext>
            </a:extLst>
          </p:cNvPr>
          <p:cNvSpPr/>
          <p:nvPr/>
        </p:nvSpPr>
        <p:spPr>
          <a:xfrm>
            <a:off x="567174" y="2947436"/>
            <a:ext cx="1074057" cy="246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Century Gothic"/>
                <a:ea typeface="Helvetica Neue Medium"/>
                <a:cs typeface="Helvetica Neue Medium"/>
              </a:rPr>
              <a:t>DATA TYPE - A</a:t>
            </a:r>
          </a:p>
        </p:txBody>
      </p:sp>
      <p:sp>
        <p:nvSpPr>
          <p:cNvPr id="86" name="Rectangle: Rounded Corners 85">
            <a:extLst>
              <a:ext uri="{FF2B5EF4-FFF2-40B4-BE49-F238E27FC236}">
                <a16:creationId xmlns:a16="http://schemas.microsoft.com/office/drawing/2014/main" id="{05421B31-4451-4223-A690-C0465362DEC1}"/>
              </a:ext>
            </a:extLst>
          </p:cNvPr>
          <p:cNvSpPr/>
          <p:nvPr/>
        </p:nvSpPr>
        <p:spPr>
          <a:xfrm>
            <a:off x="567174" y="3311106"/>
            <a:ext cx="1074057" cy="246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900" b="1" dirty="0">
              <a:solidFill>
                <a:prstClr val="white"/>
              </a:solidFill>
            </a:endParaRPr>
          </a:p>
          <a:p>
            <a:pPr algn="ctr">
              <a:defRPr/>
            </a:pPr>
            <a:r>
              <a:rPr lang="en-US" sz="900" b="1" dirty="0">
                <a:solidFill>
                  <a:prstClr val="white"/>
                </a:solidFill>
              </a:rPr>
              <a:t>DATA TYPE - B</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7" name="Rectangle: Rounded Corners 86">
            <a:extLst>
              <a:ext uri="{FF2B5EF4-FFF2-40B4-BE49-F238E27FC236}">
                <a16:creationId xmlns:a16="http://schemas.microsoft.com/office/drawing/2014/main" id="{311ED4FA-EE4A-481C-9638-0DC0257B730F}"/>
              </a:ext>
            </a:extLst>
          </p:cNvPr>
          <p:cNvSpPr/>
          <p:nvPr/>
        </p:nvSpPr>
        <p:spPr>
          <a:xfrm>
            <a:off x="567174" y="3674776"/>
            <a:ext cx="1074057" cy="246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900" b="1" dirty="0">
                <a:solidFill>
                  <a:prstClr val="white"/>
                </a:solidFill>
              </a:rPr>
              <a:t>DATA TYPE - C</a:t>
            </a:r>
          </a:p>
        </p:txBody>
      </p:sp>
      <p:sp>
        <p:nvSpPr>
          <p:cNvPr id="88" name="Rectangle: Rounded Corners 87">
            <a:extLst>
              <a:ext uri="{FF2B5EF4-FFF2-40B4-BE49-F238E27FC236}">
                <a16:creationId xmlns:a16="http://schemas.microsoft.com/office/drawing/2014/main" id="{0C7F7208-18A1-466C-8525-A999D08085B5}"/>
              </a:ext>
            </a:extLst>
          </p:cNvPr>
          <p:cNvSpPr/>
          <p:nvPr/>
        </p:nvSpPr>
        <p:spPr>
          <a:xfrm>
            <a:off x="567174" y="4038446"/>
            <a:ext cx="1074057" cy="246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900" b="1" dirty="0">
                <a:solidFill>
                  <a:prstClr val="white"/>
                </a:solidFill>
              </a:rPr>
              <a:t>DATA TYPE - D</a:t>
            </a:r>
          </a:p>
        </p:txBody>
      </p:sp>
      <p:sp>
        <p:nvSpPr>
          <p:cNvPr id="89" name="Rectangle: Rounded Corners 88">
            <a:extLst>
              <a:ext uri="{FF2B5EF4-FFF2-40B4-BE49-F238E27FC236}">
                <a16:creationId xmlns:a16="http://schemas.microsoft.com/office/drawing/2014/main" id="{E5C9AF36-E84A-48AC-AD5E-282D2CCE406E}"/>
              </a:ext>
            </a:extLst>
          </p:cNvPr>
          <p:cNvSpPr/>
          <p:nvPr/>
        </p:nvSpPr>
        <p:spPr>
          <a:xfrm>
            <a:off x="567174" y="4402116"/>
            <a:ext cx="1074057" cy="246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900" b="1" dirty="0">
                <a:solidFill>
                  <a:prstClr val="white"/>
                </a:solidFill>
              </a:rPr>
              <a:t>DATA TYPE - E</a:t>
            </a:r>
          </a:p>
        </p:txBody>
      </p:sp>
      <p:sp>
        <p:nvSpPr>
          <p:cNvPr id="90" name="Rectangle: Rounded Corners 89">
            <a:extLst>
              <a:ext uri="{FF2B5EF4-FFF2-40B4-BE49-F238E27FC236}">
                <a16:creationId xmlns:a16="http://schemas.microsoft.com/office/drawing/2014/main" id="{F0B1A168-859D-4F4D-9B80-8F7328B90EA4}"/>
              </a:ext>
            </a:extLst>
          </p:cNvPr>
          <p:cNvSpPr/>
          <p:nvPr/>
        </p:nvSpPr>
        <p:spPr>
          <a:xfrm>
            <a:off x="567174" y="4765786"/>
            <a:ext cx="1074057" cy="246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900" b="1" dirty="0">
                <a:solidFill>
                  <a:prstClr val="white"/>
                </a:solidFill>
              </a:rPr>
              <a:t>DATA TYPE - F</a:t>
            </a:r>
          </a:p>
        </p:txBody>
      </p:sp>
      <p:grpSp>
        <p:nvGrpSpPr>
          <p:cNvPr id="4" name="Group 3">
            <a:extLst>
              <a:ext uri="{FF2B5EF4-FFF2-40B4-BE49-F238E27FC236}">
                <a16:creationId xmlns:a16="http://schemas.microsoft.com/office/drawing/2014/main" id="{243DDA97-E1B1-423B-8CEC-0A0A70D534E9}"/>
              </a:ext>
            </a:extLst>
          </p:cNvPr>
          <p:cNvGrpSpPr/>
          <p:nvPr/>
        </p:nvGrpSpPr>
        <p:grpSpPr>
          <a:xfrm>
            <a:off x="1641231" y="3070771"/>
            <a:ext cx="516433" cy="1818350"/>
            <a:chOff x="1641231" y="3070771"/>
            <a:chExt cx="516433" cy="1818350"/>
          </a:xfrm>
        </p:grpSpPr>
        <p:cxnSp>
          <p:nvCxnSpPr>
            <p:cNvPr id="12" name="Connector: Curved 11">
              <a:extLst>
                <a:ext uri="{FF2B5EF4-FFF2-40B4-BE49-F238E27FC236}">
                  <a16:creationId xmlns:a16="http://schemas.microsoft.com/office/drawing/2014/main" id="{5842BFCD-A3BF-4E42-8479-CEC9260847EA}"/>
                </a:ext>
              </a:extLst>
            </p:cNvPr>
            <p:cNvCxnSpPr>
              <a:cxnSpLocks/>
              <a:stCxn id="3" idx="3"/>
              <a:endCxn id="9" idx="2"/>
            </p:cNvCxnSpPr>
            <p:nvPr/>
          </p:nvCxnSpPr>
          <p:spPr>
            <a:xfrm>
              <a:off x="1641231" y="3070771"/>
              <a:ext cx="516433" cy="909175"/>
            </a:xfrm>
            <a:prstGeom prst="curvedConnector3">
              <a:avLst>
                <a:gd name="adj1"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1" name="Connector: Curved 90">
              <a:extLst>
                <a:ext uri="{FF2B5EF4-FFF2-40B4-BE49-F238E27FC236}">
                  <a16:creationId xmlns:a16="http://schemas.microsoft.com/office/drawing/2014/main" id="{1E7F2CD9-295D-4E5F-9235-309025C63882}"/>
                </a:ext>
              </a:extLst>
            </p:cNvPr>
            <p:cNvCxnSpPr>
              <a:cxnSpLocks/>
              <a:stCxn id="86" idx="3"/>
              <a:endCxn id="9" idx="2"/>
            </p:cNvCxnSpPr>
            <p:nvPr/>
          </p:nvCxnSpPr>
          <p:spPr>
            <a:xfrm>
              <a:off x="1641231" y="3434441"/>
              <a:ext cx="516433" cy="545505"/>
            </a:xfrm>
            <a:prstGeom prst="curvedConnector3">
              <a:avLst>
                <a:gd name="adj1"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2" name="Connector: Curved 91">
              <a:extLst>
                <a:ext uri="{FF2B5EF4-FFF2-40B4-BE49-F238E27FC236}">
                  <a16:creationId xmlns:a16="http://schemas.microsoft.com/office/drawing/2014/main" id="{9BAB25CC-3CBF-4109-8500-16304EEB5484}"/>
                </a:ext>
              </a:extLst>
            </p:cNvPr>
            <p:cNvCxnSpPr>
              <a:cxnSpLocks/>
              <a:stCxn id="87" idx="3"/>
              <a:endCxn id="9" idx="2"/>
            </p:cNvCxnSpPr>
            <p:nvPr/>
          </p:nvCxnSpPr>
          <p:spPr>
            <a:xfrm>
              <a:off x="1641231" y="3798111"/>
              <a:ext cx="516433" cy="181835"/>
            </a:xfrm>
            <a:prstGeom prst="curvedConnector3">
              <a:avLst>
                <a:gd name="adj1"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625682D8-7158-482F-9029-B416A810146C}"/>
                </a:ext>
              </a:extLst>
            </p:cNvPr>
            <p:cNvCxnSpPr>
              <a:cxnSpLocks/>
              <a:stCxn id="88" idx="3"/>
              <a:endCxn id="9" idx="2"/>
            </p:cNvCxnSpPr>
            <p:nvPr/>
          </p:nvCxnSpPr>
          <p:spPr>
            <a:xfrm flipV="1">
              <a:off x="1641231" y="3979946"/>
              <a:ext cx="516433" cy="181835"/>
            </a:xfrm>
            <a:prstGeom prst="curvedConnector3">
              <a:avLst>
                <a:gd name="adj1"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51A07816-E9DE-45BD-9A4A-1E56C4B5483D}"/>
                </a:ext>
              </a:extLst>
            </p:cNvPr>
            <p:cNvCxnSpPr>
              <a:cxnSpLocks/>
              <a:stCxn id="89" idx="3"/>
              <a:endCxn id="9" idx="2"/>
            </p:cNvCxnSpPr>
            <p:nvPr/>
          </p:nvCxnSpPr>
          <p:spPr>
            <a:xfrm flipV="1">
              <a:off x="1641231" y="3979946"/>
              <a:ext cx="516433" cy="545505"/>
            </a:xfrm>
            <a:prstGeom prst="curvedConnector3">
              <a:avLst>
                <a:gd name="adj1"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D958B8BF-E18F-4B55-9B14-3F0CEE23DB36}"/>
                </a:ext>
              </a:extLst>
            </p:cNvPr>
            <p:cNvCxnSpPr>
              <a:cxnSpLocks/>
              <a:stCxn id="90" idx="3"/>
              <a:endCxn id="9" idx="2"/>
            </p:cNvCxnSpPr>
            <p:nvPr/>
          </p:nvCxnSpPr>
          <p:spPr>
            <a:xfrm flipV="1">
              <a:off x="1641231" y="3979946"/>
              <a:ext cx="516433" cy="909175"/>
            </a:xfrm>
            <a:prstGeom prst="curvedConnector3">
              <a:avLst>
                <a:gd name="adj1"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9FAF947-1DE6-406E-8BE6-C8CE44F319A8}"/>
              </a:ext>
            </a:extLst>
          </p:cNvPr>
          <p:cNvSpPr/>
          <p:nvPr/>
        </p:nvSpPr>
        <p:spPr>
          <a:xfrm>
            <a:off x="2157664" y="3311106"/>
            <a:ext cx="1337680" cy="1337680"/>
          </a:xfrm>
          <a:prstGeom prst="ellipse">
            <a:avLst/>
          </a:prstGeom>
          <a:gradFill flip="none" rotWithShape="1">
            <a:gsLst>
              <a:gs pos="94000">
                <a:schemeClr val="accent2">
                  <a:lumMod val="50000"/>
                </a:schemeClr>
              </a:gs>
              <a:gs pos="13000">
                <a:schemeClr val="accent2"/>
              </a:gs>
            </a:gsLst>
            <a:path path="circle">
              <a:fillToRect t="100000" r="100000"/>
            </a:path>
            <a:tileRect l="-100000" b="-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rPr>
              <a:t>LAREGE</a:t>
            </a:r>
            <a:r>
              <a:rPr kumimoji="0" lang="en-US" sz="1200" b="1" i="0" u="none" strike="noStrike" kern="1200" cap="none" spc="0" normalizeH="0" noProof="0" dirty="0">
                <a:ln>
                  <a:noFill/>
                </a:ln>
                <a:solidFill>
                  <a:prstClr val="white"/>
                </a:solidFill>
                <a:effectLst/>
                <a:uLnTx/>
                <a:uFillTx/>
                <a:latin typeface="Century Gothic"/>
                <a:ea typeface="Helvetica Neue Medium"/>
                <a:cs typeface="Helvetica Neue Medium"/>
              </a:rPr>
              <a:t> INPUT DATA FILE</a:t>
            </a:r>
            <a:endParaRPr kumimoji="0" lang="en-US" sz="12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15" name="Oval 114">
            <a:extLst>
              <a:ext uri="{FF2B5EF4-FFF2-40B4-BE49-F238E27FC236}">
                <a16:creationId xmlns:a16="http://schemas.microsoft.com/office/drawing/2014/main" id="{65B36DF3-896E-4412-B9F2-C75437A02A40}"/>
              </a:ext>
            </a:extLst>
          </p:cNvPr>
          <p:cNvSpPr/>
          <p:nvPr/>
        </p:nvSpPr>
        <p:spPr>
          <a:xfrm>
            <a:off x="5036330" y="3572419"/>
            <a:ext cx="815053" cy="815053"/>
          </a:xfrm>
          <a:prstGeom prst="ellipse">
            <a:avLst/>
          </a:prstGeom>
          <a:gradFill flip="none" rotWithShape="1">
            <a:gsLst>
              <a:gs pos="94000">
                <a:schemeClr val="accent2">
                  <a:lumMod val="50000"/>
                </a:schemeClr>
              </a:gs>
              <a:gs pos="13000">
                <a:schemeClr val="accent2"/>
              </a:gs>
            </a:gsLst>
            <a:path path="circle">
              <a:fillToRect t="100000" r="100000"/>
            </a:path>
            <a:tileRect l="-100000" b="-10000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prstClr val="white"/>
                </a:solidFill>
                <a:latin typeface="Century Gothic"/>
                <a:ea typeface="Helvetica Neue Medium"/>
                <a:cs typeface="Helvetica Neue Medium"/>
              </a:rPr>
              <a:t>Job  Tracker</a:t>
            </a: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16" name="Freeform: Shape 115">
            <a:extLst>
              <a:ext uri="{FF2B5EF4-FFF2-40B4-BE49-F238E27FC236}">
                <a16:creationId xmlns:a16="http://schemas.microsoft.com/office/drawing/2014/main" id="{EC7E9E7E-4271-4ECC-B96E-A0EE5A624C4A}"/>
              </a:ext>
            </a:extLst>
          </p:cNvPr>
          <p:cNvSpPr/>
          <p:nvPr/>
        </p:nvSpPr>
        <p:spPr>
          <a:xfrm rot="20087269">
            <a:off x="4867057" y="3404838"/>
            <a:ext cx="1153598" cy="1150216"/>
          </a:xfrm>
          <a:custGeom>
            <a:avLst/>
            <a:gdLst>
              <a:gd name="connsiteX0" fmla="*/ 3251168 w 3248025"/>
              <a:gd name="connsiteY0" fmla="*/ 1631918 h 3238500"/>
              <a:gd name="connsiteX1" fmla="*/ 2954750 w 3248025"/>
              <a:gd name="connsiteY1" fmla="*/ 1927860 h 3238500"/>
              <a:gd name="connsiteX2" fmla="*/ 2899315 w 3248025"/>
              <a:gd name="connsiteY2" fmla="*/ 1928908 h 3238500"/>
              <a:gd name="connsiteX3" fmla="*/ 2628424 w 3248025"/>
              <a:gd name="connsiteY3" fmla="*/ 1656779 h 3238500"/>
              <a:gd name="connsiteX4" fmla="*/ 2609469 w 3248025"/>
              <a:gd name="connsiteY4" fmla="*/ 1630204 h 3238500"/>
              <a:gd name="connsiteX5" fmla="*/ 2643854 w 3248025"/>
              <a:gd name="connsiteY5" fmla="*/ 1623632 h 3238500"/>
              <a:gd name="connsiteX6" fmla="*/ 2729484 w 3248025"/>
              <a:gd name="connsiteY6" fmla="*/ 1623632 h 3238500"/>
              <a:gd name="connsiteX7" fmla="*/ 2760250 w 3248025"/>
              <a:gd name="connsiteY7" fmla="*/ 1592675 h 3238500"/>
              <a:gd name="connsiteX8" fmla="*/ 2523554 w 3248025"/>
              <a:gd name="connsiteY8" fmla="*/ 941642 h 3238500"/>
              <a:gd name="connsiteX9" fmla="*/ 2153031 w 3248025"/>
              <a:gd name="connsiteY9" fmla="*/ 634175 h 3238500"/>
              <a:gd name="connsiteX10" fmla="*/ 2138744 w 3248025"/>
              <a:gd name="connsiteY10" fmla="*/ 589979 h 3238500"/>
              <a:gd name="connsiteX11" fmla="*/ 2259425 w 3248025"/>
              <a:gd name="connsiteY11" fmla="*/ 348806 h 3238500"/>
              <a:gd name="connsiteX12" fmla="*/ 2303336 w 3248025"/>
              <a:gd name="connsiteY12" fmla="*/ 334423 h 3238500"/>
              <a:gd name="connsiteX13" fmla="*/ 3007900 w 3248025"/>
              <a:gd name="connsiteY13" fmla="*/ 1136428 h 3238500"/>
              <a:gd name="connsiteX14" fmla="*/ 3091815 w 3248025"/>
              <a:gd name="connsiteY14" fmla="*/ 1589627 h 3238500"/>
              <a:gd name="connsiteX15" fmla="*/ 3127534 w 3248025"/>
              <a:gd name="connsiteY15" fmla="*/ 1623822 h 3238500"/>
              <a:gd name="connsiteX16" fmla="*/ 3251073 w 3248025"/>
              <a:gd name="connsiteY16" fmla="*/ 1625537 h 3238500"/>
              <a:gd name="connsiteX17" fmla="*/ 3251168 w 3248025"/>
              <a:gd name="connsiteY17" fmla="*/ 1631918 h 3238500"/>
              <a:gd name="connsiteX18" fmla="*/ 1625632 w 3248025"/>
              <a:gd name="connsiteY18" fmla="*/ 0 h 3238500"/>
              <a:gd name="connsiteX19" fmla="*/ 1623917 w 3248025"/>
              <a:gd name="connsiteY19" fmla="*/ 123539 h 3238500"/>
              <a:gd name="connsiteX20" fmla="*/ 1589723 w 3248025"/>
              <a:gd name="connsiteY20" fmla="*/ 159353 h 3238500"/>
              <a:gd name="connsiteX21" fmla="*/ 1136523 w 3248025"/>
              <a:gd name="connsiteY21" fmla="*/ 243269 h 3238500"/>
              <a:gd name="connsiteX22" fmla="*/ 334518 w 3248025"/>
              <a:gd name="connsiteY22" fmla="*/ 947833 h 3238500"/>
              <a:gd name="connsiteX23" fmla="*/ 348901 w 3248025"/>
              <a:gd name="connsiteY23" fmla="*/ 991743 h 3238500"/>
              <a:gd name="connsiteX24" fmla="*/ 590169 w 3248025"/>
              <a:gd name="connsiteY24" fmla="*/ 1112330 h 3238500"/>
              <a:gd name="connsiteX25" fmla="*/ 634365 w 3248025"/>
              <a:gd name="connsiteY25" fmla="*/ 1098042 h 3238500"/>
              <a:gd name="connsiteX26" fmla="*/ 941832 w 3248025"/>
              <a:gd name="connsiteY26" fmla="*/ 727520 h 3238500"/>
              <a:gd name="connsiteX27" fmla="*/ 1592866 w 3248025"/>
              <a:gd name="connsiteY27" fmla="*/ 490919 h 3238500"/>
              <a:gd name="connsiteX28" fmla="*/ 1623822 w 3248025"/>
              <a:gd name="connsiteY28" fmla="*/ 521684 h 3238500"/>
              <a:gd name="connsiteX29" fmla="*/ 1623822 w 3248025"/>
              <a:gd name="connsiteY29" fmla="*/ 607314 h 3238500"/>
              <a:gd name="connsiteX30" fmla="*/ 1630394 w 3248025"/>
              <a:gd name="connsiteY30" fmla="*/ 641699 h 3238500"/>
              <a:gd name="connsiteX31" fmla="*/ 1656969 w 3248025"/>
              <a:gd name="connsiteY31" fmla="*/ 622649 h 3238500"/>
              <a:gd name="connsiteX32" fmla="*/ 1929098 w 3248025"/>
              <a:gd name="connsiteY32" fmla="*/ 351758 h 3238500"/>
              <a:gd name="connsiteX33" fmla="*/ 1928051 w 3248025"/>
              <a:gd name="connsiteY33" fmla="*/ 296323 h 3238500"/>
              <a:gd name="connsiteX34" fmla="*/ 1631918 w 3248025"/>
              <a:gd name="connsiteY34" fmla="*/ 0 h 3238500"/>
              <a:gd name="connsiteX35" fmla="*/ 1625632 w 3248025"/>
              <a:gd name="connsiteY35" fmla="*/ 0 h 3238500"/>
              <a:gd name="connsiteX36" fmla="*/ 0 w 3248025"/>
              <a:gd name="connsiteY36" fmla="*/ 1625632 h 3238500"/>
              <a:gd name="connsiteX37" fmla="*/ 123539 w 3248025"/>
              <a:gd name="connsiteY37" fmla="*/ 1627346 h 3238500"/>
              <a:gd name="connsiteX38" fmla="*/ 159353 w 3248025"/>
              <a:gd name="connsiteY38" fmla="*/ 1661541 h 3238500"/>
              <a:gd name="connsiteX39" fmla="*/ 243364 w 3248025"/>
              <a:gd name="connsiteY39" fmla="*/ 2114741 h 3238500"/>
              <a:gd name="connsiteX40" fmla="*/ 947928 w 3248025"/>
              <a:gd name="connsiteY40" fmla="*/ 2916650 h 3238500"/>
              <a:gd name="connsiteX41" fmla="*/ 991838 w 3248025"/>
              <a:gd name="connsiteY41" fmla="*/ 2902268 h 3238500"/>
              <a:gd name="connsiteX42" fmla="*/ 1112425 w 3248025"/>
              <a:gd name="connsiteY42" fmla="*/ 2660999 h 3238500"/>
              <a:gd name="connsiteX43" fmla="*/ 1098137 w 3248025"/>
              <a:gd name="connsiteY43" fmla="*/ 2616803 h 3238500"/>
              <a:gd name="connsiteX44" fmla="*/ 727615 w 3248025"/>
              <a:gd name="connsiteY44" fmla="*/ 2309336 h 3238500"/>
              <a:gd name="connsiteX45" fmla="*/ 491014 w 3248025"/>
              <a:gd name="connsiteY45" fmla="*/ 1658303 h 3238500"/>
              <a:gd name="connsiteX46" fmla="*/ 521780 w 3248025"/>
              <a:gd name="connsiteY46" fmla="*/ 1627442 h 3238500"/>
              <a:gd name="connsiteX47" fmla="*/ 607409 w 3248025"/>
              <a:gd name="connsiteY47" fmla="*/ 1627442 h 3238500"/>
              <a:gd name="connsiteX48" fmla="*/ 641795 w 3248025"/>
              <a:gd name="connsiteY48" fmla="*/ 1620869 h 3238500"/>
              <a:gd name="connsiteX49" fmla="*/ 622745 w 3248025"/>
              <a:gd name="connsiteY49" fmla="*/ 1594295 h 3238500"/>
              <a:gd name="connsiteX50" fmla="*/ 351854 w 3248025"/>
              <a:gd name="connsiteY50" fmla="*/ 1322165 h 3238500"/>
              <a:gd name="connsiteX51" fmla="*/ 296418 w 3248025"/>
              <a:gd name="connsiteY51" fmla="*/ 1323213 h 3238500"/>
              <a:gd name="connsiteX52" fmla="*/ 0 w 3248025"/>
              <a:gd name="connsiteY52" fmla="*/ 1619250 h 3238500"/>
              <a:gd name="connsiteX53" fmla="*/ 0 w 3248025"/>
              <a:gd name="connsiteY53" fmla="*/ 1625632 h 3238500"/>
              <a:gd name="connsiteX54" fmla="*/ 1627632 w 3248025"/>
              <a:gd name="connsiteY54" fmla="*/ 3137059 h 3238500"/>
              <a:gd name="connsiteX55" fmla="*/ 1668018 w 3248025"/>
              <a:gd name="connsiteY55" fmla="*/ 3091053 h 3238500"/>
              <a:gd name="connsiteX56" fmla="*/ 2117979 w 3248025"/>
              <a:gd name="connsiteY56" fmla="*/ 3006757 h 3238500"/>
              <a:gd name="connsiteX57" fmla="*/ 2917031 w 3248025"/>
              <a:gd name="connsiteY57" fmla="*/ 2302859 h 3238500"/>
              <a:gd name="connsiteX58" fmla="*/ 2901696 w 3248025"/>
              <a:gd name="connsiteY58" fmla="*/ 2259235 h 3238500"/>
              <a:gd name="connsiteX59" fmla="*/ 2663381 w 3248025"/>
              <a:gd name="connsiteY59" fmla="*/ 2139887 h 3238500"/>
              <a:gd name="connsiteX60" fmla="*/ 2615089 w 3248025"/>
              <a:gd name="connsiteY60" fmla="*/ 2156746 h 3238500"/>
              <a:gd name="connsiteX61" fmla="*/ 2187988 w 3248025"/>
              <a:gd name="connsiteY61" fmla="*/ 2606135 h 3238500"/>
              <a:gd name="connsiteX62" fmla="*/ 1660493 w 3248025"/>
              <a:gd name="connsiteY62" fmla="*/ 2760345 h 3238500"/>
              <a:gd name="connsiteX63" fmla="*/ 1627442 w 3248025"/>
              <a:gd name="connsiteY63" fmla="*/ 2728341 h 3238500"/>
              <a:gd name="connsiteX64" fmla="*/ 1627727 w 3248025"/>
              <a:gd name="connsiteY64" fmla="*/ 2633091 h 3238500"/>
              <a:gd name="connsiteX65" fmla="*/ 1622965 w 3248025"/>
              <a:gd name="connsiteY65" fmla="*/ 2609660 h 3238500"/>
              <a:gd name="connsiteX66" fmla="*/ 1600295 w 3248025"/>
              <a:gd name="connsiteY66" fmla="*/ 2622614 h 3238500"/>
              <a:gd name="connsiteX67" fmla="*/ 1319213 w 3248025"/>
              <a:gd name="connsiteY67" fmla="*/ 2902744 h 3238500"/>
              <a:gd name="connsiteX68" fmla="*/ 1319975 w 3248025"/>
              <a:gd name="connsiteY68" fmla="*/ 2951226 h 3238500"/>
              <a:gd name="connsiteX69" fmla="*/ 1567434 w 3248025"/>
              <a:gd name="connsiteY69" fmla="*/ 3197543 h 3238500"/>
              <a:gd name="connsiteX70" fmla="*/ 1619631 w 3248025"/>
              <a:gd name="connsiteY70" fmla="*/ 3241929 h 3238500"/>
              <a:gd name="connsiteX71" fmla="*/ 1627918 w 3248025"/>
              <a:gd name="connsiteY71" fmla="*/ 3176683 h 3238500"/>
              <a:gd name="connsiteX72" fmla="*/ 1627632 w 3248025"/>
              <a:gd name="connsiteY72" fmla="*/ 3137059 h 32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248025" h="3238500">
                <a:moveTo>
                  <a:pt x="3251168" y="1631918"/>
                </a:moveTo>
                <a:cubicBezTo>
                  <a:pt x="3152204" y="1730407"/>
                  <a:pt x="3052667" y="1828324"/>
                  <a:pt x="2954750" y="1927860"/>
                </a:cubicBezTo>
                <a:cubicBezTo>
                  <a:pt x="2933986" y="1949006"/>
                  <a:pt x="2921413" y="1951577"/>
                  <a:pt x="2899315" y="1928908"/>
                </a:cubicBezTo>
                <a:cubicBezTo>
                  <a:pt x="2810066" y="1837182"/>
                  <a:pt x="2718721" y="1747457"/>
                  <a:pt x="2628424" y="1656779"/>
                </a:cubicBezTo>
                <a:cubicBezTo>
                  <a:pt x="2620613" y="1648873"/>
                  <a:pt x="2604897" y="1641253"/>
                  <a:pt x="2609469" y="1630204"/>
                </a:cubicBezTo>
                <a:cubicBezTo>
                  <a:pt x="2614898" y="1616869"/>
                  <a:pt x="2631948" y="1624013"/>
                  <a:pt x="2643854" y="1623632"/>
                </a:cubicBezTo>
                <a:cubicBezTo>
                  <a:pt x="2672429" y="1622774"/>
                  <a:pt x="2701004" y="1622203"/>
                  <a:pt x="2729484" y="1623632"/>
                </a:cubicBezTo>
                <a:cubicBezTo>
                  <a:pt x="2752916" y="1624870"/>
                  <a:pt x="2761393" y="1616583"/>
                  <a:pt x="2760250" y="1592675"/>
                </a:cubicBezTo>
                <a:cubicBezTo>
                  <a:pt x="2748534" y="1351121"/>
                  <a:pt x="2671953" y="1133285"/>
                  <a:pt x="2523554" y="941642"/>
                </a:cubicBezTo>
                <a:cubicBezTo>
                  <a:pt x="2422970" y="811625"/>
                  <a:pt x="2299526" y="708755"/>
                  <a:pt x="2153031" y="634175"/>
                </a:cubicBezTo>
                <a:cubicBezTo>
                  <a:pt x="2130743" y="622840"/>
                  <a:pt x="2127409" y="611886"/>
                  <a:pt x="2138744" y="589979"/>
                </a:cubicBezTo>
                <a:cubicBezTo>
                  <a:pt x="2179987" y="510064"/>
                  <a:pt x="2220182" y="429673"/>
                  <a:pt x="2259425" y="348806"/>
                </a:cubicBezTo>
                <a:cubicBezTo>
                  <a:pt x="2270284" y="326422"/>
                  <a:pt x="2281333" y="323088"/>
                  <a:pt x="2303336" y="334423"/>
                </a:cubicBezTo>
                <a:cubicBezTo>
                  <a:pt x="2644140" y="508825"/>
                  <a:pt x="2877598" y="777431"/>
                  <a:pt x="3007900" y="1136428"/>
                </a:cubicBezTo>
                <a:cubicBezTo>
                  <a:pt x="3061049" y="1282732"/>
                  <a:pt x="3086386" y="1434465"/>
                  <a:pt x="3091815" y="1589627"/>
                </a:cubicBezTo>
                <a:cubicBezTo>
                  <a:pt x="3092768" y="1615440"/>
                  <a:pt x="3101435" y="1624679"/>
                  <a:pt x="3127534" y="1623822"/>
                </a:cubicBezTo>
                <a:cubicBezTo>
                  <a:pt x="3168682" y="1622489"/>
                  <a:pt x="3209925" y="1624775"/>
                  <a:pt x="3251073" y="1625537"/>
                </a:cubicBezTo>
                <a:cubicBezTo>
                  <a:pt x="3251168" y="1627727"/>
                  <a:pt x="3251168" y="1629823"/>
                  <a:pt x="3251168" y="1631918"/>
                </a:cubicBezTo>
                <a:close/>
                <a:moveTo>
                  <a:pt x="1625632" y="0"/>
                </a:moveTo>
                <a:cubicBezTo>
                  <a:pt x="1624870" y="41243"/>
                  <a:pt x="1622679" y="82487"/>
                  <a:pt x="1623917" y="123539"/>
                </a:cubicBezTo>
                <a:cubicBezTo>
                  <a:pt x="1624775" y="149733"/>
                  <a:pt x="1615440" y="158401"/>
                  <a:pt x="1589723" y="159353"/>
                </a:cubicBezTo>
                <a:cubicBezTo>
                  <a:pt x="1434560" y="164783"/>
                  <a:pt x="1282827" y="190214"/>
                  <a:pt x="1136523" y="243269"/>
                </a:cubicBezTo>
                <a:cubicBezTo>
                  <a:pt x="777526" y="373666"/>
                  <a:pt x="508921" y="607028"/>
                  <a:pt x="334518" y="947833"/>
                </a:cubicBezTo>
                <a:cubicBezTo>
                  <a:pt x="323279" y="969836"/>
                  <a:pt x="326422" y="980885"/>
                  <a:pt x="348901" y="991743"/>
                </a:cubicBezTo>
                <a:cubicBezTo>
                  <a:pt x="429768" y="1030891"/>
                  <a:pt x="510254" y="1071086"/>
                  <a:pt x="590169" y="1112330"/>
                </a:cubicBezTo>
                <a:cubicBezTo>
                  <a:pt x="612077" y="1123664"/>
                  <a:pt x="622935" y="1120331"/>
                  <a:pt x="634365" y="1098042"/>
                </a:cubicBezTo>
                <a:cubicBezTo>
                  <a:pt x="709041" y="951643"/>
                  <a:pt x="812006" y="828389"/>
                  <a:pt x="941832" y="727520"/>
                </a:cubicBezTo>
                <a:cubicBezTo>
                  <a:pt x="1133475" y="578739"/>
                  <a:pt x="1351502" y="502920"/>
                  <a:pt x="1592866" y="490919"/>
                </a:cubicBezTo>
                <a:cubicBezTo>
                  <a:pt x="1616774" y="489775"/>
                  <a:pt x="1624965" y="498348"/>
                  <a:pt x="1623822" y="521684"/>
                </a:cubicBezTo>
                <a:cubicBezTo>
                  <a:pt x="1622298" y="550164"/>
                  <a:pt x="1622870" y="578834"/>
                  <a:pt x="1623822" y="607314"/>
                </a:cubicBezTo>
                <a:cubicBezTo>
                  <a:pt x="1624203" y="619220"/>
                  <a:pt x="1617059" y="636270"/>
                  <a:pt x="1630394" y="641699"/>
                </a:cubicBezTo>
                <a:cubicBezTo>
                  <a:pt x="1641443" y="646176"/>
                  <a:pt x="1649063" y="630555"/>
                  <a:pt x="1656969" y="622649"/>
                </a:cubicBezTo>
                <a:cubicBezTo>
                  <a:pt x="1747647" y="532352"/>
                  <a:pt x="1837373" y="441008"/>
                  <a:pt x="1929098" y="351758"/>
                </a:cubicBezTo>
                <a:cubicBezTo>
                  <a:pt x="1951863" y="329660"/>
                  <a:pt x="1949101" y="317087"/>
                  <a:pt x="1928051" y="296323"/>
                </a:cubicBezTo>
                <a:cubicBezTo>
                  <a:pt x="1828419" y="198501"/>
                  <a:pt x="1730407" y="98965"/>
                  <a:pt x="1631918" y="0"/>
                </a:cubicBezTo>
                <a:cubicBezTo>
                  <a:pt x="1629823" y="0"/>
                  <a:pt x="1627727" y="0"/>
                  <a:pt x="1625632" y="0"/>
                </a:cubicBezTo>
                <a:close/>
                <a:moveTo>
                  <a:pt x="0" y="1625632"/>
                </a:moveTo>
                <a:cubicBezTo>
                  <a:pt x="41243" y="1626394"/>
                  <a:pt x="82487" y="1628585"/>
                  <a:pt x="123539" y="1627346"/>
                </a:cubicBezTo>
                <a:cubicBezTo>
                  <a:pt x="149733" y="1626489"/>
                  <a:pt x="158401" y="1635824"/>
                  <a:pt x="159353" y="1661541"/>
                </a:cubicBezTo>
                <a:cubicBezTo>
                  <a:pt x="164878" y="1816703"/>
                  <a:pt x="190214" y="1968437"/>
                  <a:pt x="243364" y="2114741"/>
                </a:cubicBezTo>
                <a:cubicBezTo>
                  <a:pt x="373666" y="2473738"/>
                  <a:pt x="607124" y="2742248"/>
                  <a:pt x="947928" y="2916650"/>
                </a:cubicBezTo>
                <a:cubicBezTo>
                  <a:pt x="969931" y="2927890"/>
                  <a:pt x="980980" y="2924747"/>
                  <a:pt x="991838" y="2902268"/>
                </a:cubicBezTo>
                <a:cubicBezTo>
                  <a:pt x="1030986" y="2821400"/>
                  <a:pt x="1071182" y="2740914"/>
                  <a:pt x="1112425" y="2660999"/>
                </a:cubicBezTo>
                <a:cubicBezTo>
                  <a:pt x="1123760" y="2639092"/>
                  <a:pt x="1120426" y="2628233"/>
                  <a:pt x="1098137" y="2616803"/>
                </a:cubicBezTo>
                <a:cubicBezTo>
                  <a:pt x="951738" y="2542128"/>
                  <a:pt x="828485" y="2439162"/>
                  <a:pt x="727615" y="2309336"/>
                </a:cubicBezTo>
                <a:cubicBezTo>
                  <a:pt x="578834" y="2117693"/>
                  <a:pt x="503015" y="1899666"/>
                  <a:pt x="491014" y="1658303"/>
                </a:cubicBezTo>
                <a:cubicBezTo>
                  <a:pt x="489871" y="1634395"/>
                  <a:pt x="498443" y="1626203"/>
                  <a:pt x="521780" y="1627442"/>
                </a:cubicBezTo>
                <a:cubicBezTo>
                  <a:pt x="550259" y="1628966"/>
                  <a:pt x="578930" y="1628394"/>
                  <a:pt x="607409" y="1627442"/>
                </a:cubicBezTo>
                <a:cubicBezTo>
                  <a:pt x="619315" y="1627061"/>
                  <a:pt x="636365" y="1634204"/>
                  <a:pt x="641795" y="1620869"/>
                </a:cubicBezTo>
                <a:cubicBezTo>
                  <a:pt x="646271" y="1609820"/>
                  <a:pt x="630650" y="1602200"/>
                  <a:pt x="622745" y="1594295"/>
                </a:cubicBezTo>
                <a:cubicBezTo>
                  <a:pt x="532448" y="1503617"/>
                  <a:pt x="441103" y="1413891"/>
                  <a:pt x="351854" y="1322165"/>
                </a:cubicBezTo>
                <a:cubicBezTo>
                  <a:pt x="329756" y="1299401"/>
                  <a:pt x="317183" y="1302163"/>
                  <a:pt x="296418" y="1323213"/>
                </a:cubicBezTo>
                <a:cubicBezTo>
                  <a:pt x="198501" y="1422845"/>
                  <a:pt x="98965" y="1520762"/>
                  <a:pt x="0" y="1619250"/>
                </a:cubicBezTo>
                <a:cubicBezTo>
                  <a:pt x="0" y="1621346"/>
                  <a:pt x="0" y="1623441"/>
                  <a:pt x="0" y="1625632"/>
                </a:cubicBezTo>
                <a:close/>
                <a:moveTo>
                  <a:pt x="1627632" y="3137059"/>
                </a:moveTo>
                <a:cubicBezTo>
                  <a:pt x="1623727" y="3105912"/>
                  <a:pt x="1633061" y="3092006"/>
                  <a:pt x="1668018" y="3091053"/>
                </a:cubicBezTo>
                <a:cubicBezTo>
                  <a:pt x="1822228" y="3086767"/>
                  <a:pt x="1972818" y="3059811"/>
                  <a:pt x="2117979" y="3006757"/>
                </a:cubicBezTo>
                <a:cubicBezTo>
                  <a:pt x="2475643" y="2876074"/>
                  <a:pt x="2743200" y="2642711"/>
                  <a:pt x="2917031" y="2302859"/>
                </a:cubicBezTo>
                <a:cubicBezTo>
                  <a:pt x="2928652" y="2280095"/>
                  <a:pt x="2923413" y="2269712"/>
                  <a:pt x="2901696" y="2259235"/>
                </a:cubicBezTo>
                <a:cubicBezTo>
                  <a:pt x="2821781" y="2220373"/>
                  <a:pt x="2742057" y="2181035"/>
                  <a:pt x="2663381" y="2139887"/>
                </a:cubicBezTo>
                <a:cubicBezTo>
                  <a:pt x="2637949" y="2126552"/>
                  <a:pt x="2627376" y="2132838"/>
                  <a:pt x="2615089" y="2156746"/>
                </a:cubicBezTo>
                <a:cubicBezTo>
                  <a:pt x="2516220" y="2347627"/>
                  <a:pt x="2372868" y="2496788"/>
                  <a:pt x="2187988" y="2606135"/>
                </a:cubicBezTo>
                <a:cubicBezTo>
                  <a:pt x="2025301" y="2702338"/>
                  <a:pt x="1848517" y="2750439"/>
                  <a:pt x="1660493" y="2760345"/>
                </a:cubicBezTo>
                <a:cubicBezTo>
                  <a:pt x="1635633" y="2761679"/>
                  <a:pt x="1626013" y="2753963"/>
                  <a:pt x="1627442" y="2728341"/>
                </a:cubicBezTo>
                <a:cubicBezTo>
                  <a:pt x="1629251" y="2696718"/>
                  <a:pt x="1628108" y="2664905"/>
                  <a:pt x="1627727" y="2633091"/>
                </a:cubicBezTo>
                <a:cubicBezTo>
                  <a:pt x="1627632" y="2624995"/>
                  <a:pt x="1631252" y="2613755"/>
                  <a:pt x="1622965" y="2609660"/>
                </a:cubicBezTo>
                <a:cubicBezTo>
                  <a:pt x="1612106" y="2604326"/>
                  <a:pt x="1606582" y="2616422"/>
                  <a:pt x="1600295" y="2622614"/>
                </a:cubicBezTo>
                <a:cubicBezTo>
                  <a:pt x="1506569" y="2715959"/>
                  <a:pt x="1413605" y="2810066"/>
                  <a:pt x="1319213" y="2902744"/>
                </a:cubicBezTo>
                <a:cubicBezTo>
                  <a:pt x="1299877" y="2921699"/>
                  <a:pt x="1301687" y="2933319"/>
                  <a:pt x="1319975" y="2951226"/>
                </a:cubicBezTo>
                <a:cubicBezTo>
                  <a:pt x="1403033" y="3032760"/>
                  <a:pt x="1484662" y="3115818"/>
                  <a:pt x="1567434" y="3197543"/>
                </a:cubicBezTo>
                <a:cubicBezTo>
                  <a:pt x="1584389" y="3214307"/>
                  <a:pt x="1604105" y="3249263"/>
                  <a:pt x="1619631" y="3241929"/>
                </a:cubicBezTo>
                <a:cubicBezTo>
                  <a:pt x="1641158" y="3231833"/>
                  <a:pt x="1622584" y="3196114"/>
                  <a:pt x="1627918" y="3176683"/>
                </a:cubicBezTo>
                <a:cubicBezTo>
                  <a:pt x="1627823" y="3160300"/>
                  <a:pt x="1629061" y="3148489"/>
                  <a:pt x="1627632" y="3137059"/>
                </a:cubicBezTo>
                <a:close/>
              </a:path>
            </a:pathLst>
          </a:custGeom>
          <a:gradFill>
            <a:gsLst>
              <a:gs pos="94000">
                <a:schemeClr val="bg2"/>
              </a:gs>
              <a:gs pos="37000">
                <a:schemeClr val="accent3"/>
              </a:gs>
            </a:gsLst>
            <a:lin ang="8100000" scaled="1"/>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147" name="Freeform: Shape 146">
            <a:extLst>
              <a:ext uri="{FF2B5EF4-FFF2-40B4-BE49-F238E27FC236}">
                <a16:creationId xmlns:a16="http://schemas.microsoft.com/office/drawing/2014/main" id="{874606FD-2BAB-4FAA-8224-829803B96D95}"/>
              </a:ext>
            </a:extLst>
          </p:cNvPr>
          <p:cNvSpPr/>
          <p:nvPr/>
        </p:nvSpPr>
        <p:spPr>
          <a:xfrm rot="5400000" flipH="1">
            <a:off x="5233144" y="2398585"/>
            <a:ext cx="421426" cy="1049720"/>
          </a:xfrm>
          <a:custGeom>
            <a:avLst/>
            <a:gdLst>
              <a:gd name="connsiteX0" fmla="*/ 442946 w 442946"/>
              <a:gd name="connsiteY0" fmla="*/ 1023174 h 1244647"/>
              <a:gd name="connsiteX1" fmla="*/ 442945 w 442946"/>
              <a:gd name="connsiteY1" fmla="*/ 284012 h 1244647"/>
              <a:gd name="connsiteX2" fmla="*/ 441746 w 442946"/>
              <a:gd name="connsiteY2" fmla="*/ 284012 h 1244647"/>
              <a:gd name="connsiteX3" fmla="*/ 435641 w 442946"/>
              <a:gd name="connsiteY3" fmla="*/ 236388 h 1244647"/>
              <a:gd name="connsiteX4" fmla="*/ 340580 w 442946"/>
              <a:gd name="connsiteY4" fmla="*/ 106166 h 1244647"/>
              <a:gd name="connsiteX5" fmla="*/ 224264 w 442946"/>
              <a:gd name="connsiteY5" fmla="*/ 3309 h 1244647"/>
              <a:gd name="connsiteX6" fmla="*/ 221446 w 442946"/>
              <a:gd name="connsiteY6" fmla="*/ 0 h 1244647"/>
              <a:gd name="connsiteX7" fmla="*/ 220552 w 442946"/>
              <a:gd name="connsiteY7" fmla="*/ 1074 h 1244647"/>
              <a:gd name="connsiteX8" fmla="*/ 98287 w 442946"/>
              <a:gd name="connsiteY8" fmla="*/ 109878 h 1244647"/>
              <a:gd name="connsiteX9" fmla="*/ 4975 w 442946"/>
              <a:gd name="connsiteY9" fmla="*/ 246747 h 1244647"/>
              <a:gd name="connsiteX10" fmla="*/ 2059 w 442946"/>
              <a:gd name="connsiteY10" fmla="*/ 284012 h 1244647"/>
              <a:gd name="connsiteX11" fmla="*/ 0 w 442946"/>
              <a:gd name="connsiteY11" fmla="*/ 284012 h 1244647"/>
              <a:gd name="connsiteX12" fmla="*/ 0 w 442946"/>
              <a:gd name="connsiteY12" fmla="*/ 1023174 h 1244647"/>
              <a:gd name="connsiteX13" fmla="*/ 221473 w 442946"/>
              <a:gd name="connsiteY13" fmla="*/ 1244647 h 1244647"/>
              <a:gd name="connsiteX14" fmla="*/ 442946 w 442946"/>
              <a:gd name="connsiteY14" fmla="*/ 1023174 h 12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2946" h="1244647">
                <a:moveTo>
                  <a:pt x="442946" y="1023174"/>
                </a:moveTo>
                <a:cubicBezTo>
                  <a:pt x="442946" y="776787"/>
                  <a:pt x="442945" y="530399"/>
                  <a:pt x="442945" y="284012"/>
                </a:cubicBezTo>
                <a:lnTo>
                  <a:pt x="441746" y="284012"/>
                </a:lnTo>
                <a:lnTo>
                  <a:pt x="435641" y="236388"/>
                </a:lnTo>
                <a:cubicBezTo>
                  <a:pt x="421336" y="181849"/>
                  <a:pt x="386933" y="135581"/>
                  <a:pt x="340580" y="106166"/>
                </a:cubicBezTo>
                <a:cubicBezTo>
                  <a:pt x="296665" y="78261"/>
                  <a:pt x="258027" y="42887"/>
                  <a:pt x="224264" y="3309"/>
                </a:cubicBezTo>
                <a:lnTo>
                  <a:pt x="221446" y="0"/>
                </a:lnTo>
                <a:lnTo>
                  <a:pt x="220552" y="1074"/>
                </a:lnTo>
                <a:cubicBezTo>
                  <a:pt x="185491" y="43289"/>
                  <a:pt x="143768" y="79200"/>
                  <a:pt x="98287" y="109878"/>
                </a:cubicBezTo>
                <a:cubicBezTo>
                  <a:pt x="51600" y="141338"/>
                  <a:pt x="17288" y="190005"/>
                  <a:pt x="4975" y="246747"/>
                </a:cubicBezTo>
                <a:lnTo>
                  <a:pt x="2059" y="284012"/>
                </a:lnTo>
                <a:lnTo>
                  <a:pt x="0" y="284012"/>
                </a:lnTo>
                <a:lnTo>
                  <a:pt x="0" y="1023174"/>
                </a:lnTo>
                <a:cubicBezTo>
                  <a:pt x="0" y="1145490"/>
                  <a:pt x="99157" y="1244647"/>
                  <a:pt x="221473" y="1244647"/>
                </a:cubicBezTo>
                <a:cubicBezTo>
                  <a:pt x="343789" y="1244647"/>
                  <a:pt x="442946" y="1145490"/>
                  <a:pt x="442946" y="1023174"/>
                </a:cubicBezTo>
                <a:close/>
              </a:path>
            </a:pathLst>
          </a:custGeom>
          <a:gradFill flip="none" rotWithShape="1">
            <a:gsLst>
              <a:gs pos="100000">
                <a:schemeClr val="tx2">
                  <a:lumMod val="75000"/>
                  <a:alpha val="0"/>
                </a:schemeClr>
              </a:gs>
              <a:gs pos="0">
                <a:schemeClr val="tx2">
                  <a:lumMod val="60000"/>
                  <a:lumOff val="40000"/>
                </a:schemeClr>
              </a:gs>
            </a:gsLst>
            <a:lin ang="54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Splitting the data</a:t>
            </a:r>
          </a:p>
        </p:txBody>
      </p:sp>
      <p:sp>
        <p:nvSpPr>
          <p:cNvPr id="148" name="Freeform: Shape 147">
            <a:extLst>
              <a:ext uri="{FF2B5EF4-FFF2-40B4-BE49-F238E27FC236}">
                <a16:creationId xmlns:a16="http://schemas.microsoft.com/office/drawing/2014/main" id="{96276C1B-FD08-4868-8D17-25C645D87A7F}"/>
              </a:ext>
            </a:extLst>
          </p:cNvPr>
          <p:cNvSpPr/>
          <p:nvPr/>
        </p:nvSpPr>
        <p:spPr>
          <a:xfrm rot="5400000" flipH="1">
            <a:off x="5233144" y="4957749"/>
            <a:ext cx="421426" cy="1049720"/>
          </a:xfrm>
          <a:custGeom>
            <a:avLst/>
            <a:gdLst>
              <a:gd name="connsiteX0" fmla="*/ 442946 w 442946"/>
              <a:gd name="connsiteY0" fmla="*/ 1023174 h 1244647"/>
              <a:gd name="connsiteX1" fmla="*/ 442945 w 442946"/>
              <a:gd name="connsiteY1" fmla="*/ 284012 h 1244647"/>
              <a:gd name="connsiteX2" fmla="*/ 441746 w 442946"/>
              <a:gd name="connsiteY2" fmla="*/ 284012 h 1244647"/>
              <a:gd name="connsiteX3" fmla="*/ 435641 w 442946"/>
              <a:gd name="connsiteY3" fmla="*/ 236388 h 1244647"/>
              <a:gd name="connsiteX4" fmla="*/ 340580 w 442946"/>
              <a:gd name="connsiteY4" fmla="*/ 106166 h 1244647"/>
              <a:gd name="connsiteX5" fmla="*/ 224264 w 442946"/>
              <a:gd name="connsiteY5" fmla="*/ 3309 h 1244647"/>
              <a:gd name="connsiteX6" fmla="*/ 221446 w 442946"/>
              <a:gd name="connsiteY6" fmla="*/ 0 h 1244647"/>
              <a:gd name="connsiteX7" fmla="*/ 220552 w 442946"/>
              <a:gd name="connsiteY7" fmla="*/ 1074 h 1244647"/>
              <a:gd name="connsiteX8" fmla="*/ 98287 w 442946"/>
              <a:gd name="connsiteY8" fmla="*/ 109878 h 1244647"/>
              <a:gd name="connsiteX9" fmla="*/ 4975 w 442946"/>
              <a:gd name="connsiteY9" fmla="*/ 246747 h 1244647"/>
              <a:gd name="connsiteX10" fmla="*/ 2059 w 442946"/>
              <a:gd name="connsiteY10" fmla="*/ 284012 h 1244647"/>
              <a:gd name="connsiteX11" fmla="*/ 0 w 442946"/>
              <a:gd name="connsiteY11" fmla="*/ 284012 h 1244647"/>
              <a:gd name="connsiteX12" fmla="*/ 0 w 442946"/>
              <a:gd name="connsiteY12" fmla="*/ 1023174 h 1244647"/>
              <a:gd name="connsiteX13" fmla="*/ 221473 w 442946"/>
              <a:gd name="connsiteY13" fmla="*/ 1244647 h 1244647"/>
              <a:gd name="connsiteX14" fmla="*/ 442946 w 442946"/>
              <a:gd name="connsiteY14" fmla="*/ 1023174 h 12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2946" h="1244647">
                <a:moveTo>
                  <a:pt x="442946" y="1023174"/>
                </a:moveTo>
                <a:cubicBezTo>
                  <a:pt x="442946" y="776787"/>
                  <a:pt x="442945" y="530399"/>
                  <a:pt x="442945" y="284012"/>
                </a:cubicBezTo>
                <a:lnTo>
                  <a:pt x="441746" y="284012"/>
                </a:lnTo>
                <a:lnTo>
                  <a:pt x="435641" y="236388"/>
                </a:lnTo>
                <a:cubicBezTo>
                  <a:pt x="421336" y="181849"/>
                  <a:pt x="386933" y="135581"/>
                  <a:pt x="340580" y="106166"/>
                </a:cubicBezTo>
                <a:cubicBezTo>
                  <a:pt x="296665" y="78261"/>
                  <a:pt x="258027" y="42887"/>
                  <a:pt x="224264" y="3309"/>
                </a:cubicBezTo>
                <a:lnTo>
                  <a:pt x="221446" y="0"/>
                </a:lnTo>
                <a:lnTo>
                  <a:pt x="220552" y="1074"/>
                </a:lnTo>
                <a:cubicBezTo>
                  <a:pt x="185491" y="43289"/>
                  <a:pt x="143768" y="79200"/>
                  <a:pt x="98287" y="109878"/>
                </a:cubicBezTo>
                <a:cubicBezTo>
                  <a:pt x="51600" y="141338"/>
                  <a:pt x="17288" y="190005"/>
                  <a:pt x="4975" y="246747"/>
                </a:cubicBezTo>
                <a:lnTo>
                  <a:pt x="2059" y="284012"/>
                </a:lnTo>
                <a:lnTo>
                  <a:pt x="0" y="284012"/>
                </a:lnTo>
                <a:lnTo>
                  <a:pt x="0" y="1023174"/>
                </a:lnTo>
                <a:cubicBezTo>
                  <a:pt x="0" y="1145490"/>
                  <a:pt x="99157" y="1244647"/>
                  <a:pt x="221473" y="1244647"/>
                </a:cubicBezTo>
                <a:cubicBezTo>
                  <a:pt x="343789" y="1244647"/>
                  <a:pt x="442946" y="1145490"/>
                  <a:pt x="442946" y="1023174"/>
                </a:cubicBezTo>
                <a:close/>
              </a:path>
            </a:pathLst>
          </a:custGeom>
          <a:gradFill flip="none" rotWithShape="1">
            <a:gsLst>
              <a:gs pos="100000">
                <a:schemeClr val="tx2">
                  <a:lumMod val="75000"/>
                  <a:alpha val="0"/>
                </a:schemeClr>
              </a:gs>
              <a:gs pos="0">
                <a:schemeClr val="tx2">
                  <a:lumMod val="60000"/>
                  <a:lumOff val="40000"/>
                </a:schemeClr>
              </a:gs>
            </a:gsLst>
            <a:lin ang="54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Various segments</a:t>
            </a:r>
          </a:p>
        </p:txBody>
      </p:sp>
      <p:sp>
        <p:nvSpPr>
          <p:cNvPr id="154" name="Right Brace 153">
            <a:extLst>
              <a:ext uri="{FF2B5EF4-FFF2-40B4-BE49-F238E27FC236}">
                <a16:creationId xmlns:a16="http://schemas.microsoft.com/office/drawing/2014/main" id="{4D9AD499-263D-46E2-B9F8-E897E1DE7C3F}"/>
              </a:ext>
            </a:extLst>
          </p:cNvPr>
          <p:cNvSpPr/>
          <p:nvPr/>
        </p:nvSpPr>
        <p:spPr>
          <a:xfrm>
            <a:off x="9510810" y="2311069"/>
            <a:ext cx="303251" cy="3358327"/>
          </a:xfrm>
          <a:prstGeom prst="rightBrace">
            <a:avLst>
              <a:gd name="adj1" fmla="val 85810"/>
              <a:gd name="adj2" fmla="val 50000"/>
            </a:avLst>
          </a:prstGeom>
          <a:ln w="38100" cap="sq">
            <a:gradFill>
              <a:gsLst>
                <a:gs pos="26000">
                  <a:schemeClr val="tx2">
                    <a:lumMod val="60000"/>
                    <a:lumOff val="40000"/>
                  </a:schemeClr>
                </a:gs>
                <a:gs pos="100000">
                  <a:schemeClr val="tx2">
                    <a:lumMod val="60000"/>
                    <a:lumOff val="40000"/>
                    <a:alpha val="0"/>
                  </a:scheme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Helvetica Neue Medium"/>
              <a:cs typeface="Helvetica Neue Medium"/>
            </a:endParaRPr>
          </a:p>
        </p:txBody>
      </p:sp>
      <p:sp>
        <p:nvSpPr>
          <p:cNvPr id="161" name="Oval 160">
            <a:extLst>
              <a:ext uri="{FF2B5EF4-FFF2-40B4-BE49-F238E27FC236}">
                <a16:creationId xmlns:a16="http://schemas.microsoft.com/office/drawing/2014/main" id="{88893C88-C403-4009-BB49-0928930C73C5}"/>
              </a:ext>
            </a:extLst>
          </p:cNvPr>
          <p:cNvSpPr/>
          <p:nvPr/>
        </p:nvSpPr>
        <p:spPr>
          <a:xfrm>
            <a:off x="10034336" y="3311106"/>
            <a:ext cx="1337680" cy="1337680"/>
          </a:xfrm>
          <a:prstGeom prst="ellipse">
            <a:avLst/>
          </a:prstGeom>
          <a:gradFill flip="none" rotWithShape="1">
            <a:gsLst>
              <a:gs pos="94000">
                <a:schemeClr val="accent2">
                  <a:lumMod val="50000"/>
                </a:schemeClr>
              </a:gs>
              <a:gs pos="13000">
                <a:schemeClr val="accent2"/>
              </a:gs>
            </a:gsLst>
            <a:path path="circle">
              <a:fillToRect t="100000" r="100000"/>
            </a:path>
            <a:tileRect l="-100000" b="-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COMBINING</a:t>
            </a:r>
            <a:r>
              <a:rPr kumimoji="0" lang="en-US" sz="1000" b="1" i="0" u="none" strike="noStrike" kern="1200" cap="none" spc="0" normalizeH="0" noProof="0" dirty="0">
                <a:ln>
                  <a:noFill/>
                </a:ln>
                <a:solidFill>
                  <a:prstClr val="white"/>
                </a:solidFill>
                <a:effectLst/>
                <a:uLnTx/>
                <a:uFillTx/>
                <a:latin typeface="Century Gothic"/>
                <a:ea typeface="Helvetica Neue Medium"/>
                <a:cs typeface="Helvetica Neue Medium"/>
              </a:rPr>
              <a:t> THE DATA</a:t>
            </a:r>
            <a:endPar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Tree>
    <p:extLst>
      <p:ext uri="{BB962C8B-B14F-4D97-AF65-F5344CB8AC3E}">
        <p14:creationId xmlns:p14="http://schemas.microsoft.com/office/powerpoint/2010/main" val="413587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42" presetClass="path" presetSubtype="0" accel="50000" decel="50000" fill="hold" grpId="1" nodeType="withEffect">
                                  <p:stCondLst>
                                    <p:cond delay="0"/>
                                  </p:stCondLst>
                                  <p:childTnLst>
                                    <p:animMotion origin="layout" path="M -4.79167E-6 -0.09954 L -4.79167E-6 4.81481E-6 " pathEditMode="relative" rAng="0" ptsTypes="AA">
                                      <p:cBhvr>
                                        <p:cTn id="9" dur="1500" fill="hold"/>
                                        <p:tgtEl>
                                          <p:spTgt spid="3"/>
                                        </p:tgtEl>
                                        <p:attrNameLst>
                                          <p:attrName>ppt_x</p:attrName>
                                          <p:attrName>ppt_y</p:attrName>
                                        </p:attrNameLst>
                                      </p:cBhvr>
                                      <p:rCtr x="0" y="4977"/>
                                    </p:animMotion>
                                  </p:childTnLst>
                                </p:cTn>
                              </p:par>
                              <p:par>
                                <p:cTn id="10" presetID="10"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500"/>
                                        <p:tgtEl>
                                          <p:spTgt spid="86"/>
                                        </p:tgtEl>
                                      </p:cBhvr>
                                    </p:animEffect>
                                  </p:childTnLst>
                                </p:cTn>
                              </p:par>
                              <p:par>
                                <p:cTn id="13" presetID="42" presetClass="path" presetSubtype="0" accel="50000" decel="50000" fill="hold" grpId="1" nodeType="withEffect">
                                  <p:stCondLst>
                                    <p:cond delay="0"/>
                                  </p:stCondLst>
                                  <p:childTnLst>
                                    <p:animMotion origin="layout" path="M -4.79167E-6 -0.08055 L -4.79167E-6 -4.44444E-6 " pathEditMode="relative" rAng="0" ptsTypes="AA">
                                      <p:cBhvr>
                                        <p:cTn id="14" dur="1500" fill="hold"/>
                                        <p:tgtEl>
                                          <p:spTgt spid="86"/>
                                        </p:tgtEl>
                                        <p:attrNameLst>
                                          <p:attrName>ppt_x</p:attrName>
                                          <p:attrName>ppt_y</p:attrName>
                                        </p:attrNameLst>
                                      </p:cBhvr>
                                      <p:rCtr x="0" y="4028"/>
                                    </p:animMotion>
                                  </p:childTnLst>
                                </p:cTn>
                              </p:par>
                              <p:par>
                                <p:cTn id="15" presetID="10"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1500"/>
                                        <p:tgtEl>
                                          <p:spTgt spid="87"/>
                                        </p:tgtEl>
                                      </p:cBhvr>
                                    </p:animEffect>
                                  </p:childTnLst>
                                </p:cTn>
                              </p:par>
                              <p:par>
                                <p:cTn id="18" presetID="42" presetClass="path" presetSubtype="0" accel="50000" decel="50000" fill="hold" grpId="1" nodeType="withEffect">
                                  <p:stCondLst>
                                    <p:cond delay="0"/>
                                  </p:stCondLst>
                                  <p:childTnLst>
                                    <p:animMotion origin="layout" path="M -4.79167E-6 -0.05301 L -4.79167E-6 -3.7037E-6 " pathEditMode="relative" rAng="0" ptsTypes="AA">
                                      <p:cBhvr>
                                        <p:cTn id="19" dur="1500" fill="hold"/>
                                        <p:tgtEl>
                                          <p:spTgt spid="87"/>
                                        </p:tgtEl>
                                        <p:attrNameLst>
                                          <p:attrName>ppt_x</p:attrName>
                                          <p:attrName>ppt_y</p:attrName>
                                        </p:attrNameLst>
                                      </p:cBhvr>
                                      <p:rCtr x="0" y="2639"/>
                                    </p:animMotion>
                                  </p:childTnLst>
                                </p:cTn>
                              </p:par>
                              <p:par>
                                <p:cTn id="20" presetID="10" presetClass="entr" presetSubtype="0" fill="hold" grpId="0"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1500"/>
                                        <p:tgtEl>
                                          <p:spTgt spid="88"/>
                                        </p:tgtEl>
                                      </p:cBhvr>
                                    </p:animEffect>
                                  </p:childTnLst>
                                </p:cTn>
                              </p:par>
                              <p:par>
                                <p:cTn id="23" presetID="42" presetClass="path" presetSubtype="0" accel="50000" decel="50000" fill="hold" grpId="1" nodeType="withEffect">
                                  <p:stCondLst>
                                    <p:cond delay="0"/>
                                  </p:stCondLst>
                                  <p:childTnLst>
                                    <p:animMotion origin="layout" path="M -4.79167E-6 0.05324 L -4.79167E-6 -2.96296E-6 " pathEditMode="relative" rAng="0" ptsTypes="AA">
                                      <p:cBhvr>
                                        <p:cTn id="24" dur="1500" fill="hold"/>
                                        <p:tgtEl>
                                          <p:spTgt spid="88"/>
                                        </p:tgtEl>
                                        <p:attrNameLst>
                                          <p:attrName>ppt_x</p:attrName>
                                          <p:attrName>ppt_y</p:attrName>
                                        </p:attrNameLst>
                                      </p:cBhvr>
                                      <p:rCtr x="0" y="-2662"/>
                                    </p:animMotion>
                                  </p:childTnLst>
                                </p:cTn>
                              </p:par>
                              <p:par>
                                <p:cTn id="25" presetID="10"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1500"/>
                                        <p:tgtEl>
                                          <p:spTgt spid="89"/>
                                        </p:tgtEl>
                                      </p:cBhvr>
                                    </p:animEffect>
                                  </p:childTnLst>
                                </p:cTn>
                              </p:par>
                              <p:par>
                                <p:cTn id="28" presetID="42" presetClass="path" presetSubtype="0" accel="50000" decel="50000" fill="hold" grpId="1" nodeType="withEffect">
                                  <p:stCondLst>
                                    <p:cond delay="0"/>
                                  </p:stCondLst>
                                  <p:childTnLst>
                                    <p:animMotion origin="layout" path="M -4.79167E-6 0.07963 L -4.79167E-6 -2.22222E-6 " pathEditMode="relative" rAng="0" ptsTypes="AA">
                                      <p:cBhvr>
                                        <p:cTn id="29" dur="1500" fill="hold"/>
                                        <p:tgtEl>
                                          <p:spTgt spid="89"/>
                                        </p:tgtEl>
                                        <p:attrNameLst>
                                          <p:attrName>ppt_x</p:attrName>
                                          <p:attrName>ppt_y</p:attrName>
                                        </p:attrNameLst>
                                      </p:cBhvr>
                                      <p:rCtr x="0" y="-3981"/>
                                    </p:animMotion>
                                  </p:childTnLst>
                                </p:cTn>
                              </p:par>
                              <p:par>
                                <p:cTn id="30" presetID="10"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1500"/>
                                        <p:tgtEl>
                                          <p:spTgt spid="90"/>
                                        </p:tgtEl>
                                      </p:cBhvr>
                                    </p:animEffect>
                                  </p:childTnLst>
                                </p:cTn>
                              </p:par>
                              <p:par>
                                <p:cTn id="33" presetID="42" presetClass="path" presetSubtype="0" accel="50000" decel="50000" fill="hold" grpId="1" nodeType="withEffect">
                                  <p:stCondLst>
                                    <p:cond delay="0"/>
                                  </p:stCondLst>
                                  <p:childTnLst>
                                    <p:animMotion origin="layout" path="M -4.79167E-6 0.09977 L -4.79167E-6 -1.48148E-6 " pathEditMode="relative" rAng="0" ptsTypes="AA">
                                      <p:cBhvr>
                                        <p:cTn id="34" dur="1500" fill="hold"/>
                                        <p:tgtEl>
                                          <p:spTgt spid="90"/>
                                        </p:tgtEl>
                                        <p:attrNameLst>
                                          <p:attrName>ppt_x</p:attrName>
                                          <p:attrName>ppt_y</p:attrName>
                                        </p:attrNameLst>
                                      </p:cBhvr>
                                      <p:rCtr x="0" y="-5000"/>
                                    </p:animMotion>
                                  </p:childTnLst>
                                </p:cTn>
                              </p:par>
                              <p:par>
                                <p:cTn id="35" presetID="22" presetClass="entr" presetSubtype="8" fill="hold" nodeType="withEffect">
                                  <p:stCondLst>
                                    <p:cond delay="100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1000"/>
                                        <p:tgtEl>
                                          <p:spTgt spid="4"/>
                                        </p:tgtEl>
                                      </p:cBhvr>
                                    </p:animEffect>
                                  </p:childTnLst>
                                </p:cTn>
                              </p:par>
                              <p:par>
                                <p:cTn id="38" presetID="22" presetClass="entr" presetSubtype="8" fill="hold" grpId="0" nodeType="withEffect">
                                  <p:stCondLst>
                                    <p:cond delay="15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12"/>
                                        </p:tgtEl>
                                        <p:attrNameLst>
                                          <p:attrName>style.visibility</p:attrName>
                                        </p:attrNameLst>
                                      </p:cBhvr>
                                      <p:to>
                                        <p:strVal val="visible"/>
                                      </p:to>
                                    </p:set>
                                    <p:animEffect transition="in" filter="fade">
                                      <p:cBhvr>
                                        <p:cTn id="43" dur="1000"/>
                                        <p:tgtEl>
                                          <p:spTgt spid="112"/>
                                        </p:tgtEl>
                                      </p:cBhvr>
                                    </p:animEffect>
                                  </p:childTnLst>
                                </p:cTn>
                              </p:par>
                              <p:par>
                                <p:cTn id="44" presetID="42" presetClass="path" presetSubtype="0" accel="50000" decel="50000" fill="hold" grpId="1" nodeType="withEffect">
                                  <p:stCondLst>
                                    <p:cond delay="2000"/>
                                  </p:stCondLst>
                                  <p:childTnLst>
                                    <p:animMotion origin="layout" path="M -0.02773 -4.07407E-6 L -1.45833E-6 -4.07407E-6 " pathEditMode="relative" rAng="0" ptsTypes="AA">
                                      <p:cBhvr>
                                        <p:cTn id="45" dur="1000" fill="hold"/>
                                        <p:tgtEl>
                                          <p:spTgt spid="112"/>
                                        </p:tgtEl>
                                        <p:attrNameLst>
                                          <p:attrName>ppt_x</p:attrName>
                                          <p:attrName>ppt_y</p:attrName>
                                        </p:attrNameLst>
                                      </p:cBhvr>
                                      <p:rCtr x="1380" y="0"/>
                                    </p:animMotion>
                                  </p:childTnLst>
                                </p:cTn>
                              </p:par>
                              <p:par>
                                <p:cTn id="46" presetID="6" presetClass="entr" presetSubtype="32" fill="hold" grpId="0" nodeType="withEffect">
                                  <p:stCondLst>
                                    <p:cond delay="2500"/>
                                  </p:stCondLst>
                                  <p:childTnLst>
                                    <p:set>
                                      <p:cBhvr>
                                        <p:cTn id="47" dur="1" fill="hold">
                                          <p:stCondLst>
                                            <p:cond delay="0"/>
                                          </p:stCondLst>
                                        </p:cTn>
                                        <p:tgtEl>
                                          <p:spTgt spid="115"/>
                                        </p:tgtEl>
                                        <p:attrNameLst>
                                          <p:attrName>style.visibility</p:attrName>
                                        </p:attrNameLst>
                                      </p:cBhvr>
                                      <p:to>
                                        <p:strVal val="visible"/>
                                      </p:to>
                                    </p:set>
                                    <p:animEffect transition="in" filter="circle(out)">
                                      <p:cBhvr>
                                        <p:cTn id="48" dur="1000"/>
                                        <p:tgtEl>
                                          <p:spTgt spid="115"/>
                                        </p:tgtEl>
                                      </p:cBhvr>
                                    </p:animEffect>
                                  </p:childTnLst>
                                </p:cTn>
                              </p:par>
                              <p:par>
                                <p:cTn id="49" presetID="21" presetClass="entr" presetSubtype="4" fill="hold" grpId="0" nodeType="withEffect">
                                  <p:stCondLst>
                                    <p:cond delay="2500"/>
                                  </p:stCondLst>
                                  <p:childTnLst>
                                    <p:set>
                                      <p:cBhvr>
                                        <p:cTn id="50" dur="1" fill="hold">
                                          <p:stCondLst>
                                            <p:cond delay="0"/>
                                          </p:stCondLst>
                                        </p:cTn>
                                        <p:tgtEl>
                                          <p:spTgt spid="116"/>
                                        </p:tgtEl>
                                        <p:attrNameLst>
                                          <p:attrName>style.visibility</p:attrName>
                                        </p:attrNameLst>
                                      </p:cBhvr>
                                      <p:to>
                                        <p:strVal val="visible"/>
                                      </p:to>
                                    </p:set>
                                    <p:animEffect transition="in" filter="wheel(4)">
                                      <p:cBhvr>
                                        <p:cTn id="51" dur="1500"/>
                                        <p:tgtEl>
                                          <p:spTgt spid="116"/>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147"/>
                                        </p:tgtEl>
                                        <p:attrNameLst>
                                          <p:attrName>style.visibility</p:attrName>
                                        </p:attrNameLst>
                                      </p:cBhvr>
                                      <p:to>
                                        <p:strVal val="visible"/>
                                      </p:to>
                                    </p:set>
                                    <p:animEffect transition="in" filter="fade">
                                      <p:cBhvr>
                                        <p:cTn id="57" dur="1000"/>
                                        <p:tgtEl>
                                          <p:spTgt spid="147"/>
                                        </p:tgtEl>
                                      </p:cBhvr>
                                    </p:animEffect>
                                  </p:childTnLst>
                                </p:cTn>
                              </p:par>
                              <p:par>
                                <p:cTn id="58" presetID="42" presetClass="path" presetSubtype="0" accel="50000" decel="50000" fill="hold" grpId="1" nodeType="withEffect">
                                  <p:stCondLst>
                                    <p:cond delay="3000"/>
                                  </p:stCondLst>
                                  <p:childTnLst>
                                    <p:animMotion origin="layout" path="M -0.02773 -4.07407E-6 L -1.45833E-6 -4.07407E-6 " pathEditMode="relative" rAng="0" ptsTypes="AA">
                                      <p:cBhvr>
                                        <p:cTn id="59" dur="1000" fill="hold"/>
                                        <p:tgtEl>
                                          <p:spTgt spid="147"/>
                                        </p:tgtEl>
                                        <p:attrNameLst>
                                          <p:attrName>ppt_x</p:attrName>
                                          <p:attrName>ppt_y</p:attrName>
                                        </p:attrNameLst>
                                      </p:cBhvr>
                                      <p:rCtr x="1380" y="0"/>
                                    </p:animMotion>
                                  </p:childTnLst>
                                </p:cTn>
                              </p:par>
                              <p:par>
                                <p:cTn id="60" presetID="10" presetClass="entr" presetSubtype="0" fill="hold" grpId="0" nodeType="withEffect">
                                  <p:stCondLst>
                                    <p:cond delay="300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1000"/>
                                        <p:tgtEl>
                                          <p:spTgt spid="148"/>
                                        </p:tgtEl>
                                      </p:cBhvr>
                                    </p:animEffect>
                                  </p:childTnLst>
                                </p:cTn>
                              </p:par>
                              <p:par>
                                <p:cTn id="63" presetID="42" presetClass="path" presetSubtype="0" accel="50000" decel="50000" fill="hold" grpId="1" nodeType="withEffect">
                                  <p:stCondLst>
                                    <p:cond delay="3000"/>
                                  </p:stCondLst>
                                  <p:childTnLst>
                                    <p:animMotion origin="layout" path="M -0.02773 -4.07407E-6 L -1.45833E-6 -4.07407E-6 " pathEditMode="relative" rAng="0" ptsTypes="AA">
                                      <p:cBhvr>
                                        <p:cTn id="64" dur="1000" fill="hold"/>
                                        <p:tgtEl>
                                          <p:spTgt spid="148"/>
                                        </p:tgtEl>
                                        <p:attrNameLst>
                                          <p:attrName>ppt_x</p:attrName>
                                          <p:attrName>ppt_y</p:attrName>
                                        </p:attrNameLst>
                                      </p:cBhvr>
                                      <p:rCtr x="1380" y="0"/>
                                    </p:animMotion>
                                  </p:childTnLst>
                                </p:cTn>
                              </p:par>
                              <p:par>
                                <p:cTn id="65" presetID="22" presetClass="entr" presetSubtype="8" fill="hold" nodeType="withEffect">
                                  <p:stCondLst>
                                    <p:cond delay="3000"/>
                                  </p:stCondLst>
                                  <p:childTnLst>
                                    <p:set>
                                      <p:cBhvr>
                                        <p:cTn id="66" dur="1" fill="hold">
                                          <p:stCondLst>
                                            <p:cond delay="0"/>
                                          </p:stCondLst>
                                        </p:cTn>
                                        <p:tgtEl>
                                          <p:spTgt spid="137"/>
                                        </p:tgtEl>
                                        <p:attrNameLst>
                                          <p:attrName>style.visibility</p:attrName>
                                        </p:attrNameLst>
                                      </p:cBhvr>
                                      <p:to>
                                        <p:strVal val="visible"/>
                                      </p:to>
                                    </p:set>
                                    <p:animEffect transition="in" filter="wipe(left)">
                                      <p:cBhvr>
                                        <p:cTn id="67" dur="1000"/>
                                        <p:tgtEl>
                                          <p:spTgt spid="137"/>
                                        </p:tgtEl>
                                      </p:cBhvr>
                                    </p:animEffect>
                                  </p:childTnLst>
                                </p:cTn>
                              </p:par>
                              <p:par>
                                <p:cTn id="68" presetID="16" presetClass="entr" presetSubtype="42" fill="hold" grpId="0" nodeType="withEffect">
                                  <p:stCondLst>
                                    <p:cond delay="4000"/>
                                  </p:stCondLst>
                                  <p:childTnLst>
                                    <p:set>
                                      <p:cBhvr>
                                        <p:cTn id="69" dur="1" fill="hold">
                                          <p:stCondLst>
                                            <p:cond delay="0"/>
                                          </p:stCondLst>
                                        </p:cTn>
                                        <p:tgtEl>
                                          <p:spTgt spid="39"/>
                                        </p:tgtEl>
                                        <p:attrNameLst>
                                          <p:attrName>style.visibility</p:attrName>
                                        </p:attrNameLst>
                                      </p:cBhvr>
                                      <p:to>
                                        <p:strVal val="visible"/>
                                      </p:to>
                                    </p:set>
                                    <p:animEffect transition="in" filter="barn(outHorizontal)">
                                      <p:cBhvr>
                                        <p:cTn id="70" dur="1000"/>
                                        <p:tgtEl>
                                          <p:spTgt spid="39"/>
                                        </p:tgtEl>
                                      </p:cBhvr>
                                    </p:animEffect>
                                  </p:childTnLst>
                                </p:cTn>
                              </p:par>
                              <p:par>
                                <p:cTn id="71" presetID="16" presetClass="entr" presetSubtype="42" fill="hold" grpId="0" nodeType="withEffect">
                                  <p:stCondLst>
                                    <p:cond delay="4000"/>
                                  </p:stCondLst>
                                  <p:childTnLst>
                                    <p:set>
                                      <p:cBhvr>
                                        <p:cTn id="72" dur="1" fill="hold">
                                          <p:stCondLst>
                                            <p:cond delay="0"/>
                                          </p:stCondLst>
                                        </p:cTn>
                                        <p:tgtEl>
                                          <p:spTgt spid="52"/>
                                        </p:tgtEl>
                                        <p:attrNameLst>
                                          <p:attrName>style.visibility</p:attrName>
                                        </p:attrNameLst>
                                      </p:cBhvr>
                                      <p:to>
                                        <p:strVal val="visible"/>
                                      </p:to>
                                    </p:set>
                                    <p:animEffect transition="in" filter="barn(outHorizontal)">
                                      <p:cBhvr>
                                        <p:cTn id="73" dur="1000"/>
                                        <p:tgtEl>
                                          <p:spTgt spid="52"/>
                                        </p:tgtEl>
                                      </p:cBhvr>
                                    </p:animEffect>
                                  </p:childTnLst>
                                </p:cTn>
                              </p:par>
                              <p:par>
                                <p:cTn id="74" presetID="16" presetClass="entr" presetSubtype="42" fill="hold" grpId="0" nodeType="withEffect">
                                  <p:stCondLst>
                                    <p:cond delay="4000"/>
                                  </p:stCondLst>
                                  <p:childTnLst>
                                    <p:set>
                                      <p:cBhvr>
                                        <p:cTn id="75" dur="1" fill="hold">
                                          <p:stCondLst>
                                            <p:cond delay="0"/>
                                          </p:stCondLst>
                                        </p:cTn>
                                        <p:tgtEl>
                                          <p:spTgt spid="58"/>
                                        </p:tgtEl>
                                        <p:attrNameLst>
                                          <p:attrName>style.visibility</p:attrName>
                                        </p:attrNameLst>
                                      </p:cBhvr>
                                      <p:to>
                                        <p:strVal val="visible"/>
                                      </p:to>
                                    </p:set>
                                    <p:animEffect transition="in" filter="barn(outHorizontal)">
                                      <p:cBhvr>
                                        <p:cTn id="76" dur="1000"/>
                                        <p:tgtEl>
                                          <p:spTgt spid="58"/>
                                        </p:tgtEl>
                                      </p:cBhvr>
                                    </p:animEffect>
                                  </p:childTnLst>
                                </p:cTn>
                              </p:par>
                              <p:par>
                                <p:cTn id="77" presetID="16" presetClass="entr" presetSubtype="42" fill="hold" grpId="0" nodeType="withEffect">
                                  <p:stCondLst>
                                    <p:cond delay="4000"/>
                                  </p:stCondLst>
                                  <p:childTnLst>
                                    <p:set>
                                      <p:cBhvr>
                                        <p:cTn id="78" dur="1" fill="hold">
                                          <p:stCondLst>
                                            <p:cond delay="0"/>
                                          </p:stCondLst>
                                        </p:cTn>
                                        <p:tgtEl>
                                          <p:spTgt spid="64"/>
                                        </p:tgtEl>
                                        <p:attrNameLst>
                                          <p:attrName>style.visibility</p:attrName>
                                        </p:attrNameLst>
                                      </p:cBhvr>
                                      <p:to>
                                        <p:strVal val="visible"/>
                                      </p:to>
                                    </p:set>
                                    <p:animEffect transition="in" filter="barn(outHorizontal)">
                                      <p:cBhvr>
                                        <p:cTn id="79" dur="1000"/>
                                        <p:tgtEl>
                                          <p:spTgt spid="64"/>
                                        </p:tgtEl>
                                      </p:cBhvr>
                                    </p:animEffect>
                                  </p:childTnLst>
                                </p:cTn>
                              </p:par>
                              <p:par>
                                <p:cTn id="80" presetID="22" presetClass="entr" presetSubtype="8" fill="hold" nodeType="withEffect">
                                  <p:stCondLst>
                                    <p:cond delay="4500"/>
                                  </p:stCondLst>
                                  <p:childTnLst>
                                    <p:set>
                                      <p:cBhvr>
                                        <p:cTn id="81" dur="1" fill="hold">
                                          <p:stCondLst>
                                            <p:cond delay="0"/>
                                          </p:stCondLst>
                                        </p:cTn>
                                        <p:tgtEl>
                                          <p:spTgt spid="10"/>
                                        </p:tgtEl>
                                        <p:attrNameLst>
                                          <p:attrName>style.visibility</p:attrName>
                                        </p:attrNameLst>
                                      </p:cBhvr>
                                      <p:to>
                                        <p:strVal val="visible"/>
                                      </p:to>
                                    </p:set>
                                    <p:animEffect transition="in" filter="wipe(left)">
                                      <p:cBhvr>
                                        <p:cTn id="82" dur="1500"/>
                                        <p:tgtEl>
                                          <p:spTgt spid="10"/>
                                        </p:tgtEl>
                                      </p:cBhvr>
                                    </p:animEffect>
                                  </p:childTnLst>
                                </p:cTn>
                              </p:par>
                              <p:par>
                                <p:cTn id="83" presetID="22" presetClass="entr" presetSubtype="8" fill="hold" nodeType="withEffect">
                                  <p:stCondLst>
                                    <p:cond delay="450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1500"/>
                                        <p:tgtEl>
                                          <p:spTgt spid="11"/>
                                        </p:tgtEl>
                                      </p:cBhvr>
                                    </p:animEffect>
                                  </p:childTnLst>
                                </p:cTn>
                              </p:par>
                              <p:par>
                                <p:cTn id="86" presetID="22" presetClass="entr" presetSubtype="8" fill="hold" nodeType="withEffect">
                                  <p:stCondLst>
                                    <p:cond delay="450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1500"/>
                                        <p:tgtEl>
                                          <p:spTgt spid="14"/>
                                        </p:tgtEl>
                                      </p:cBhvr>
                                    </p:animEffect>
                                  </p:childTnLst>
                                </p:cTn>
                              </p:par>
                              <p:par>
                                <p:cTn id="89" presetID="22" presetClass="entr" presetSubtype="8" fill="hold" nodeType="withEffect">
                                  <p:stCondLst>
                                    <p:cond delay="4500"/>
                                  </p:stCondLst>
                                  <p:childTnLst>
                                    <p:set>
                                      <p:cBhvr>
                                        <p:cTn id="90" dur="1" fill="hold">
                                          <p:stCondLst>
                                            <p:cond delay="0"/>
                                          </p:stCondLst>
                                        </p:cTn>
                                        <p:tgtEl>
                                          <p:spTgt spid="13"/>
                                        </p:tgtEl>
                                        <p:attrNameLst>
                                          <p:attrName>style.visibility</p:attrName>
                                        </p:attrNameLst>
                                      </p:cBhvr>
                                      <p:to>
                                        <p:strVal val="visible"/>
                                      </p:to>
                                    </p:set>
                                    <p:animEffect transition="in" filter="wipe(left)">
                                      <p:cBhvr>
                                        <p:cTn id="91" dur="1500"/>
                                        <p:tgtEl>
                                          <p:spTgt spid="13"/>
                                        </p:tgtEl>
                                      </p:cBhvr>
                                    </p:animEffect>
                                  </p:childTnLst>
                                </p:cTn>
                              </p:par>
                              <p:par>
                                <p:cTn id="92" presetID="22" presetClass="entr" presetSubtype="8" fill="hold" grpId="0" nodeType="withEffect">
                                  <p:stCondLst>
                                    <p:cond delay="5000"/>
                                  </p:stCondLst>
                                  <p:childTnLst>
                                    <p:set>
                                      <p:cBhvr>
                                        <p:cTn id="93" dur="1" fill="hold">
                                          <p:stCondLst>
                                            <p:cond delay="0"/>
                                          </p:stCondLst>
                                        </p:cTn>
                                        <p:tgtEl>
                                          <p:spTgt spid="154"/>
                                        </p:tgtEl>
                                        <p:attrNameLst>
                                          <p:attrName>style.visibility</p:attrName>
                                        </p:attrNameLst>
                                      </p:cBhvr>
                                      <p:to>
                                        <p:strVal val="visible"/>
                                      </p:to>
                                    </p:set>
                                    <p:animEffect transition="in" filter="wipe(left)">
                                      <p:cBhvr>
                                        <p:cTn id="94" dur="1000"/>
                                        <p:tgtEl>
                                          <p:spTgt spid="154"/>
                                        </p:tgtEl>
                                      </p:cBhvr>
                                    </p:animEffect>
                                  </p:childTnLst>
                                </p:cTn>
                              </p:par>
                              <p:par>
                                <p:cTn id="95" presetID="22" presetClass="entr" presetSubtype="8" fill="hold" nodeType="withEffect">
                                  <p:stCondLst>
                                    <p:cond delay="5500"/>
                                  </p:stCondLst>
                                  <p:childTnLst>
                                    <p:set>
                                      <p:cBhvr>
                                        <p:cTn id="96" dur="1" fill="hold">
                                          <p:stCondLst>
                                            <p:cond delay="0"/>
                                          </p:stCondLst>
                                        </p:cTn>
                                        <p:tgtEl>
                                          <p:spTgt spid="163"/>
                                        </p:tgtEl>
                                        <p:attrNameLst>
                                          <p:attrName>style.visibility</p:attrName>
                                        </p:attrNameLst>
                                      </p:cBhvr>
                                      <p:to>
                                        <p:strVal val="visible"/>
                                      </p:to>
                                    </p:set>
                                    <p:animEffect transition="in" filter="wipe(left)">
                                      <p:cBhvr>
                                        <p:cTn id="97" dur="1000"/>
                                        <p:tgtEl>
                                          <p:spTgt spid="163"/>
                                        </p:tgtEl>
                                      </p:cBhvr>
                                    </p:animEffect>
                                  </p:childTnLst>
                                </p:cTn>
                              </p:par>
                              <p:par>
                                <p:cTn id="98" presetID="22" presetClass="entr" presetSubtype="8" fill="hold" nodeType="withEffect">
                                  <p:stCondLst>
                                    <p:cond delay="550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1000"/>
                                        <p:tgtEl>
                                          <p:spTgt spid="162"/>
                                        </p:tgtEl>
                                      </p:cBhvr>
                                    </p:animEffect>
                                  </p:childTnLst>
                                </p:cTn>
                              </p:par>
                              <p:par>
                                <p:cTn id="101" presetID="23" presetClass="entr" presetSubtype="16" fill="hold" grpId="0" nodeType="withEffect">
                                  <p:stCondLst>
                                    <p:cond delay="5000"/>
                                  </p:stCondLst>
                                  <p:childTnLst>
                                    <p:set>
                                      <p:cBhvr>
                                        <p:cTn id="102" dur="1" fill="hold">
                                          <p:stCondLst>
                                            <p:cond delay="0"/>
                                          </p:stCondLst>
                                        </p:cTn>
                                        <p:tgtEl>
                                          <p:spTgt spid="161"/>
                                        </p:tgtEl>
                                        <p:attrNameLst>
                                          <p:attrName>style.visibility</p:attrName>
                                        </p:attrNameLst>
                                      </p:cBhvr>
                                      <p:to>
                                        <p:strVal val="visible"/>
                                      </p:to>
                                    </p:set>
                                    <p:anim calcmode="lin" valueType="num">
                                      <p:cBhvr>
                                        <p:cTn id="103" dur="1500" fill="hold"/>
                                        <p:tgtEl>
                                          <p:spTgt spid="161"/>
                                        </p:tgtEl>
                                        <p:attrNameLst>
                                          <p:attrName>ppt_w</p:attrName>
                                        </p:attrNameLst>
                                      </p:cBhvr>
                                      <p:tavLst>
                                        <p:tav tm="0">
                                          <p:val>
                                            <p:fltVal val="0"/>
                                          </p:val>
                                        </p:tav>
                                        <p:tav tm="100000">
                                          <p:val>
                                            <p:strVal val="#ppt_w"/>
                                          </p:val>
                                        </p:tav>
                                      </p:tavLst>
                                    </p:anim>
                                    <p:anim calcmode="lin" valueType="num">
                                      <p:cBhvr>
                                        <p:cTn id="104" dur="1500" fill="hold"/>
                                        <p:tgtEl>
                                          <p:spTgt spid="1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2" grpId="1" animBg="1"/>
      <p:bldP spid="39" grpId="0" animBg="1"/>
      <p:bldP spid="52" grpId="0" animBg="1"/>
      <p:bldP spid="58" grpId="0" animBg="1"/>
      <p:bldP spid="64" grpId="0" animBg="1"/>
      <p:bldP spid="24" grpId="0"/>
      <p:bldP spid="3" grpId="0" animBg="1"/>
      <p:bldP spid="3"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 grpId="0" animBg="1"/>
      <p:bldP spid="115" grpId="0" animBg="1"/>
      <p:bldP spid="116" grpId="0" animBg="1"/>
      <p:bldP spid="147" grpId="0" animBg="1"/>
      <p:bldP spid="147" grpId="1" animBg="1"/>
      <p:bldP spid="148" grpId="0" animBg="1"/>
      <p:bldP spid="148" grpId="1" animBg="1"/>
      <p:bldP spid="154" grpId="0" animBg="1"/>
      <p:bldP spid="1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Heksagon 13">
            <a:extLst>
              <a:ext uri="{FF2B5EF4-FFF2-40B4-BE49-F238E27FC236}">
                <a16:creationId xmlns:a16="http://schemas.microsoft.com/office/drawing/2014/main" id="{B747B240-B24A-47C0-98C1-D01230702980}"/>
              </a:ext>
            </a:extLst>
          </p:cNvPr>
          <p:cNvSpPr/>
          <p:nvPr/>
        </p:nvSpPr>
        <p:spPr>
          <a:xfrm rot="2907686">
            <a:off x="433637" y="6245787"/>
            <a:ext cx="921211" cy="808991"/>
          </a:xfrm>
          <a:prstGeom prst="hexagon">
            <a:avLst>
              <a:gd name="adj" fmla="val 28658"/>
              <a:gd name="vf" fmla="val 115470"/>
            </a:avLst>
          </a:prstGeom>
          <a:gradFill>
            <a:gsLst>
              <a:gs pos="100000">
                <a:srgbClr val="44546A">
                  <a:lumMod val="60000"/>
                  <a:lumOff val="40000"/>
                  <a:alpha val="20000"/>
                </a:srgbClr>
              </a:gs>
              <a:gs pos="36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4" name="Bintang: 4 Titik 7">
            <a:extLst>
              <a:ext uri="{FF2B5EF4-FFF2-40B4-BE49-F238E27FC236}">
                <a16:creationId xmlns:a16="http://schemas.microsoft.com/office/drawing/2014/main" id="{E85CAE1E-15C8-4437-8469-BA140FE2F5E1}"/>
              </a:ext>
            </a:extLst>
          </p:cNvPr>
          <p:cNvSpPr/>
          <p:nvPr/>
        </p:nvSpPr>
        <p:spPr>
          <a:xfrm rot="302165">
            <a:off x="10661865" y="5489620"/>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6" name="Heksagon 4">
            <a:extLst>
              <a:ext uri="{FF2B5EF4-FFF2-40B4-BE49-F238E27FC236}">
                <a16:creationId xmlns:a16="http://schemas.microsoft.com/office/drawing/2014/main" id="{07257789-EE84-4B57-89BD-09A15640E3C0}"/>
              </a:ext>
            </a:extLst>
          </p:cNvPr>
          <p:cNvSpPr/>
          <p:nvPr/>
        </p:nvSpPr>
        <p:spPr>
          <a:xfrm rot="5400000">
            <a:off x="11124380" y="6110348"/>
            <a:ext cx="1350196" cy="1185718"/>
          </a:xfrm>
          <a:prstGeom prst="hexagon">
            <a:avLst>
              <a:gd name="adj" fmla="val 28658"/>
              <a:gd name="vf" fmla="val 115470"/>
            </a:avLst>
          </a:pr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08" name="Heksagon 5">
            <a:extLst>
              <a:ext uri="{FF2B5EF4-FFF2-40B4-BE49-F238E27FC236}">
                <a16:creationId xmlns:a16="http://schemas.microsoft.com/office/drawing/2014/main" id="{7CD333DF-5FD4-47CC-8C42-7E73DE958B4C}"/>
              </a:ext>
            </a:extLst>
          </p:cNvPr>
          <p:cNvSpPr/>
          <p:nvPr/>
        </p:nvSpPr>
        <p:spPr>
          <a:xfrm rot="3412641">
            <a:off x="10486970" y="1057214"/>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1" name="Heksagon 5">
            <a:extLst>
              <a:ext uri="{FF2B5EF4-FFF2-40B4-BE49-F238E27FC236}">
                <a16:creationId xmlns:a16="http://schemas.microsoft.com/office/drawing/2014/main" id="{ADD09B7B-3E4F-48C6-AE74-0A11B58FF571}"/>
              </a:ext>
            </a:extLst>
          </p:cNvPr>
          <p:cNvSpPr/>
          <p:nvPr/>
        </p:nvSpPr>
        <p:spPr>
          <a:xfrm rot="2202088">
            <a:off x="32335" y="-2354671"/>
            <a:ext cx="3492744" cy="3067266"/>
          </a:xfrm>
          <a:prstGeom prst="hexagon">
            <a:avLst>
              <a:gd name="adj" fmla="val 28658"/>
              <a:gd name="vf" fmla="val 115470"/>
            </a:avLst>
          </a:prstGeom>
          <a:gradFill>
            <a:gsLst>
              <a:gs pos="99000">
                <a:srgbClr val="44546A">
                  <a:lumMod val="60000"/>
                  <a:lumOff val="40000"/>
                  <a:alpha val="20000"/>
                </a:srgbClr>
              </a:gs>
              <a:gs pos="25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27" name="Title 5">
            <a:extLst>
              <a:ext uri="{FF2B5EF4-FFF2-40B4-BE49-F238E27FC236}">
                <a16:creationId xmlns:a16="http://schemas.microsoft.com/office/drawing/2014/main" id="{77297CBD-575B-4625-9B17-3C3B0B0A749A}"/>
              </a:ext>
            </a:extLst>
          </p:cNvPr>
          <p:cNvSpPr txBox="1">
            <a:spLocks/>
          </p:cNvSpPr>
          <p:nvPr/>
        </p:nvSpPr>
        <p:spPr>
          <a:xfrm>
            <a:off x="481262" y="2041530"/>
            <a:ext cx="11069053" cy="2573593"/>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Problem 5: Top N Words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Write a MapReduce program to find the top N most frequently occurring words in a given text file</a:t>
            </a:r>
          </a:p>
        </p:txBody>
      </p:sp>
      <p:sp>
        <p:nvSpPr>
          <p:cNvPr id="54" name="Freeform: Shape 40">
            <a:extLst>
              <a:ext uri="{FF2B5EF4-FFF2-40B4-BE49-F238E27FC236}">
                <a16:creationId xmlns:a16="http://schemas.microsoft.com/office/drawing/2014/main" id="{8937B3CA-A2F4-AF46-8257-19E63EB3182B}"/>
              </a:ext>
            </a:extLst>
          </p:cNvPr>
          <p:cNvSpPr/>
          <p:nvPr/>
        </p:nvSpPr>
        <p:spPr>
          <a:xfrm>
            <a:off x="10652962" y="3368797"/>
            <a:ext cx="1442264" cy="1280818"/>
          </a:xfrm>
          <a:custGeom>
            <a:avLst/>
            <a:gdLst>
              <a:gd name="connsiteX0" fmla="*/ 829818 w 1276350"/>
              <a:gd name="connsiteY0" fmla="*/ 1136809 h 1133475"/>
              <a:gd name="connsiteX1" fmla="*/ 843915 w 1276350"/>
              <a:gd name="connsiteY1" fmla="*/ 1136809 h 1133475"/>
              <a:gd name="connsiteX2" fmla="*/ 843915 w 1276350"/>
              <a:gd name="connsiteY2" fmla="*/ 0 h 1133475"/>
              <a:gd name="connsiteX3" fmla="*/ 829818 w 1276350"/>
              <a:gd name="connsiteY3" fmla="*/ 0 h 1133475"/>
              <a:gd name="connsiteX4" fmla="*/ 829818 w 1276350"/>
              <a:gd name="connsiteY4" fmla="*/ 1136809 h 1133475"/>
              <a:gd name="connsiteX5" fmla="*/ 878586 w 1276350"/>
              <a:gd name="connsiteY5" fmla="*/ 1136809 h 1133475"/>
              <a:gd name="connsiteX6" fmla="*/ 892683 w 1276350"/>
              <a:gd name="connsiteY6" fmla="*/ 1136809 h 1133475"/>
              <a:gd name="connsiteX7" fmla="*/ 892683 w 1276350"/>
              <a:gd name="connsiteY7" fmla="*/ 0 h 1133475"/>
              <a:gd name="connsiteX8" fmla="*/ 878586 w 1276350"/>
              <a:gd name="connsiteY8" fmla="*/ 0 h 1133475"/>
              <a:gd name="connsiteX9" fmla="*/ 878586 w 1276350"/>
              <a:gd name="connsiteY9" fmla="*/ 1136809 h 1133475"/>
              <a:gd name="connsiteX10" fmla="*/ 683323 w 1276350"/>
              <a:gd name="connsiteY10" fmla="*/ 1136809 h 1133475"/>
              <a:gd name="connsiteX11" fmla="*/ 697421 w 1276350"/>
              <a:gd name="connsiteY11" fmla="*/ 1136809 h 1133475"/>
              <a:gd name="connsiteX12" fmla="*/ 697421 w 1276350"/>
              <a:gd name="connsiteY12" fmla="*/ 0 h 1133475"/>
              <a:gd name="connsiteX13" fmla="*/ 683323 w 1276350"/>
              <a:gd name="connsiteY13" fmla="*/ 0 h 1133475"/>
              <a:gd name="connsiteX14" fmla="*/ 683323 w 1276350"/>
              <a:gd name="connsiteY14" fmla="*/ 1136809 h 1133475"/>
              <a:gd name="connsiteX15" fmla="*/ 927449 w 1276350"/>
              <a:gd name="connsiteY15" fmla="*/ 1136809 h 1133475"/>
              <a:gd name="connsiteX16" fmla="*/ 941546 w 1276350"/>
              <a:gd name="connsiteY16" fmla="*/ 1136809 h 1133475"/>
              <a:gd name="connsiteX17" fmla="*/ 941546 w 1276350"/>
              <a:gd name="connsiteY17" fmla="*/ 0 h 1133475"/>
              <a:gd name="connsiteX18" fmla="*/ 927449 w 1276350"/>
              <a:gd name="connsiteY18" fmla="*/ 0 h 1133475"/>
              <a:gd name="connsiteX19" fmla="*/ 927449 w 1276350"/>
              <a:gd name="connsiteY19" fmla="*/ 1136809 h 1133475"/>
              <a:gd name="connsiteX20" fmla="*/ 732187 w 1276350"/>
              <a:gd name="connsiteY20" fmla="*/ 1136809 h 1133475"/>
              <a:gd name="connsiteX21" fmla="*/ 746284 w 1276350"/>
              <a:gd name="connsiteY21" fmla="*/ 1136809 h 1133475"/>
              <a:gd name="connsiteX22" fmla="*/ 746284 w 1276350"/>
              <a:gd name="connsiteY22" fmla="*/ 0 h 1133475"/>
              <a:gd name="connsiteX23" fmla="*/ 732187 w 1276350"/>
              <a:gd name="connsiteY23" fmla="*/ 0 h 1133475"/>
              <a:gd name="connsiteX24" fmla="*/ 732187 w 1276350"/>
              <a:gd name="connsiteY24" fmla="*/ 1136809 h 1133475"/>
              <a:gd name="connsiteX25" fmla="*/ 780955 w 1276350"/>
              <a:gd name="connsiteY25" fmla="*/ 1136809 h 1133475"/>
              <a:gd name="connsiteX26" fmla="*/ 795052 w 1276350"/>
              <a:gd name="connsiteY26" fmla="*/ 1136809 h 1133475"/>
              <a:gd name="connsiteX27" fmla="*/ 795052 w 1276350"/>
              <a:gd name="connsiteY27" fmla="*/ 0 h 1133475"/>
              <a:gd name="connsiteX28" fmla="*/ 780955 w 1276350"/>
              <a:gd name="connsiteY28" fmla="*/ 0 h 1133475"/>
              <a:gd name="connsiteX29" fmla="*/ 780955 w 1276350"/>
              <a:gd name="connsiteY29" fmla="*/ 1136809 h 1133475"/>
              <a:gd name="connsiteX30" fmla="*/ 1122616 w 1276350"/>
              <a:gd name="connsiteY30" fmla="*/ 881539 h 1133475"/>
              <a:gd name="connsiteX31" fmla="*/ 1136714 w 1276350"/>
              <a:gd name="connsiteY31" fmla="*/ 857155 h 1133475"/>
              <a:gd name="connsiteX32" fmla="*/ 1136714 w 1276350"/>
              <a:gd name="connsiteY32" fmla="*/ 279749 h 1133475"/>
              <a:gd name="connsiteX33" fmla="*/ 1122616 w 1276350"/>
              <a:gd name="connsiteY33" fmla="*/ 255365 h 1133475"/>
              <a:gd name="connsiteX34" fmla="*/ 1122616 w 1276350"/>
              <a:gd name="connsiteY34" fmla="*/ 881539 h 1133475"/>
              <a:gd name="connsiteX35" fmla="*/ 1220248 w 1276350"/>
              <a:gd name="connsiteY35" fmla="*/ 712470 h 1133475"/>
              <a:gd name="connsiteX36" fmla="*/ 1234345 w 1276350"/>
              <a:gd name="connsiteY36" fmla="*/ 688086 h 1133475"/>
              <a:gd name="connsiteX37" fmla="*/ 1234345 w 1276350"/>
              <a:gd name="connsiteY37" fmla="*/ 448818 h 1133475"/>
              <a:gd name="connsiteX38" fmla="*/ 1220248 w 1276350"/>
              <a:gd name="connsiteY38" fmla="*/ 424434 h 1133475"/>
              <a:gd name="connsiteX39" fmla="*/ 1220248 w 1276350"/>
              <a:gd name="connsiteY39" fmla="*/ 712470 h 1133475"/>
              <a:gd name="connsiteX40" fmla="*/ 976217 w 1276350"/>
              <a:gd name="connsiteY40" fmla="*/ 1135190 h 1133475"/>
              <a:gd name="connsiteX41" fmla="*/ 990314 w 1276350"/>
              <a:gd name="connsiteY41" fmla="*/ 1110805 h 1133475"/>
              <a:gd name="connsiteX42" fmla="*/ 990314 w 1276350"/>
              <a:gd name="connsiteY42" fmla="*/ 26099 h 1133475"/>
              <a:gd name="connsiteX43" fmla="*/ 976217 w 1276350"/>
              <a:gd name="connsiteY43" fmla="*/ 1715 h 1133475"/>
              <a:gd name="connsiteX44" fmla="*/ 976217 w 1276350"/>
              <a:gd name="connsiteY44" fmla="*/ 1135190 h 1133475"/>
              <a:gd name="connsiteX45" fmla="*/ 1171480 w 1276350"/>
              <a:gd name="connsiteY45" fmla="*/ 797052 h 1133475"/>
              <a:gd name="connsiteX46" fmla="*/ 1185577 w 1276350"/>
              <a:gd name="connsiteY46" fmla="*/ 772668 h 1133475"/>
              <a:gd name="connsiteX47" fmla="*/ 1185577 w 1276350"/>
              <a:gd name="connsiteY47" fmla="*/ 364331 h 1133475"/>
              <a:gd name="connsiteX48" fmla="*/ 1171480 w 1276350"/>
              <a:gd name="connsiteY48" fmla="*/ 339947 h 1133475"/>
              <a:gd name="connsiteX49" fmla="*/ 1171480 w 1276350"/>
              <a:gd name="connsiteY49" fmla="*/ 797052 h 1133475"/>
              <a:gd name="connsiteX50" fmla="*/ 1269111 w 1276350"/>
              <a:gd name="connsiteY50" fmla="*/ 508921 h 1133475"/>
              <a:gd name="connsiteX51" fmla="*/ 1269111 w 1276350"/>
              <a:gd name="connsiteY51" fmla="*/ 627888 h 1133475"/>
              <a:gd name="connsiteX52" fmla="*/ 1283208 w 1276350"/>
              <a:gd name="connsiteY52" fmla="*/ 603504 h 1133475"/>
              <a:gd name="connsiteX53" fmla="*/ 1283208 w 1276350"/>
              <a:gd name="connsiteY53" fmla="*/ 533400 h 1133475"/>
              <a:gd name="connsiteX54" fmla="*/ 1269111 w 1276350"/>
              <a:gd name="connsiteY54" fmla="*/ 508921 h 1133475"/>
              <a:gd name="connsiteX55" fmla="*/ 1025080 w 1276350"/>
              <a:gd name="connsiteY55" fmla="*/ 1050608 h 1133475"/>
              <a:gd name="connsiteX56" fmla="*/ 1039178 w 1276350"/>
              <a:gd name="connsiteY56" fmla="*/ 1026224 h 1133475"/>
              <a:gd name="connsiteX57" fmla="*/ 1039178 w 1276350"/>
              <a:gd name="connsiteY57" fmla="*/ 110680 h 1133475"/>
              <a:gd name="connsiteX58" fmla="*/ 1025080 w 1276350"/>
              <a:gd name="connsiteY58" fmla="*/ 86297 h 1133475"/>
              <a:gd name="connsiteX59" fmla="*/ 1025080 w 1276350"/>
              <a:gd name="connsiteY59" fmla="*/ 1050608 h 1133475"/>
              <a:gd name="connsiteX60" fmla="*/ 1073848 w 1276350"/>
              <a:gd name="connsiteY60" fmla="*/ 966121 h 1133475"/>
              <a:gd name="connsiteX61" fmla="*/ 1087946 w 1276350"/>
              <a:gd name="connsiteY61" fmla="*/ 941737 h 1133475"/>
              <a:gd name="connsiteX62" fmla="*/ 1087946 w 1276350"/>
              <a:gd name="connsiteY62" fmla="*/ 195167 h 1133475"/>
              <a:gd name="connsiteX63" fmla="*/ 1073848 w 1276350"/>
              <a:gd name="connsiteY63" fmla="*/ 170783 h 1133475"/>
              <a:gd name="connsiteX64" fmla="*/ 1073848 w 1276350"/>
              <a:gd name="connsiteY64" fmla="*/ 966121 h 1133475"/>
              <a:gd name="connsiteX65" fmla="*/ 634555 w 1276350"/>
              <a:gd name="connsiteY65" fmla="*/ 1136809 h 1133475"/>
              <a:gd name="connsiteX66" fmla="*/ 648653 w 1276350"/>
              <a:gd name="connsiteY66" fmla="*/ 1136809 h 1133475"/>
              <a:gd name="connsiteX67" fmla="*/ 648653 w 1276350"/>
              <a:gd name="connsiteY67" fmla="*/ 0 h 1133475"/>
              <a:gd name="connsiteX68" fmla="*/ 634555 w 1276350"/>
              <a:gd name="connsiteY68" fmla="*/ 0 h 1133475"/>
              <a:gd name="connsiteX69" fmla="*/ 634555 w 1276350"/>
              <a:gd name="connsiteY69" fmla="*/ 1136809 h 1133475"/>
              <a:gd name="connsiteX70" fmla="*/ 146495 w 1276350"/>
              <a:gd name="connsiteY70" fmla="*/ 838105 h 1133475"/>
              <a:gd name="connsiteX71" fmla="*/ 160592 w 1276350"/>
              <a:gd name="connsiteY71" fmla="*/ 862489 h 1133475"/>
              <a:gd name="connsiteX72" fmla="*/ 160592 w 1276350"/>
              <a:gd name="connsiteY72" fmla="*/ 274415 h 1133475"/>
              <a:gd name="connsiteX73" fmla="*/ 146495 w 1276350"/>
              <a:gd name="connsiteY73" fmla="*/ 298799 h 1133475"/>
              <a:gd name="connsiteX74" fmla="*/ 146495 w 1276350"/>
              <a:gd name="connsiteY74" fmla="*/ 838105 h 1133475"/>
              <a:gd name="connsiteX75" fmla="*/ 244030 w 1276350"/>
              <a:gd name="connsiteY75" fmla="*/ 1007174 h 1133475"/>
              <a:gd name="connsiteX76" fmla="*/ 258128 w 1276350"/>
              <a:gd name="connsiteY76" fmla="*/ 1031558 h 1133475"/>
              <a:gd name="connsiteX77" fmla="*/ 258128 w 1276350"/>
              <a:gd name="connsiteY77" fmla="*/ 105347 h 1133475"/>
              <a:gd name="connsiteX78" fmla="*/ 244030 w 1276350"/>
              <a:gd name="connsiteY78" fmla="*/ 129730 h 1133475"/>
              <a:gd name="connsiteX79" fmla="*/ 244030 w 1276350"/>
              <a:gd name="connsiteY79" fmla="*/ 1007174 h 1133475"/>
              <a:gd name="connsiteX80" fmla="*/ 195263 w 1276350"/>
              <a:gd name="connsiteY80" fmla="*/ 922592 h 1133475"/>
              <a:gd name="connsiteX81" fmla="*/ 209359 w 1276350"/>
              <a:gd name="connsiteY81" fmla="*/ 946975 h 1133475"/>
              <a:gd name="connsiteX82" fmla="*/ 209359 w 1276350"/>
              <a:gd name="connsiteY82" fmla="*/ 189738 h 1133475"/>
              <a:gd name="connsiteX83" fmla="*/ 195263 w 1276350"/>
              <a:gd name="connsiteY83" fmla="*/ 214122 h 1133475"/>
              <a:gd name="connsiteX84" fmla="*/ 195263 w 1276350"/>
              <a:gd name="connsiteY84" fmla="*/ 922592 h 1133475"/>
              <a:gd name="connsiteX85" fmla="*/ 97631 w 1276350"/>
              <a:gd name="connsiteY85" fmla="*/ 753523 h 1133475"/>
              <a:gd name="connsiteX86" fmla="*/ 111728 w 1276350"/>
              <a:gd name="connsiteY86" fmla="*/ 777907 h 1133475"/>
              <a:gd name="connsiteX87" fmla="*/ 111728 w 1276350"/>
              <a:gd name="connsiteY87" fmla="*/ 358902 h 1133475"/>
              <a:gd name="connsiteX88" fmla="*/ 97631 w 1276350"/>
              <a:gd name="connsiteY88" fmla="*/ 383286 h 1133475"/>
              <a:gd name="connsiteX89" fmla="*/ 97631 w 1276350"/>
              <a:gd name="connsiteY89" fmla="*/ 753523 h 1133475"/>
              <a:gd name="connsiteX90" fmla="*/ 48863 w 1276350"/>
              <a:gd name="connsiteY90" fmla="*/ 669036 h 1133475"/>
              <a:gd name="connsiteX91" fmla="*/ 62960 w 1276350"/>
              <a:gd name="connsiteY91" fmla="*/ 693420 h 1133475"/>
              <a:gd name="connsiteX92" fmla="*/ 62960 w 1276350"/>
              <a:gd name="connsiteY92" fmla="*/ 443484 h 1133475"/>
              <a:gd name="connsiteX93" fmla="*/ 48863 w 1276350"/>
              <a:gd name="connsiteY93" fmla="*/ 467868 h 1133475"/>
              <a:gd name="connsiteX94" fmla="*/ 48863 w 1276350"/>
              <a:gd name="connsiteY94" fmla="*/ 669036 h 1133475"/>
              <a:gd name="connsiteX95" fmla="*/ 0 w 1276350"/>
              <a:gd name="connsiteY95" fmla="*/ 584454 h 1133475"/>
              <a:gd name="connsiteX96" fmla="*/ 14097 w 1276350"/>
              <a:gd name="connsiteY96" fmla="*/ 608838 h 1133475"/>
              <a:gd name="connsiteX97" fmla="*/ 14097 w 1276350"/>
              <a:gd name="connsiteY97" fmla="*/ 527971 h 1133475"/>
              <a:gd name="connsiteX98" fmla="*/ 0 w 1276350"/>
              <a:gd name="connsiteY98" fmla="*/ 552355 h 1133475"/>
              <a:gd name="connsiteX99" fmla="*/ 0 w 1276350"/>
              <a:gd name="connsiteY99" fmla="*/ 584454 h 1133475"/>
              <a:gd name="connsiteX100" fmla="*/ 292894 w 1276350"/>
              <a:gd name="connsiteY100" fmla="*/ 1091755 h 1133475"/>
              <a:gd name="connsiteX101" fmla="*/ 306991 w 1276350"/>
              <a:gd name="connsiteY101" fmla="*/ 1116140 h 1133475"/>
              <a:gd name="connsiteX102" fmla="*/ 306991 w 1276350"/>
              <a:gd name="connsiteY102" fmla="*/ 20765 h 1133475"/>
              <a:gd name="connsiteX103" fmla="*/ 292894 w 1276350"/>
              <a:gd name="connsiteY103" fmla="*/ 45149 h 1133475"/>
              <a:gd name="connsiteX104" fmla="*/ 292894 w 1276350"/>
              <a:gd name="connsiteY104" fmla="*/ 1091755 h 1133475"/>
              <a:gd name="connsiteX105" fmla="*/ 488156 w 1276350"/>
              <a:gd name="connsiteY105" fmla="*/ 1136809 h 1133475"/>
              <a:gd name="connsiteX106" fmla="*/ 502253 w 1276350"/>
              <a:gd name="connsiteY106" fmla="*/ 1136809 h 1133475"/>
              <a:gd name="connsiteX107" fmla="*/ 502253 w 1276350"/>
              <a:gd name="connsiteY107" fmla="*/ 0 h 1133475"/>
              <a:gd name="connsiteX108" fmla="*/ 488156 w 1276350"/>
              <a:gd name="connsiteY108" fmla="*/ 0 h 1133475"/>
              <a:gd name="connsiteX109" fmla="*/ 488156 w 1276350"/>
              <a:gd name="connsiteY109" fmla="*/ 1136809 h 1133475"/>
              <a:gd name="connsiteX110" fmla="*/ 536924 w 1276350"/>
              <a:gd name="connsiteY110" fmla="*/ 1136809 h 1133475"/>
              <a:gd name="connsiteX111" fmla="*/ 551021 w 1276350"/>
              <a:gd name="connsiteY111" fmla="*/ 1136809 h 1133475"/>
              <a:gd name="connsiteX112" fmla="*/ 551021 w 1276350"/>
              <a:gd name="connsiteY112" fmla="*/ 0 h 1133475"/>
              <a:gd name="connsiteX113" fmla="*/ 536924 w 1276350"/>
              <a:gd name="connsiteY113" fmla="*/ 0 h 1133475"/>
              <a:gd name="connsiteX114" fmla="*/ 536924 w 1276350"/>
              <a:gd name="connsiteY114" fmla="*/ 1136809 h 1133475"/>
              <a:gd name="connsiteX115" fmla="*/ 439293 w 1276350"/>
              <a:gd name="connsiteY115" fmla="*/ 1136809 h 1133475"/>
              <a:gd name="connsiteX116" fmla="*/ 453390 w 1276350"/>
              <a:gd name="connsiteY116" fmla="*/ 1136809 h 1133475"/>
              <a:gd name="connsiteX117" fmla="*/ 453390 w 1276350"/>
              <a:gd name="connsiteY117" fmla="*/ 0 h 1133475"/>
              <a:gd name="connsiteX118" fmla="*/ 439293 w 1276350"/>
              <a:gd name="connsiteY118" fmla="*/ 0 h 1133475"/>
              <a:gd name="connsiteX119" fmla="*/ 439293 w 1276350"/>
              <a:gd name="connsiteY119" fmla="*/ 1136809 h 1133475"/>
              <a:gd name="connsiteX120" fmla="*/ 341662 w 1276350"/>
              <a:gd name="connsiteY120" fmla="*/ 1136809 h 1133475"/>
              <a:gd name="connsiteX121" fmla="*/ 355759 w 1276350"/>
              <a:gd name="connsiteY121" fmla="*/ 1136809 h 1133475"/>
              <a:gd name="connsiteX122" fmla="*/ 355759 w 1276350"/>
              <a:gd name="connsiteY122" fmla="*/ 0 h 1133475"/>
              <a:gd name="connsiteX123" fmla="*/ 341662 w 1276350"/>
              <a:gd name="connsiteY123" fmla="*/ 0 h 1133475"/>
              <a:gd name="connsiteX124" fmla="*/ 341662 w 1276350"/>
              <a:gd name="connsiteY124" fmla="*/ 1136809 h 1133475"/>
              <a:gd name="connsiteX125" fmla="*/ 585788 w 1276350"/>
              <a:gd name="connsiteY125" fmla="*/ 1136809 h 1133475"/>
              <a:gd name="connsiteX126" fmla="*/ 599885 w 1276350"/>
              <a:gd name="connsiteY126" fmla="*/ 1136809 h 1133475"/>
              <a:gd name="connsiteX127" fmla="*/ 599885 w 1276350"/>
              <a:gd name="connsiteY127" fmla="*/ 0 h 1133475"/>
              <a:gd name="connsiteX128" fmla="*/ 585788 w 1276350"/>
              <a:gd name="connsiteY128" fmla="*/ 0 h 1133475"/>
              <a:gd name="connsiteX129" fmla="*/ 585788 w 1276350"/>
              <a:gd name="connsiteY129" fmla="*/ 1136809 h 1133475"/>
              <a:gd name="connsiteX130" fmla="*/ 390525 w 1276350"/>
              <a:gd name="connsiteY130" fmla="*/ 1136809 h 1133475"/>
              <a:gd name="connsiteX131" fmla="*/ 404622 w 1276350"/>
              <a:gd name="connsiteY131" fmla="*/ 1136809 h 1133475"/>
              <a:gd name="connsiteX132" fmla="*/ 404622 w 1276350"/>
              <a:gd name="connsiteY132" fmla="*/ 0 h 1133475"/>
              <a:gd name="connsiteX133" fmla="*/ 390525 w 1276350"/>
              <a:gd name="connsiteY133" fmla="*/ 0 h 1133475"/>
              <a:gd name="connsiteX134" fmla="*/ 390525 w 1276350"/>
              <a:gd name="connsiteY134" fmla="*/ 113680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276350" h="1133475">
                <a:moveTo>
                  <a:pt x="829818" y="1136809"/>
                </a:moveTo>
                <a:lnTo>
                  <a:pt x="843915" y="1136809"/>
                </a:lnTo>
                <a:lnTo>
                  <a:pt x="843915" y="0"/>
                </a:lnTo>
                <a:lnTo>
                  <a:pt x="829818" y="0"/>
                </a:lnTo>
                <a:lnTo>
                  <a:pt x="829818" y="1136809"/>
                </a:lnTo>
                <a:close/>
                <a:moveTo>
                  <a:pt x="878586" y="1136809"/>
                </a:moveTo>
                <a:lnTo>
                  <a:pt x="892683" y="1136809"/>
                </a:lnTo>
                <a:lnTo>
                  <a:pt x="892683" y="0"/>
                </a:lnTo>
                <a:lnTo>
                  <a:pt x="878586" y="0"/>
                </a:lnTo>
                <a:lnTo>
                  <a:pt x="878586" y="1136809"/>
                </a:lnTo>
                <a:close/>
                <a:moveTo>
                  <a:pt x="683323" y="1136809"/>
                </a:moveTo>
                <a:lnTo>
                  <a:pt x="697421" y="1136809"/>
                </a:lnTo>
                <a:lnTo>
                  <a:pt x="697421" y="0"/>
                </a:lnTo>
                <a:lnTo>
                  <a:pt x="683323" y="0"/>
                </a:lnTo>
                <a:lnTo>
                  <a:pt x="683323" y="1136809"/>
                </a:lnTo>
                <a:close/>
                <a:moveTo>
                  <a:pt x="927449" y="1136809"/>
                </a:moveTo>
                <a:lnTo>
                  <a:pt x="941546" y="1136809"/>
                </a:lnTo>
                <a:lnTo>
                  <a:pt x="941546" y="0"/>
                </a:lnTo>
                <a:lnTo>
                  <a:pt x="927449" y="0"/>
                </a:lnTo>
                <a:lnTo>
                  <a:pt x="927449" y="1136809"/>
                </a:lnTo>
                <a:close/>
                <a:moveTo>
                  <a:pt x="732187" y="1136809"/>
                </a:moveTo>
                <a:lnTo>
                  <a:pt x="746284" y="1136809"/>
                </a:lnTo>
                <a:lnTo>
                  <a:pt x="746284" y="0"/>
                </a:lnTo>
                <a:lnTo>
                  <a:pt x="732187" y="0"/>
                </a:lnTo>
                <a:lnTo>
                  <a:pt x="732187" y="1136809"/>
                </a:lnTo>
                <a:close/>
                <a:moveTo>
                  <a:pt x="780955" y="1136809"/>
                </a:moveTo>
                <a:lnTo>
                  <a:pt x="795052" y="1136809"/>
                </a:lnTo>
                <a:lnTo>
                  <a:pt x="795052" y="0"/>
                </a:lnTo>
                <a:lnTo>
                  <a:pt x="780955" y="0"/>
                </a:lnTo>
                <a:lnTo>
                  <a:pt x="780955" y="1136809"/>
                </a:lnTo>
                <a:close/>
                <a:moveTo>
                  <a:pt x="1122616" y="881539"/>
                </a:moveTo>
                <a:lnTo>
                  <a:pt x="1136714" y="857155"/>
                </a:lnTo>
                <a:lnTo>
                  <a:pt x="1136714" y="279749"/>
                </a:lnTo>
                <a:lnTo>
                  <a:pt x="1122616" y="255365"/>
                </a:lnTo>
                <a:lnTo>
                  <a:pt x="1122616" y="881539"/>
                </a:lnTo>
                <a:close/>
                <a:moveTo>
                  <a:pt x="1220248" y="712470"/>
                </a:moveTo>
                <a:lnTo>
                  <a:pt x="1234345" y="688086"/>
                </a:lnTo>
                <a:lnTo>
                  <a:pt x="1234345" y="448818"/>
                </a:lnTo>
                <a:lnTo>
                  <a:pt x="1220248" y="424434"/>
                </a:lnTo>
                <a:lnTo>
                  <a:pt x="1220248" y="712470"/>
                </a:lnTo>
                <a:close/>
                <a:moveTo>
                  <a:pt x="976217" y="1135190"/>
                </a:moveTo>
                <a:lnTo>
                  <a:pt x="990314" y="1110805"/>
                </a:lnTo>
                <a:lnTo>
                  <a:pt x="990314" y="26099"/>
                </a:lnTo>
                <a:lnTo>
                  <a:pt x="976217" y="1715"/>
                </a:lnTo>
                <a:lnTo>
                  <a:pt x="976217" y="1135190"/>
                </a:lnTo>
                <a:close/>
                <a:moveTo>
                  <a:pt x="1171480" y="797052"/>
                </a:moveTo>
                <a:lnTo>
                  <a:pt x="1185577" y="772668"/>
                </a:lnTo>
                <a:lnTo>
                  <a:pt x="1185577" y="364331"/>
                </a:lnTo>
                <a:lnTo>
                  <a:pt x="1171480" y="339947"/>
                </a:lnTo>
                <a:lnTo>
                  <a:pt x="1171480" y="797052"/>
                </a:lnTo>
                <a:close/>
                <a:moveTo>
                  <a:pt x="1269111" y="508921"/>
                </a:moveTo>
                <a:lnTo>
                  <a:pt x="1269111" y="627888"/>
                </a:lnTo>
                <a:lnTo>
                  <a:pt x="1283208" y="603504"/>
                </a:lnTo>
                <a:lnTo>
                  <a:pt x="1283208" y="533400"/>
                </a:lnTo>
                <a:lnTo>
                  <a:pt x="1269111" y="508921"/>
                </a:lnTo>
                <a:close/>
                <a:moveTo>
                  <a:pt x="1025080" y="1050608"/>
                </a:moveTo>
                <a:lnTo>
                  <a:pt x="1039178" y="1026224"/>
                </a:lnTo>
                <a:lnTo>
                  <a:pt x="1039178" y="110680"/>
                </a:lnTo>
                <a:lnTo>
                  <a:pt x="1025080" y="86297"/>
                </a:lnTo>
                <a:lnTo>
                  <a:pt x="1025080" y="1050608"/>
                </a:lnTo>
                <a:close/>
                <a:moveTo>
                  <a:pt x="1073848" y="966121"/>
                </a:moveTo>
                <a:lnTo>
                  <a:pt x="1087946" y="941737"/>
                </a:lnTo>
                <a:lnTo>
                  <a:pt x="1087946" y="195167"/>
                </a:lnTo>
                <a:lnTo>
                  <a:pt x="1073848" y="170783"/>
                </a:lnTo>
                <a:lnTo>
                  <a:pt x="1073848" y="966121"/>
                </a:lnTo>
                <a:close/>
                <a:moveTo>
                  <a:pt x="634555" y="1136809"/>
                </a:moveTo>
                <a:lnTo>
                  <a:pt x="648653" y="1136809"/>
                </a:lnTo>
                <a:lnTo>
                  <a:pt x="648653" y="0"/>
                </a:lnTo>
                <a:lnTo>
                  <a:pt x="634555" y="0"/>
                </a:lnTo>
                <a:lnTo>
                  <a:pt x="634555" y="1136809"/>
                </a:lnTo>
                <a:close/>
                <a:moveTo>
                  <a:pt x="146495" y="838105"/>
                </a:moveTo>
                <a:lnTo>
                  <a:pt x="160592" y="862489"/>
                </a:lnTo>
                <a:lnTo>
                  <a:pt x="160592" y="274415"/>
                </a:lnTo>
                <a:lnTo>
                  <a:pt x="146495" y="298799"/>
                </a:lnTo>
                <a:lnTo>
                  <a:pt x="146495" y="838105"/>
                </a:lnTo>
                <a:close/>
                <a:moveTo>
                  <a:pt x="244030" y="1007174"/>
                </a:moveTo>
                <a:lnTo>
                  <a:pt x="258128" y="1031558"/>
                </a:lnTo>
                <a:lnTo>
                  <a:pt x="258128" y="105347"/>
                </a:lnTo>
                <a:lnTo>
                  <a:pt x="244030" y="129730"/>
                </a:lnTo>
                <a:lnTo>
                  <a:pt x="244030" y="1007174"/>
                </a:lnTo>
                <a:close/>
                <a:moveTo>
                  <a:pt x="195263" y="922592"/>
                </a:moveTo>
                <a:lnTo>
                  <a:pt x="209359" y="946975"/>
                </a:lnTo>
                <a:lnTo>
                  <a:pt x="209359" y="189738"/>
                </a:lnTo>
                <a:lnTo>
                  <a:pt x="195263" y="214122"/>
                </a:lnTo>
                <a:lnTo>
                  <a:pt x="195263" y="922592"/>
                </a:lnTo>
                <a:close/>
                <a:moveTo>
                  <a:pt x="97631" y="753523"/>
                </a:moveTo>
                <a:lnTo>
                  <a:pt x="111728" y="777907"/>
                </a:lnTo>
                <a:lnTo>
                  <a:pt x="111728" y="358902"/>
                </a:lnTo>
                <a:lnTo>
                  <a:pt x="97631" y="383286"/>
                </a:lnTo>
                <a:lnTo>
                  <a:pt x="97631" y="753523"/>
                </a:lnTo>
                <a:close/>
                <a:moveTo>
                  <a:pt x="48863" y="669036"/>
                </a:moveTo>
                <a:lnTo>
                  <a:pt x="62960" y="693420"/>
                </a:lnTo>
                <a:lnTo>
                  <a:pt x="62960" y="443484"/>
                </a:lnTo>
                <a:lnTo>
                  <a:pt x="48863" y="467868"/>
                </a:lnTo>
                <a:lnTo>
                  <a:pt x="48863" y="669036"/>
                </a:lnTo>
                <a:close/>
                <a:moveTo>
                  <a:pt x="0" y="584454"/>
                </a:moveTo>
                <a:lnTo>
                  <a:pt x="14097" y="608838"/>
                </a:lnTo>
                <a:lnTo>
                  <a:pt x="14097" y="527971"/>
                </a:lnTo>
                <a:lnTo>
                  <a:pt x="0" y="552355"/>
                </a:lnTo>
                <a:lnTo>
                  <a:pt x="0" y="584454"/>
                </a:lnTo>
                <a:close/>
                <a:moveTo>
                  <a:pt x="292894" y="1091755"/>
                </a:moveTo>
                <a:lnTo>
                  <a:pt x="306991" y="1116140"/>
                </a:lnTo>
                <a:lnTo>
                  <a:pt x="306991" y="20765"/>
                </a:lnTo>
                <a:lnTo>
                  <a:pt x="292894" y="45149"/>
                </a:lnTo>
                <a:lnTo>
                  <a:pt x="292894" y="1091755"/>
                </a:lnTo>
                <a:close/>
                <a:moveTo>
                  <a:pt x="488156" y="1136809"/>
                </a:moveTo>
                <a:lnTo>
                  <a:pt x="502253" y="1136809"/>
                </a:lnTo>
                <a:lnTo>
                  <a:pt x="502253" y="0"/>
                </a:lnTo>
                <a:lnTo>
                  <a:pt x="488156" y="0"/>
                </a:lnTo>
                <a:lnTo>
                  <a:pt x="488156" y="1136809"/>
                </a:lnTo>
                <a:close/>
                <a:moveTo>
                  <a:pt x="536924" y="1136809"/>
                </a:moveTo>
                <a:lnTo>
                  <a:pt x="551021" y="1136809"/>
                </a:lnTo>
                <a:lnTo>
                  <a:pt x="551021" y="0"/>
                </a:lnTo>
                <a:lnTo>
                  <a:pt x="536924" y="0"/>
                </a:lnTo>
                <a:lnTo>
                  <a:pt x="536924" y="1136809"/>
                </a:lnTo>
                <a:close/>
                <a:moveTo>
                  <a:pt x="439293" y="1136809"/>
                </a:moveTo>
                <a:lnTo>
                  <a:pt x="453390" y="1136809"/>
                </a:lnTo>
                <a:lnTo>
                  <a:pt x="453390" y="0"/>
                </a:lnTo>
                <a:lnTo>
                  <a:pt x="439293" y="0"/>
                </a:lnTo>
                <a:lnTo>
                  <a:pt x="439293" y="1136809"/>
                </a:lnTo>
                <a:close/>
                <a:moveTo>
                  <a:pt x="341662" y="1136809"/>
                </a:moveTo>
                <a:lnTo>
                  <a:pt x="355759" y="1136809"/>
                </a:lnTo>
                <a:lnTo>
                  <a:pt x="355759" y="0"/>
                </a:lnTo>
                <a:lnTo>
                  <a:pt x="341662" y="0"/>
                </a:lnTo>
                <a:lnTo>
                  <a:pt x="341662" y="1136809"/>
                </a:lnTo>
                <a:close/>
                <a:moveTo>
                  <a:pt x="585788" y="1136809"/>
                </a:moveTo>
                <a:lnTo>
                  <a:pt x="599885" y="1136809"/>
                </a:lnTo>
                <a:lnTo>
                  <a:pt x="599885" y="0"/>
                </a:lnTo>
                <a:lnTo>
                  <a:pt x="585788" y="0"/>
                </a:lnTo>
                <a:lnTo>
                  <a:pt x="585788" y="1136809"/>
                </a:lnTo>
                <a:close/>
                <a:moveTo>
                  <a:pt x="390525" y="1136809"/>
                </a:moveTo>
                <a:lnTo>
                  <a:pt x="404622" y="1136809"/>
                </a:lnTo>
                <a:lnTo>
                  <a:pt x="404622" y="0"/>
                </a:lnTo>
                <a:lnTo>
                  <a:pt x="390525" y="0"/>
                </a:lnTo>
                <a:lnTo>
                  <a:pt x="390525" y="1136809"/>
                </a:lnTo>
                <a:close/>
              </a:path>
            </a:pathLst>
          </a:custGeom>
          <a:gradFill>
            <a:gsLst>
              <a:gs pos="100000">
                <a:srgbClr val="44546A">
                  <a:lumMod val="60000"/>
                  <a:lumOff val="40000"/>
                </a:srgbClr>
              </a:gs>
              <a:gs pos="18000">
                <a:srgbClr val="1E125E">
                  <a:alpha val="0"/>
                </a:srgbClr>
              </a:gs>
            </a:gsLst>
            <a:lin ang="81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
        <p:nvSpPr>
          <p:cNvPr id="110" name="Bintang: 4 Titik 7">
            <a:extLst>
              <a:ext uri="{FF2B5EF4-FFF2-40B4-BE49-F238E27FC236}">
                <a16:creationId xmlns:a16="http://schemas.microsoft.com/office/drawing/2014/main" id="{27D22E0A-14E4-4A60-8991-957D4188BAE3}"/>
              </a:ext>
            </a:extLst>
          </p:cNvPr>
          <p:cNvSpPr/>
          <p:nvPr/>
        </p:nvSpPr>
        <p:spPr>
          <a:xfrm rot="302165">
            <a:off x="1308766" y="287361"/>
            <a:ext cx="212170" cy="212170"/>
          </a:xfrm>
          <a:prstGeom prst="ellipse">
            <a:avLst/>
          </a:prstGeom>
          <a:gradFill flip="none" rotWithShape="1">
            <a:gsLst>
              <a:gs pos="52000">
                <a:sysClr val="window" lastClr="FFFFFF">
                  <a:alpha val="0"/>
                  <a:lumMod val="0"/>
                  <a:lumOff val="100000"/>
                </a:sysClr>
              </a:gs>
              <a:gs pos="28000">
                <a:srgbClr val="BAEAFF">
                  <a:alpha val="29000"/>
                </a:srgbClr>
              </a:gs>
              <a:gs pos="0">
                <a:srgbClr val="74D4FF">
                  <a:alpha val="58182"/>
                </a:srgbClr>
              </a:gs>
            </a:gsLst>
            <a:path path="circle">
              <a:fillToRect l="50000" t="50000" r="50000" b="50000"/>
            </a:path>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prstClr val="white"/>
              </a:solidFill>
              <a:effectLst/>
              <a:uLnTx/>
              <a:uFillTx/>
              <a:latin typeface="Calibri" panose="020F0502020204030204"/>
              <a:ea typeface="Helvetica Neue Medium"/>
              <a:cs typeface="Helvetica Neue Medium"/>
            </a:endParaRPr>
          </a:p>
        </p:txBody>
      </p:sp>
    </p:spTree>
    <p:extLst>
      <p:ext uri="{BB962C8B-B14F-4D97-AF65-F5344CB8AC3E}">
        <p14:creationId xmlns:p14="http://schemas.microsoft.com/office/powerpoint/2010/main" val="3739826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42" presetClass="path" presetSubtype="0" repeatCount="indefinite" accel="50000" decel="50000" autoRev="1" fill="hold" grpId="1" nodeType="withEffect">
                                  <p:stCondLst>
                                    <p:cond delay="2000"/>
                                  </p:stCondLst>
                                  <p:childTnLst>
                                    <p:animMotion origin="layout" path="M 1.66667E-6 -2.22222E-6 L 1.66667E-6 0.02384 " pathEditMode="relative" rAng="0" ptsTypes="AA">
                                      <p:cBhvr>
                                        <p:cTn id="9" dur="3000" fill="hold"/>
                                        <p:tgtEl>
                                          <p:spTgt spid="111"/>
                                        </p:tgtEl>
                                        <p:attrNameLst>
                                          <p:attrName>ppt_x</p:attrName>
                                          <p:attrName>ppt_y</p:attrName>
                                        </p:attrNameLst>
                                      </p:cBhvr>
                                      <p:rCtr x="0" y="1204"/>
                                    </p:animMotion>
                                  </p:childTnLst>
                                </p:cTn>
                              </p:par>
                              <p:par>
                                <p:cTn id="10" presetID="10" presetClass="entr" presetSubtype="0" fill="hold" grpId="0" nodeType="withEffect">
                                  <p:stCondLst>
                                    <p:cond delay="200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par>
                                <p:cTn id="13" presetID="6" presetClass="emph" presetSubtype="0" repeatCount="indefinite" accel="52000" decel="48000" autoRev="1" fill="hold" grpId="1" nodeType="withEffect">
                                  <p:stCondLst>
                                    <p:cond delay="2000"/>
                                  </p:stCondLst>
                                  <p:childTnLst>
                                    <p:animScale>
                                      <p:cBhvr>
                                        <p:cTn id="14" dur="3000" fill="hold"/>
                                        <p:tgtEl>
                                          <p:spTgt spid="110"/>
                                        </p:tgtEl>
                                      </p:cBhvr>
                                      <p:by x="50000" y="50000"/>
                                    </p:animScale>
                                  </p:childTnLst>
                                </p:cTn>
                              </p:par>
                              <p:par>
                                <p:cTn id="15" presetID="10" presetClass="entr" presetSubtype="0" fill="hold" grpId="0" nodeType="withEffect">
                                  <p:stCondLst>
                                    <p:cond delay="250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1000"/>
                                        <p:tgtEl>
                                          <p:spTgt spid="104"/>
                                        </p:tgtEl>
                                      </p:cBhvr>
                                    </p:animEffect>
                                  </p:childTnLst>
                                </p:cTn>
                              </p:par>
                              <p:par>
                                <p:cTn id="18" presetID="6" presetClass="emph" presetSubtype="0" repeatCount="indefinite" accel="52000" decel="48000" autoRev="1" fill="hold" grpId="1" nodeType="withEffect">
                                  <p:stCondLst>
                                    <p:cond delay="2500"/>
                                  </p:stCondLst>
                                  <p:childTnLst>
                                    <p:animScale>
                                      <p:cBhvr>
                                        <p:cTn id="19" dur="3000" fill="hold"/>
                                        <p:tgtEl>
                                          <p:spTgt spid="104"/>
                                        </p:tgtEl>
                                      </p:cBhvr>
                                      <p:by x="50000" y="50000"/>
                                    </p:animScale>
                                  </p:childTnLst>
                                </p:cTn>
                              </p:par>
                              <p:par>
                                <p:cTn id="20" presetID="10" presetClass="entr" presetSubtype="0" fill="hold" grpId="0" nodeType="withEffect">
                                  <p:stCondLst>
                                    <p:cond delay="250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1000"/>
                                        <p:tgtEl>
                                          <p:spTgt spid="108"/>
                                        </p:tgtEl>
                                      </p:cBhvr>
                                    </p:animEffect>
                                  </p:childTnLst>
                                </p:cTn>
                              </p:par>
                              <p:par>
                                <p:cTn id="23" presetID="42" presetClass="path" presetSubtype="0" repeatCount="indefinite" accel="50000" decel="50000" autoRev="1" fill="hold" grpId="1" nodeType="withEffect">
                                  <p:stCondLst>
                                    <p:cond delay="2500"/>
                                  </p:stCondLst>
                                  <p:childTnLst>
                                    <p:animMotion origin="layout" path="M 1.66667E-6 -2.22222E-6 L 1.66667E-6 0.02384 " pathEditMode="relative" rAng="0" ptsTypes="AA">
                                      <p:cBhvr>
                                        <p:cTn id="24" dur="3000" fill="hold"/>
                                        <p:tgtEl>
                                          <p:spTgt spid="108"/>
                                        </p:tgtEl>
                                        <p:attrNameLst>
                                          <p:attrName>ppt_x</p:attrName>
                                          <p:attrName>ppt_y</p:attrName>
                                        </p:attrNameLst>
                                      </p:cBhvr>
                                      <p:rCtr x="0" y="1204"/>
                                    </p:animMotion>
                                  </p:childTnLst>
                                </p:cTn>
                              </p:par>
                              <p:par>
                                <p:cTn id="25" presetID="10" presetClass="entr" presetSubtype="0" fill="hold" grpId="0" nodeType="withEffect">
                                  <p:stCondLst>
                                    <p:cond delay="300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childTnLst>
                                </p:cTn>
                              </p:par>
                              <p:par>
                                <p:cTn id="28" presetID="42" presetClass="path" presetSubtype="0" repeatCount="indefinite" accel="50000" decel="50000" autoRev="1" fill="hold" grpId="1" nodeType="withEffect">
                                  <p:stCondLst>
                                    <p:cond delay="3000"/>
                                  </p:stCondLst>
                                  <p:childTnLst>
                                    <p:animMotion origin="layout" path="M 1.66667E-6 -2.22222E-6 L 1.66667E-6 0.02384 " pathEditMode="relative" rAng="0" ptsTypes="AA">
                                      <p:cBhvr>
                                        <p:cTn id="29" dur="3000" fill="hold"/>
                                        <p:tgtEl>
                                          <p:spTgt spid="54"/>
                                        </p:tgtEl>
                                        <p:attrNameLst>
                                          <p:attrName>ppt_x</p:attrName>
                                          <p:attrName>ppt_y</p:attrName>
                                        </p:attrNameLst>
                                      </p:cBhvr>
                                      <p:rCtr x="0" y="1204"/>
                                    </p:animMotion>
                                  </p:childTnLst>
                                </p:cTn>
                              </p:par>
                              <p:par>
                                <p:cTn id="30" presetID="10" presetClass="entr" presetSubtype="0" fill="hold" grpId="0" nodeType="withEffect">
                                  <p:stCondLst>
                                    <p:cond delay="275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1000"/>
                                        <p:tgtEl>
                                          <p:spTgt spid="106"/>
                                        </p:tgtEl>
                                      </p:cBhvr>
                                    </p:animEffect>
                                  </p:childTnLst>
                                </p:cTn>
                              </p:par>
                              <p:par>
                                <p:cTn id="33" presetID="42" presetClass="path" presetSubtype="0" repeatCount="indefinite" accel="50000" decel="50000" autoRev="1" fill="hold" grpId="1" nodeType="withEffect">
                                  <p:stCondLst>
                                    <p:cond delay="2750"/>
                                  </p:stCondLst>
                                  <p:childTnLst>
                                    <p:animMotion origin="layout" path="M 1.66667E-6 -2.22222E-6 L 1.66667E-6 0.02384 " pathEditMode="relative" rAng="0" ptsTypes="AA">
                                      <p:cBhvr>
                                        <p:cTn id="34" dur="3000" fill="hold"/>
                                        <p:tgtEl>
                                          <p:spTgt spid="106"/>
                                        </p:tgtEl>
                                        <p:attrNameLst>
                                          <p:attrName>ppt_x</p:attrName>
                                          <p:attrName>ppt_y</p:attrName>
                                        </p:attrNameLst>
                                      </p:cBhvr>
                                      <p:rCtr x="0" y="1204"/>
                                    </p:animMotion>
                                  </p:childTnLst>
                                </p:cTn>
                              </p:par>
                              <p:par>
                                <p:cTn id="35" presetID="10" presetClass="entr" presetSubtype="0" fill="hold" grpId="0" nodeType="withEffect">
                                  <p:stCondLst>
                                    <p:cond delay="225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1000"/>
                                        <p:tgtEl>
                                          <p:spTgt spid="103"/>
                                        </p:tgtEl>
                                      </p:cBhvr>
                                    </p:animEffect>
                                  </p:childTnLst>
                                </p:cTn>
                              </p:par>
                              <p:par>
                                <p:cTn id="38" presetID="42" presetClass="path" presetSubtype="0" repeatCount="indefinite" accel="50000" decel="50000" autoRev="1" fill="hold" grpId="1" nodeType="withEffect">
                                  <p:stCondLst>
                                    <p:cond delay="2250"/>
                                  </p:stCondLst>
                                  <p:childTnLst>
                                    <p:animMotion origin="layout" path="M 1.66667E-6 -2.22222E-6 L 1.66667E-6 0.02384 " pathEditMode="relative" rAng="0" ptsTypes="AA">
                                      <p:cBhvr>
                                        <p:cTn id="39" dur="3000" fill="hold"/>
                                        <p:tgtEl>
                                          <p:spTgt spid="103"/>
                                        </p:tgtEl>
                                        <p:attrNameLst>
                                          <p:attrName>ppt_x</p:attrName>
                                          <p:attrName>ppt_y</p:attrName>
                                        </p:attrNameLst>
                                      </p:cBhvr>
                                      <p:rCtr x="0" y="1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6" grpId="0" animBg="1"/>
      <p:bldP spid="106" grpId="1" animBg="1"/>
      <p:bldP spid="108" grpId="0" animBg="1"/>
      <p:bldP spid="108" grpId="1" animBg="1"/>
      <p:bldP spid="111" grpId="0" animBg="1"/>
      <p:bldP spid="111" grpId="1" animBg="1"/>
      <p:bldP spid="54" grpId="0" animBg="1"/>
      <p:bldP spid="54" grpId="1" animBg="1"/>
      <p:bldP spid="110" grpId="0" animBg="1"/>
      <p:bldP spid="1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902DF4BF-9D29-46C7-A226-FE3D719B0132}"/>
              </a:ext>
            </a:extLst>
          </p:cNvPr>
          <p:cNvSpPr/>
          <p:nvPr/>
        </p:nvSpPr>
        <p:spPr>
          <a:xfrm>
            <a:off x="1921306" y="1226820"/>
            <a:ext cx="8350454" cy="4351020"/>
          </a:xfrm>
          <a:prstGeom prst="roundRect">
            <a:avLst>
              <a:gd name="adj" fmla="val 18944"/>
            </a:avLst>
          </a:prstGeom>
          <a:noFill/>
          <a:ln w="38100">
            <a:solidFill>
              <a:srgbClr val="3C4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nvGrpSpPr>
          <p:cNvPr id="55" name="Group 54">
            <a:extLst>
              <a:ext uri="{FF2B5EF4-FFF2-40B4-BE49-F238E27FC236}">
                <a16:creationId xmlns:a16="http://schemas.microsoft.com/office/drawing/2014/main" id="{FB10A323-3875-484A-BCF9-9B517774454D}"/>
              </a:ext>
            </a:extLst>
          </p:cNvPr>
          <p:cNvGrpSpPr/>
          <p:nvPr/>
        </p:nvGrpSpPr>
        <p:grpSpPr>
          <a:xfrm>
            <a:off x="5334069" y="465439"/>
            <a:ext cx="1771333" cy="1524000"/>
            <a:chOff x="5668636" y="327634"/>
            <a:chExt cx="1771333" cy="1524000"/>
          </a:xfrm>
        </p:grpSpPr>
        <p:sp>
          <p:nvSpPr>
            <p:cNvPr id="8" name="Freeform: Shape 7">
              <a:extLst>
                <a:ext uri="{FF2B5EF4-FFF2-40B4-BE49-F238E27FC236}">
                  <a16:creationId xmlns:a16="http://schemas.microsoft.com/office/drawing/2014/main" id="{5D3679AE-89F7-4B0B-9752-69EFC3B724B0}"/>
                </a:ext>
              </a:extLst>
            </p:cNvPr>
            <p:cNvSpPr/>
            <p:nvPr/>
          </p:nvSpPr>
          <p:spPr>
            <a:xfrm rot="5400000">
              <a:off x="5792303" y="203967"/>
              <a:ext cx="1524000" cy="1771333"/>
            </a:xfrm>
            <a:custGeom>
              <a:avLst/>
              <a:gdLst>
                <a:gd name="connsiteX0" fmla="*/ 209346 w 943437"/>
                <a:gd name="connsiteY0" fmla="*/ 234029 h 1096549"/>
                <a:gd name="connsiteX1" fmla="*/ 748 w 943437"/>
                <a:gd name="connsiteY1" fmla="*/ 651415 h 1096549"/>
                <a:gd name="connsiteX2" fmla="*/ 456996 w 943437"/>
                <a:gd name="connsiteY2" fmla="*/ 1096328 h 1096549"/>
                <a:gd name="connsiteX3" fmla="*/ 943438 w 943437"/>
                <a:gd name="connsiteY3" fmla="*/ 624840 h 1096549"/>
                <a:gd name="connsiteX4" fmla="*/ 725410 w 943437"/>
                <a:gd name="connsiteY4" fmla="*/ 226124 h 1096549"/>
                <a:gd name="connsiteX5" fmla="*/ 477665 w 943437"/>
                <a:gd name="connsiteY5" fmla="*/ 7048 h 1096549"/>
                <a:gd name="connsiteX6" fmla="*/ 471664 w 943437"/>
                <a:gd name="connsiteY6" fmla="*/ 0 h 1096549"/>
                <a:gd name="connsiteX7" fmla="*/ 469759 w 943437"/>
                <a:gd name="connsiteY7" fmla="*/ 2286 h 1096549"/>
                <a:gd name="connsiteX8" fmla="*/ 209346 w 943437"/>
                <a:gd name="connsiteY8" fmla="*/ 234029 h 10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37" h="1096549">
                  <a:moveTo>
                    <a:pt x="209346" y="234029"/>
                  </a:moveTo>
                  <a:cubicBezTo>
                    <a:pt x="76758" y="323374"/>
                    <a:pt x="-8967" y="477869"/>
                    <a:pt x="748" y="651415"/>
                  </a:cubicBezTo>
                  <a:cubicBezTo>
                    <a:pt x="14274" y="893921"/>
                    <a:pt x="214204" y="1088898"/>
                    <a:pt x="456996" y="1096328"/>
                  </a:cubicBezTo>
                  <a:cubicBezTo>
                    <a:pt x="724267" y="1104424"/>
                    <a:pt x="943438" y="890207"/>
                    <a:pt x="943438" y="624840"/>
                  </a:cubicBezTo>
                  <a:cubicBezTo>
                    <a:pt x="943438" y="457010"/>
                    <a:pt x="857046" y="309658"/>
                    <a:pt x="725410" y="226124"/>
                  </a:cubicBezTo>
                  <a:cubicBezTo>
                    <a:pt x="631875" y="166688"/>
                    <a:pt x="549579" y="91345"/>
                    <a:pt x="477665" y="7048"/>
                  </a:cubicBezTo>
                  <a:lnTo>
                    <a:pt x="471664" y="0"/>
                  </a:lnTo>
                  <a:lnTo>
                    <a:pt x="469759" y="2286"/>
                  </a:lnTo>
                  <a:cubicBezTo>
                    <a:pt x="395083" y="92202"/>
                    <a:pt x="306215" y="168688"/>
                    <a:pt x="209346" y="234029"/>
                  </a:cubicBezTo>
                  <a:close/>
                </a:path>
              </a:pathLst>
            </a:custGeom>
            <a:gradFill flip="none" rotWithShape="1">
              <a:gsLst>
                <a:gs pos="94000">
                  <a:schemeClr val="accent2">
                    <a:lumMod val="50000"/>
                  </a:schemeClr>
                </a:gs>
                <a:gs pos="13000">
                  <a:schemeClr val="accent2"/>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5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11" name="Freeform: Shape 10">
              <a:extLst>
                <a:ext uri="{FF2B5EF4-FFF2-40B4-BE49-F238E27FC236}">
                  <a16:creationId xmlns:a16="http://schemas.microsoft.com/office/drawing/2014/main" id="{19F6FE9A-2BFF-44A7-B6D1-946A6CD15C96}"/>
                </a:ext>
              </a:extLst>
            </p:cNvPr>
            <p:cNvSpPr/>
            <p:nvPr/>
          </p:nvSpPr>
          <p:spPr>
            <a:xfrm>
              <a:off x="5822258" y="465439"/>
              <a:ext cx="1248210" cy="1248206"/>
            </a:xfrm>
            <a:custGeom>
              <a:avLst/>
              <a:gdLst>
                <a:gd name="connsiteX0" fmla="*/ 639113 w 639112"/>
                <a:gd name="connsiteY0" fmla="*/ 319556 h 639112"/>
                <a:gd name="connsiteX1" fmla="*/ 319556 w 639112"/>
                <a:gd name="connsiteY1" fmla="*/ 639113 h 639112"/>
                <a:gd name="connsiteX2" fmla="*/ 0 w 639112"/>
                <a:gd name="connsiteY2" fmla="*/ 319556 h 639112"/>
                <a:gd name="connsiteX3" fmla="*/ 319556 w 639112"/>
                <a:gd name="connsiteY3" fmla="*/ 0 h 639112"/>
                <a:gd name="connsiteX4" fmla="*/ 639113 w 639112"/>
                <a:gd name="connsiteY4" fmla="*/ 319556 h 63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12" h="639112">
                  <a:moveTo>
                    <a:pt x="639113" y="319556"/>
                  </a:moveTo>
                  <a:cubicBezTo>
                    <a:pt x="639113" y="496043"/>
                    <a:pt x="496043" y="639113"/>
                    <a:pt x="319556" y="639113"/>
                  </a:cubicBezTo>
                  <a:cubicBezTo>
                    <a:pt x="143070" y="639113"/>
                    <a:pt x="0" y="496043"/>
                    <a:pt x="0" y="319556"/>
                  </a:cubicBezTo>
                  <a:cubicBezTo>
                    <a:pt x="0" y="143070"/>
                    <a:pt x="143070" y="0"/>
                    <a:pt x="319556" y="0"/>
                  </a:cubicBezTo>
                  <a:cubicBezTo>
                    <a:pt x="496043" y="0"/>
                    <a:pt x="639113" y="143070"/>
                    <a:pt x="639113" y="319556"/>
                  </a:cubicBezTo>
                  <a:close/>
                </a:path>
              </a:pathLst>
            </a:custGeom>
            <a:solidFill>
              <a:srgbClr val="2A3442"/>
            </a:solid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grpSp>
      <p:grpSp>
        <p:nvGrpSpPr>
          <p:cNvPr id="65" name="Group 64">
            <a:extLst>
              <a:ext uri="{FF2B5EF4-FFF2-40B4-BE49-F238E27FC236}">
                <a16:creationId xmlns:a16="http://schemas.microsoft.com/office/drawing/2014/main" id="{46F3A85F-A99B-4C66-8EF0-2120209923DF}"/>
              </a:ext>
            </a:extLst>
          </p:cNvPr>
          <p:cNvGrpSpPr/>
          <p:nvPr/>
        </p:nvGrpSpPr>
        <p:grpSpPr>
          <a:xfrm rot="5400000">
            <a:off x="9385027" y="2764463"/>
            <a:ext cx="1771333" cy="1524000"/>
            <a:chOff x="5668636" y="327634"/>
            <a:chExt cx="1771333" cy="1524000"/>
          </a:xfrm>
        </p:grpSpPr>
        <p:sp>
          <p:nvSpPr>
            <p:cNvPr id="69" name="Freeform: Shape 68">
              <a:extLst>
                <a:ext uri="{FF2B5EF4-FFF2-40B4-BE49-F238E27FC236}">
                  <a16:creationId xmlns:a16="http://schemas.microsoft.com/office/drawing/2014/main" id="{CF272025-3D43-467B-A952-FFE2A93037CA}"/>
                </a:ext>
              </a:extLst>
            </p:cNvPr>
            <p:cNvSpPr/>
            <p:nvPr/>
          </p:nvSpPr>
          <p:spPr>
            <a:xfrm rot="5400000">
              <a:off x="5792303" y="203967"/>
              <a:ext cx="1524000" cy="1771333"/>
            </a:xfrm>
            <a:custGeom>
              <a:avLst/>
              <a:gdLst>
                <a:gd name="connsiteX0" fmla="*/ 209346 w 943437"/>
                <a:gd name="connsiteY0" fmla="*/ 234029 h 1096549"/>
                <a:gd name="connsiteX1" fmla="*/ 748 w 943437"/>
                <a:gd name="connsiteY1" fmla="*/ 651415 h 1096549"/>
                <a:gd name="connsiteX2" fmla="*/ 456996 w 943437"/>
                <a:gd name="connsiteY2" fmla="*/ 1096328 h 1096549"/>
                <a:gd name="connsiteX3" fmla="*/ 943438 w 943437"/>
                <a:gd name="connsiteY3" fmla="*/ 624840 h 1096549"/>
                <a:gd name="connsiteX4" fmla="*/ 725410 w 943437"/>
                <a:gd name="connsiteY4" fmla="*/ 226124 h 1096549"/>
                <a:gd name="connsiteX5" fmla="*/ 477665 w 943437"/>
                <a:gd name="connsiteY5" fmla="*/ 7048 h 1096549"/>
                <a:gd name="connsiteX6" fmla="*/ 471664 w 943437"/>
                <a:gd name="connsiteY6" fmla="*/ 0 h 1096549"/>
                <a:gd name="connsiteX7" fmla="*/ 469759 w 943437"/>
                <a:gd name="connsiteY7" fmla="*/ 2286 h 1096549"/>
                <a:gd name="connsiteX8" fmla="*/ 209346 w 943437"/>
                <a:gd name="connsiteY8" fmla="*/ 234029 h 10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37" h="1096549">
                  <a:moveTo>
                    <a:pt x="209346" y="234029"/>
                  </a:moveTo>
                  <a:cubicBezTo>
                    <a:pt x="76758" y="323374"/>
                    <a:pt x="-8967" y="477869"/>
                    <a:pt x="748" y="651415"/>
                  </a:cubicBezTo>
                  <a:cubicBezTo>
                    <a:pt x="14274" y="893921"/>
                    <a:pt x="214204" y="1088898"/>
                    <a:pt x="456996" y="1096328"/>
                  </a:cubicBezTo>
                  <a:cubicBezTo>
                    <a:pt x="724267" y="1104424"/>
                    <a:pt x="943438" y="890207"/>
                    <a:pt x="943438" y="624840"/>
                  </a:cubicBezTo>
                  <a:cubicBezTo>
                    <a:pt x="943438" y="457010"/>
                    <a:pt x="857046" y="309658"/>
                    <a:pt x="725410" y="226124"/>
                  </a:cubicBezTo>
                  <a:cubicBezTo>
                    <a:pt x="631875" y="166688"/>
                    <a:pt x="549579" y="91345"/>
                    <a:pt x="477665" y="7048"/>
                  </a:cubicBezTo>
                  <a:lnTo>
                    <a:pt x="471664" y="0"/>
                  </a:lnTo>
                  <a:lnTo>
                    <a:pt x="469759" y="2286"/>
                  </a:lnTo>
                  <a:cubicBezTo>
                    <a:pt x="395083" y="92202"/>
                    <a:pt x="306215" y="168688"/>
                    <a:pt x="209346" y="234029"/>
                  </a:cubicBezTo>
                  <a:close/>
                </a:path>
              </a:pathLst>
            </a:custGeom>
            <a:gradFill flip="none" rotWithShape="1">
              <a:gsLst>
                <a:gs pos="94000">
                  <a:schemeClr val="accent2">
                    <a:lumMod val="50000"/>
                  </a:schemeClr>
                </a:gs>
                <a:gs pos="13000">
                  <a:schemeClr val="accent2"/>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5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70" name="Freeform: Shape 69">
              <a:extLst>
                <a:ext uri="{FF2B5EF4-FFF2-40B4-BE49-F238E27FC236}">
                  <a16:creationId xmlns:a16="http://schemas.microsoft.com/office/drawing/2014/main" id="{6B0B8F46-F3E7-4560-89E4-012DCA80A24B}"/>
                </a:ext>
              </a:extLst>
            </p:cNvPr>
            <p:cNvSpPr/>
            <p:nvPr/>
          </p:nvSpPr>
          <p:spPr>
            <a:xfrm rot="16200000">
              <a:off x="5822259" y="465439"/>
              <a:ext cx="1248210" cy="1248206"/>
            </a:xfrm>
            <a:custGeom>
              <a:avLst/>
              <a:gdLst>
                <a:gd name="connsiteX0" fmla="*/ 639113 w 639112"/>
                <a:gd name="connsiteY0" fmla="*/ 319556 h 639112"/>
                <a:gd name="connsiteX1" fmla="*/ 319556 w 639112"/>
                <a:gd name="connsiteY1" fmla="*/ 639113 h 639112"/>
                <a:gd name="connsiteX2" fmla="*/ 0 w 639112"/>
                <a:gd name="connsiteY2" fmla="*/ 319556 h 639112"/>
                <a:gd name="connsiteX3" fmla="*/ 319556 w 639112"/>
                <a:gd name="connsiteY3" fmla="*/ 0 h 639112"/>
                <a:gd name="connsiteX4" fmla="*/ 639113 w 639112"/>
                <a:gd name="connsiteY4" fmla="*/ 319556 h 63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12" h="639112">
                  <a:moveTo>
                    <a:pt x="639113" y="319556"/>
                  </a:moveTo>
                  <a:cubicBezTo>
                    <a:pt x="639113" y="496043"/>
                    <a:pt x="496043" y="639113"/>
                    <a:pt x="319556" y="639113"/>
                  </a:cubicBezTo>
                  <a:cubicBezTo>
                    <a:pt x="143070" y="639113"/>
                    <a:pt x="0" y="496043"/>
                    <a:pt x="0" y="319556"/>
                  </a:cubicBezTo>
                  <a:cubicBezTo>
                    <a:pt x="0" y="143070"/>
                    <a:pt x="143070" y="0"/>
                    <a:pt x="319556" y="0"/>
                  </a:cubicBezTo>
                  <a:cubicBezTo>
                    <a:pt x="496043" y="0"/>
                    <a:pt x="639113" y="143070"/>
                    <a:pt x="639113" y="319556"/>
                  </a:cubicBezTo>
                  <a:close/>
                </a:path>
              </a:pathLst>
            </a:custGeom>
            <a:solidFill>
              <a:srgbClr val="2A3442"/>
            </a:solid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grpSp>
      <p:grpSp>
        <p:nvGrpSpPr>
          <p:cNvPr id="66" name="Group 65">
            <a:extLst>
              <a:ext uri="{FF2B5EF4-FFF2-40B4-BE49-F238E27FC236}">
                <a16:creationId xmlns:a16="http://schemas.microsoft.com/office/drawing/2014/main" id="{D18FA0CC-8B5E-4B3A-8146-53DC5B671582}"/>
              </a:ext>
            </a:extLst>
          </p:cNvPr>
          <p:cNvGrpSpPr/>
          <p:nvPr/>
        </p:nvGrpSpPr>
        <p:grpSpPr>
          <a:xfrm rot="5400000" flipH="1">
            <a:off x="1035639" y="2516991"/>
            <a:ext cx="1771333" cy="1524000"/>
            <a:chOff x="5668636" y="327634"/>
            <a:chExt cx="1771333" cy="1524000"/>
          </a:xfrm>
        </p:grpSpPr>
        <p:sp>
          <p:nvSpPr>
            <p:cNvPr id="67" name="Freeform: Shape 66">
              <a:extLst>
                <a:ext uri="{FF2B5EF4-FFF2-40B4-BE49-F238E27FC236}">
                  <a16:creationId xmlns:a16="http://schemas.microsoft.com/office/drawing/2014/main" id="{28C3C800-B697-4EB7-8782-F740E0895617}"/>
                </a:ext>
              </a:extLst>
            </p:cNvPr>
            <p:cNvSpPr/>
            <p:nvPr/>
          </p:nvSpPr>
          <p:spPr>
            <a:xfrm rot="5400000">
              <a:off x="5792303" y="203967"/>
              <a:ext cx="1524000" cy="1771333"/>
            </a:xfrm>
            <a:custGeom>
              <a:avLst/>
              <a:gdLst>
                <a:gd name="connsiteX0" fmla="*/ 209346 w 943437"/>
                <a:gd name="connsiteY0" fmla="*/ 234029 h 1096549"/>
                <a:gd name="connsiteX1" fmla="*/ 748 w 943437"/>
                <a:gd name="connsiteY1" fmla="*/ 651415 h 1096549"/>
                <a:gd name="connsiteX2" fmla="*/ 456996 w 943437"/>
                <a:gd name="connsiteY2" fmla="*/ 1096328 h 1096549"/>
                <a:gd name="connsiteX3" fmla="*/ 943438 w 943437"/>
                <a:gd name="connsiteY3" fmla="*/ 624840 h 1096549"/>
                <a:gd name="connsiteX4" fmla="*/ 725410 w 943437"/>
                <a:gd name="connsiteY4" fmla="*/ 226124 h 1096549"/>
                <a:gd name="connsiteX5" fmla="*/ 477665 w 943437"/>
                <a:gd name="connsiteY5" fmla="*/ 7048 h 1096549"/>
                <a:gd name="connsiteX6" fmla="*/ 471664 w 943437"/>
                <a:gd name="connsiteY6" fmla="*/ 0 h 1096549"/>
                <a:gd name="connsiteX7" fmla="*/ 469759 w 943437"/>
                <a:gd name="connsiteY7" fmla="*/ 2286 h 1096549"/>
                <a:gd name="connsiteX8" fmla="*/ 209346 w 943437"/>
                <a:gd name="connsiteY8" fmla="*/ 234029 h 10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37" h="1096549">
                  <a:moveTo>
                    <a:pt x="209346" y="234029"/>
                  </a:moveTo>
                  <a:cubicBezTo>
                    <a:pt x="76758" y="323374"/>
                    <a:pt x="-8967" y="477869"/>
                    <a:pt x="748" y="651415"/>
                  </a:cubicBezTo>
                  <a:cubicBezTo>
                    <a:pt x="14274" y="893921"/>
                    <a:pt x="214204" y="1088898"/>
                    <a:pt x="456996" y="1096328"/>
                  </a:cubicBezTo>
                  <a:cubicBezTo>
                    <a:pt x="724267" y="1104424"/>
                    <a:pt x="943438" y="890207"/>
                    <a:pt x="943438" y="624840"/>
                  </a:cubicBezTo>
                  <a:cubicBezTo>
                    <a:pt x="943438" y="457010"/>
                    <a:pt x="857046" y="309658"/>
                    <a:pt x="725410" y="226124"/>
                  </a:cubicBezTo>
                  <a:cubicBezTo>
                    <a:pt x="631875" y="166688"/>
                    <a:pt x="549579" y="91345"/>
                    <a:pt x="477665" y="7048"/>
                  </a:cubicBezTo>
                  <a:lnTo>
                    <a:pt x="471664" y="0"/>
                  </a:lnTo>
                  <a:lnTo>
                    <a:pt x="469759" y="2286"/>
                  </a:lnTo>
                  <a:cubicBezTo>
                    <a:pt x="395083" y="92202"/>
                    <a:pt x="306215" y="168688"/>
                    <a:pt x="209346" y="234029"/>
                  </a:cubicBezTo>
                  <a:close/>
                </a:path>
              </a:pathLst>
            </a:custGeom>
            <a:gradFill flip="none" rotWithShape="1">
              <a:gsLst>
                <a:gs pos="94000">
                  <a:schemeClr val="accent2">
                    <a:lumMod val="50000"/>
                  </a:schemeClr>
                </a:gs>
                <a:gs pos="13000">
                  <a:schemeClr val="accent2"/>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500" b="1"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68" name="Freeform: Shape 67">
              <a:extLst>
                <a:ext uri="{FF2B5EF4-FFF2-40B4-BE49-F238E27FC236}">
                  <a16:creationId xmlns:a16="http://schemas.microsoft.com/office/drawing/2014/main" id="{FE339CFE-1C10-493D-8906-B0489962E1BB}"/>
                </a:ext>
              </a:extLst>
            </p:cNvPr>
            <p:cNvSpPr/>
            <p:nvPr/>
          </p:nvSpPr>
          <p:spPr>
            <a:xfrm rot="5400000">
              <a:off x="5822258" y="465439"/>
              <a:ext cx="1248210" cy="1248206"/>
            </a:xfrm>
            <a:custGeom>
              <a:avLst/>
              <a:gdLst>
                <a:gd name="connsiteX0" fmla="*/ 639113 w 639112"/>
                <a:gd name="connsiteY0" fmla="*/ 319556 h 639112"/>
                <a:gd name="connsiteX1" fmla="*/ 319556 w 639112"/>
                <a:gd name="connsiteY1" fmla="*/ 639113 h 639112"/>
                <a:gd name="connsiteX2" fmla="*/ 0 w 639112"/>
                <a:gd name="connsiteY2" fmla="*/ 319556 h 639112"/>
                <a:gd name="connsiteX3" fmla="*/ 319556 w 639112"/>
                <a:gd name="connsiteY3" fmla="*/ 0 h 639112"/>
                <a:gd name="connsiteX4" fmla="*/ 639113 w 639112"/>
                <a:gd name="connsiteY4" fmla="*/ 319556 h 63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12" h="639112">
                  <a:moveTo>
                    <a:pt x="639113" y="319556"/>
                  </a:moveTo>
                  <a:cubicBezTo>
                    <a:pt x="639113" y="496043"/>
                    <a:pt x="496043" y="639113"/>
                    <a:pt x="319556" y="639113"/>
                  </a:cubicBezTo>
                  <a:cubicBezTo>
                    <a:pt x="143070" y="639113"/>
                    <a:pt x="0" y="496043"/>
                    <a:pt x="0" y="319556"/>
                  </a:cubicBezTo>
                  <a:cubicBezTo>
                    <a:pt x="0" y="143070"/>
                    <a:pt x="143070" y="0"/>
                    <a:pt x="319556" y="0"/>
                  </a:cubicBezTo>
                  <a:cubicBezTo>
                    <a:pt x="496043" y="0"/>
                    <a:pt x="639113" y="143070"/>
                    <a:pt x="639113" y="319556"/>
                  </a:cubicBezTo>
                  <a:close/>
                </a:path>
              </a:pathLst>
            </a:custGeom>
            <a:solidFill>
              <a:srgbClr val="2A3442"/>
            </a:solidFill>
            <a:ln w="952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grpSp>
      <p:sp>
        <p:nvSpPr>
          <p:cNvPr id="78" name="TextBox 77">
            <a:extLst>
              <a:ext uri="{FF2B5EF4-FFF2-40B4-BE49-F238E27FC236}">
                <a16:creationId xmlns:a16="http://schemas.microsoft.com/office/drawing/2014/main" id="{55FD37CF-D4A1-4316-BC90-BA8FAD298A6E}"/>
              </a:ext>
            </a:extLst>
          </p:cNvPr>
          <p:cNvSpPr txBox="1"/>
          <p:nvPr/>
        </p:nvSpPr>
        <p:spPr>
          <a:xfrm>
            <a:off x="6914219" y="822520"/>
            <a:ext cx="689612"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rPr>
              <a:t>Eclipse</a:t>
            </a:r>
          </a:p>
        </p:txBody>
      </p:sp>
      <p:sp>
        <p:nvSpPr>
          <p:cNvPr id="86" name="TextBox 85">
            <a:extLst>
              <a:ext uri="{FF2B5EF4-FFF2-40B4-BE49-F238E27FC236}">
                <a16:creationId xmlns:a16="http://schemas.microsoft.com/office/drawing/2014/main" id="{1778F914-9DCE-4B31-AF44-286AD93235D6}"/>
              </a:ext>
            </a:extLst>
          </p:cNvPr>
          <p:cNvSpPr txBox="1"/>
          <p:nvPr/>
        </p:nvSpPr>
        <p:spPr>
          <a:xfrm>
            <a:off x="10288694" y="4273630"/>
            <a:ext cx="1792478"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rPr>
              <a:t>Hadoop MapReduce</a:t>
            </a:r>
          </a:p>
        </p:txBody>
      </p:sp>
      <p:sp>
        <p:nvSpPr>
          <p:cNvPr id="84" name="TextBox 83">
            <a:extLst>
              <a:ext uri="{FF2B5EF4-FFF2-40B4-BE49-F238E27FC236}">
                <a16:creationId xmlns:a16="http://schemas.microsoft.com/office/drawing/2014/main" id="{77D9CD98-C650-4204-80E0-B8951A723EB3}"/>
              </a:ext>
            </a:extLst>
          </p:cNvPr>
          <p:cNvSpPr txBox="1"/>
          <p:nvPr/>
        </p:nvSpPr>
        <p:spPr>
          <a:xfrm>
            <a:off x="1007067" y="4122736"/>
            <a:ext cx="93006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entury Gothic"/>
                <a:ea typeface="Helvetica Neue Medium"/>
                <a:cs typeface="Helvetica Neue Medium"/>
              </a:rPr>
              <a:t>Virtualbox</a:t>
            </a:r>
            <a:endPar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8" name="TextBox 87">
            <a:extLst>
              <a:ext uri="{FF2B5EF4-FFF2-40B4-BE49-F238E27FC236}">
                <a16:creationId xmlns:a16="http://schemas.microsoft.com/office/drawing/2014/main" id="{56188E77-8846-4B79-8D83-2570D514D7C6}"/>
              </a:ext>
            </a:extLst>
          </p:cNvPr>
          <p:cNvSpPr txBox="1"/>
          <p:nvPr/>
        </p:nvSpPr>
        <p:spPr>
          <a:xfrm>
            <a:off x="4438490" y="3445709"/>
            <a:ext cx="3470618" cy="438582"/>
          </a:xfrm>
          <a:prstGeom prst="rect">
            <a:avLst/>
          </a:prstGeom>
        </p:spPr>
        <p:txBody>
          <a:bodyPr vert="horz" lIns="0" tIns="0" rIns="0" bIns="0" rtlCol="0" anchor="ctr">
            <a:noAutofit/>
          </a:bodyPr>
          <a:lstStyle>
            <a:defPPr>
              <a:defRPr lang="en-US"/>
            </a:defPPr>
            <a:lvl1pPr algn="ctr">
              <a:lnSpc>
                <a:spcPct val="90000"/>
              </a:lnSpc>
              <a:spcBef>
                <a:spcPct val="0"/>
              </a:spcBef>
              <a:buNone/>
              <a:defRPr sz="2500" b="1">
                <a:solidFill>
                  <a:schemeClr val="bg2"/>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Platforms used</a:t>
            </a:r>
          </a:p>
        </p:txBody>
      </p:sp>
      <p:pic>
        <p:nvPicPr>
          <p:cNvPr id="1026" name="Picture 2">
            <a:extLst>
              <a:ext uri="{FF2B5EF4-FFF2-40B4-BE49-F238E27FC236}">
                <a16:creationId xmlns:a16="http://schemas.microsoft.com/office/drawing/2014/main" id="{4BC15874-A7A7-130F-DC63-E89913ABD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853" y="2570791"/>
            <a:ext cx="1425198" cy="14251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FC4D0E2-A891-E36E-8F9D-66C7BCEE3D74}"/>
              </a:ext>
            </a:extLst>
          </p:cNvPr>
          <p:cNvPicPr>
            <a:picLocks noChangeAspect="1"/>
          </p:cNvPicPr>
          <p:nvPr/>
        </p:nvPicPr>
        <p:blipFill>
          <a:blip r:embed="rId4"/>
          <a:stretch>
            <a:fillRect/>
          </a:stretch>
        </p:blipFill>
        <p:spPr>
          <a:xfrm>
            <a:off x="5574914" y="692102"/>
            <a:ext cx="1107350" cy="1038251"/>
          </a:xfrm>
          <a:prstGeom prst="rect">
            <a:avLst/>
          </a:prstGeom>
        </p:spPr>
      </p:pic>
      <p:pic>
        <p:nvPicPr>
          <p:cNvPr id="1030" name="Picture 6" descr="Hadoop Logo PNG Vector (CDR) Free Download">
            <a:extLst>
              <a:ext uri="{FF2B5EF4-FFF2-40B4-BE49-F238E27FC236}">
                <a16:creationId xmlns:a16="http://schemas.microsoft.com/office/drawing/2014/main" id="{74980BC3-3A87-C986-10D5-A1C2E98E5C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3289" y="2593803"/>
            <a:ext cx="1368263" cy="132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30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par>
                                <p:cTn id="8" presetID="63" presetClass="path" presetSubtype="0" accel="50000" decel="50000" fill="hold" nodeType="withEffect">
                                  <p:stCondLst>
                                    <p:cond delay="0"/>
                                  </p:stCondLst>
                                  <p:childTnLst>
                                    <p:animMotion origin="layout" path="M -0.02839 4.81481E-6 L 2.5E-6 4.81481E-6 " pathEditMode="relative" rAng="0" ptsTypes="AA">
                                      <p:cBhvr>
                                        <p:cTn id="9" dur="1000" fill="hold"/>
                                        <p:tgtEl>
                                          <p:spTgt spid="55"/>
                                        </p:tgtEl>
                                        <p:attrNameLst>
                                          <p:attrName>ppt_x</p:attrName>
                                          <p:attrName>ppt_y</p:attrName>
                                        </p:attrNameLst>
                                      </p:cBhvr>
                                      <p:rCtr x="1458" y="0"/>
                                    </p:animMotion>
                                  </p:childTnLst>
                                </p:cTn>
                              </p:par>
                              <p:par>
                                <p:cTn id="10" presetID="10" presetClass="entr" presetSubtype="0" fill="hold" nodeType="withEffect">
                                  <p:stCondLst>
                                    <p:cond delay="100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childTnLst>
                                </p:cTn>
                              </p:par>
                              <p:par>
                                <p:cTn id="13" presetID="63" presetClass="path" presetSubtype="0" accel="50000" decel="50000" fill="hold" nodeType="withEffect">
                                  <p:stCondLst>
                                    <p:cond delay="1000"/>
                                  </p:stCondLst>
                                  <p:childTnLst>
                                    <p:animMotion origin="layout" path="M 2.08333E-6 -0.04421 L 2.08333E-6 -3.7037E-7 " pathEditMode="relative" rAng="0" ptsTypes="AA">
                                      <p:cBhvr>
                                        <p:cTn id="14" dur="1000" fill="hold"/>
                                        <p:tgtEl>
                                          <p:spTgt spid="65"/>
                                        </p:tgtEl>
                                        <p:attrNameLst>
                                          <p:attrName>ppt_x</p:attrName>
                                          <p:attrName>ppt_y</p:attrName>
                                        </p:attrNameLst>
                                      </p:cBhvr>
                                      <p:rCtr x="0" y="2199"/>
                                    </p:animMotion>
                                  </p:childTnLst>
                                </p:cTn>
                              </p:par>
                              <p:par>
                                <p:cTn id="15" presetID="12" presetClass="entr" presetSubtype="1" fill="hold" grpId="0" nodeType="withEffect">
                                  <p:stCondLst>
                                    <p:cond delay="1500"/>
                                  </p:stCondLst>
                                  <p:childTnLst>
                                    <p:set>
                                      <p:cBhvr>
                                        <p:cTn id="16" dur="1" fill="hold">
                                          <p:stCondLst>
                                            <p:cond delay="0"/>
                                          </p:stCondLst>
                                        </p:cTn>
                                        <p:tgtEl>
                                          <p:spTgt spid="78"/>
                                        </p:tgtEl>
                                        <p:attrNameLst>
                                          <p:attrName>style.visibility</p:attrName>
                                        </p:attrNameLst>
                                      </p:cBhvr>
                                      <p:to>
                                        <p:strVal val="visible"/>
                                      </p:to>
                                    </p:set>
                                    <p:anim calcmode="lin" valueType="num">
                                      <p:cBhvr additive="base">
                                        <p:cTn id="17" dur="1000"/>
                                        <p:tgtEl>
                                          <p:spTgt spid="78"/>
                                        </p:tgtEl>
                                        <p:attrNameLst>
                                          <p:attrName>ppt_y</p:attrName>
                                        </p:attrNameLst>
                                      </p:cBhvr>
                                      <p:tavLst>
                                        <p:tav tm="0">
                                          <p:val>
                                            <p:strVal val="#ppt_y-#ppt_h*1.125000"/>
                                          </p:val>
                                        </p:tav>
                                        <p:tav tm="100000">
                                          <p:val>
                                            <p:strVal val="#ppt_y"/>
                                          </p:val>
                                        </p:tav>
                                      </p:tavLst>
                                    </p:anim>
                                    <p:animEffect transition="in" filter="wipe(down)">
                                      <p:cBhvr>
                                        <p:cTn id="18" dur="1000"/>
                                        <p:tgtEl>
                                          <p:spTgt spid="78"/>
                                        </p:tgtEl>
                                      </p:cBhvr>
                                    </p:animEffect>
                                  </p:childTnLst>
                                </p:cTn>
                              </p:par>
                              <p:par>
                                <p:cTn id="19" presetID="12" presetClass="entr" presetSubtype="1" fill="hold" grpId="0" nodeType="withEffect">
                                  <p:stCondLst>
                                    <p:cond delay="2500"/>
                                  </p:stCondLst>
                                  <p:childTnLst>
                                    <p:set>
                                      <p:cBhvr>
                                        <p:cTn id="20" dur="1" fill="hold">
                                          <p:stCondLst>
                                            <p:cond delay="0"/>
                                          </p:stCondLst>
                                        </p:cTn>
                                        <p:tgtEl>
                                          <p:spTgt spid="84"/>
                                        </p:tgtEl>
                                        <p:attrNameLst>
                                          <p:attrName>style.visibility</p:attrName>
                                        </p:attrNameLst>
                                      </p:cBhvr>
                                      <p:to>
                                        <p:strVal val="visible"/>
                                      </p:to>
                                    </p:set>
                                    <p:anim calcmode="lin" valueType="num">
                                      <p:cBhvr additive="base">
                                        <p:cTn id="21" dur="1000"/>
                                        <p:tgtEl>
                                          <p:spTgt spid="84"/>
                                        </p:tgtEl>
                                        <p:attrNameLst>
                                          <p:attrName>ppt_y</p:attrName>
                                        </p:attrNameLst>
                                      </p:cBhvr>
                                      <p:tavLst>
                                        <p:tav tm="0">
                                          <p:val>
                                            <p:strVal val="#ppt_y-#ppt_h*1.125000"/>
                                          </p:val>
                                        </p:tav>
                                        <p:tav tm="100000">
                                          <p:val>
                                            <p:strVal val="#ppt_y"/>
                                          </p:val>
                                        </p:tav>
                                      </p:tavLst>
                                    </p:anim>
                                    <p:animEffect transition="in" filter="wipe(down)">
                                      <p:cBhvr>
                                        <p:cTn id="22" dur="1000"/>
                                        <p:tgtEl>
                                          <p:spTgt spid="84"/>
                                        </p:tgtEl>
                                      </p:cBhvr>
                                    </p:animEffect>
                                  </p:childTnLst>
                                </p:cTn>
                              </p:par>
                              <p:par>
                                <p:cTn id="23" presetID="10" presetClass="entr" presetSubtype="0" fill="hold" nodeType="withEffect">
                                  <p:stCondLst>
                                    <p:cond delay="300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1000"/>
                                        <p:tgtEl>
                                          <p:spTgt spid="66"/>
                                        </p:tgtEl>
                                      </p:cBhvr>
                                    </p:animEffect>
                                  </p:childTnLst>
                                </p:cTn>
                              </p:par>
                              <p:par>
                                <p:cTn id="26" presetID="63" presetClass="path" presetSubtype="0" accel="50000" decel="50000" fill="hold" nodeType="withEffect">
                                  <p:stCondLst>
                                    <p:cond delay="3000"/>
                                  </p:stCondLst>
                                  <p:childTnLst>
                                    <p:animMotion origin="layout" path="M -2.08333E-6 0.04745 L -2.08333E-6 -7.40741E-7 " pathEditMode="relative" rAng="0" ptsTypes="AA">
                                      <p:cBhvr>
                                        <p:cTn id="27" dur="1000" fill="hold"/>
                                        <p:tgtEl>
                                          <p:spTgt spid="66"/>
                                        </p:tgtEl>
                                        <p:attrNameLst>
                                          <p:attrName>ppt_x</p:attrName>
                                          <p:attrName>ppt_y</p:attrName>
                                        </p:attrNameLst>
                                      </p:cBhvr>
                                      <p:rCtr x="0" y="-2384"/>
                                    </p:animMotion>
                                  </p:childTnLst>
                                </p:cTn>
                              </p:par>
                              <p:par>
                                <p:cTn id="28" presetID="12" presetClass="entr" presetSubtype="4" fill="hold" grpId="0" nodeType="withEffect">
                                  <p:stCondLst>
                                    <p:cond delay="3500"/>
                                  </p:stCondLst>
                                  <p:childTnLst>
                                    <p:set>
                                      <p:cBhvr>
                                        <p:cTn id="29" dur="1" fill="hold">
                                          <p:stCondLst>
                                            <p:cond delay="0"/>
                                          </p:stCondLst>
                                        </p:cTn>
                                        <p:tgtEl>
                                          <p:spTgt spid="86"/>
                                        </p:tgtEl>
                                        <p:attrNameLst>
                                          <p:attrName>style.visibility</p:attrName>
                                        </p:attrNameLst>
                                      </p:cBhvr>
                                      <p:to>
                                        <p:strVal val="visible"/>
                                      </p:to>
                                    </p:set>
                                    <p:anim calcmode="lin" valueType="num">
                                      <p:cBhvr additive="base">
                                        <p:cTn id="30" dur="1000"/>
                                        <p:tgtEl>
                                          <p:spTgt spid="86"/>
                                        </p:tgtEl>
                                        <p:attrNameLst>
                                          <p:attrName>ppt_y</p:attrName>
                                        </p:attrNameLst>
                                      </p:cBhvr>
                                      <p:tavLst>
                                        <p:tav tm="0">
                                          <p:val>
                                            <p:strVal val="#ppt_y+#ppt_h*1.125000"/>
                                          </p:val>
                                        </p:tav>
                                        <p:tav tm="100000">
                                          <p:val>
                                            <p:strVal val="#ppt_y"/>
                                          </p:val>
                                        </p:tav>
                                      </p:tavLst>
                                    </p:anim>
                                    <p:animEffect transition="in" filter="wipe(up)">
                                      <p:cBhvr>
                                        <p:cTn id="31" dur="1000"/>
                                        <p:tgtEl>
                                          <p:spTgt spid="86"/>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heel(1)">
                                      <p:cBhvr>
                                        <p:cTn id="34" dur="4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8" grpId="0"/>
      <p:bldP spid="86" grpId="0"/>
      <p:bldP spid="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8B1FD8-BE6C-4231-963A-5CE70F59B63D}"/>
              </a:ext>
            </a:extLst>
          </p:cNvPr>
          <p:cNvGrpSpPr/>
          <p:nvPr/>
        </p:nvGrpSpPr>
        <p:grpSpPr>
          <a:xfrm>
            <a:off x="675530" y="2452720"/>
            <a:ext cx="10578258" cy="2384361"/>
            <a:chOff x="675530" y="2452720"/>
            <a:chExt cx="10578258" cy="2384361"/>
          </a:xfrm>
        </p:grpSpPr>
        <p:sp>
          <p:nvSpPr>
            <p:cNvPr id="83" name="Freeform: Shape 82">
              <a:extLst>
                <a:ext uri="{FF2B5EF4-FFF2-40B4-BE49-F238E27FC236}">
                  <a16:creationId xmlns:a16="http://schemas.microsoft.com/office/drawing/2014/main" id="{C49337E8-981D-4048-9B90-6820270F9133}"/>
                </a:ext>
              </a:extLst>
            </p:cNvPr>
            <p:cNvSpPr/>
            <p:nvPr/>
          </p:nvSpPr>
          <p:spPr>
            <a:xfrm>
              <a:off x="675530" y="2452720"/>
              <a:ext cx="10578258" cy="2384361"/>
            </a:xfrm>
            <a:custGeom>
              <a:avLst/>
              <a:gdLst>
                <a:gd name="connsiteX0" fmla="*/ 1192181 w 10578258"/>
                <a:gd name="connsiteY0" fmla="*/ 0 h 2384361"/>
                <a:gd name="connsiteX1" fmla="*/ 1200909 w 10578258"/>
                <a:gd name="connsiteY1" fmla="*/ 441 h 2384361"/>
                <a:gd name="connsiteX2" fmla="*/ 1200909 w 10578258"/>
                <a:gd name="connsiteY2" fmla="*/ 2 h 2384361"/>
                <a:gd name="connsiteX3" fmla="*/ 1247008 w 10578258"/>
                <a:gd name="connsiteY3" fmla="*/ 2768 h 2384361"/>
                <a:gd name="connsiteX4" fmla="*/ 1314075 w 10578258"/>
                <a:gd name="connsiteY4" fmla="*/ 6155 h 2384361"/>
                <a:gd name="connsiteX5" fmla="*/ 1320958 w 10578258"/>
                <a:gd name="connsiteY5" fmla="*/ 7206 h 2384361"/>
                <a:gd name="connsiteX6" fmla="*/ 9944842 w 10578258"/>
                <a:gd name="connsiteY6" fmla="*/ 524657 h 2384361"/>
                <a:gd name="connsiteX7" fmla="*/ 9944842 w 10578258"/>
                <a:gd name="connsiteY7" fmla="*/ 526901 h 2384361"/>
                <a:gd name="connsiteX8" fmla="*/ 10044203 w 10578258"/>
                <a:gd name="connsiteY8" fmla="*/ 536918 h 2384361"/>
                <a:gd name="connsiteX9" fmla="*/ 10578258 w 10578258"/>
                <a:gd name="connsiteY9" fmla="*/ 1192180 h 2384361"/>
                <a:gd name="connsiteX10" fmla="*/ 10044203 w 10578258"/>
                <a:gd name="connsiteY10" fmla="*/ 1847443 h 2384361"/>
                <a:gd name="connsiteX11" fmla="*/ 9944842 w 10578258"/>
                <a:gd name="connsiteY11" fmla="*/ 1857459 h 2384361"/>
                <a:gd name="connsiteX12" fmla="*/ 9944842 w 10578258"/>
                <a:gd name="connsiteY12" fmla="*/ 1859707 h 2384361"/>
                <a:gd name="connsiteX13" fmla="*/ 1320926 w 10578258"/>
                <a:gd name="connsiteY13" fmla="*/ 2377159 h 2384361"/>
                <a:gd name="connsiteX14" fmla="*/ 1314075 w 10578258"/>
                <a:gd name="connsiteY14" fmla="*/ 2378205 h 2384361"/>
                <a:gd name="connsiteX15" fmla="*/ 1247322 w 10578258"/>
                <a:gd name="connsiteY15" fmla="*/ 2381576 h 2384361"/>
                <a:gd name="connsiteX16" fmla="*/ 1200909 w 10578258"/>
                <a:gd name="connsiteY16" fmla="*/ 2384361 h 2384361"/>
                <a:gd name="connsiteX17" fmla="*/ 1200909 w 10578258"/>
                <a:gd name="connsiteY17" fmla="*/ 2383920 h 2384361"/>
                <a:gd name="connsiteX18" fmla="*/ 1192181 w 10578258"/>
                <a:gd name="connsiteY18" fmla="*/ 2384360 h 2384361"/>
                <a:gd name="connsiteX19" fmla="*/ 0 w 10578258"/>
                <a:gd name="connsiteY19" fmla="*/ 1192180 h 2384361"/>
                <a:gd name="connsiteX20" fmla="*/ 1192181 w 10578258"/>
                <a:gd name="connsiteY20" fmla="*/ 0 h 238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578258" h="2384361">
                  <a:moveTo>
                    <a:pt x="1192181" y="0"/>
                  </a:moveTo>
                  <a:lnTo>
                    <a:pt x="1200909" y="441"/>
                  </a:lnTo>
                  <a:lnTo>
                    <a:pt x="1200909" y="2"/>
                  </a:lnTo>
                  <a:lnTo>
                    <a:pt x="1247008" y="2768"/>
                  </a:lnTo>
                  <a:lnTo>
                    <a:pt x="1314075" y="6155"/>
                  </a:lnTo>
                  <a:lnTo>
                    <a:pt x="1320958" y="7206"/>
                  </a:lnTo>
                  <a:lnTo>
                    <a:pt x="9944842" y="524657"/>
                  </a:lnTo>
                  <a:lnTo>
                    <a:pt x="9944842" y="526901"/>
                  </a:lnTo>
                  <a:lnTo>
                    <a:pt x="10044203" y="536918"/>
                  </a:lnTo>
                  <a:cubicBezTo>
                    <a:pt x="10348988" y="599286"/>
                    <a:pt x="10578258" y="868959"/>
                    <a:pt x="10578258" y="1192180"/>
                  </a:cubicBezTo>
                  <a:cubicBezTo>
                    <a:pt x="10578258" y="1515402"/>
                    <a:pt x="10348988" y="1785075"/>
                    <a:pt x="10044203" y="1847443"/>
                  </a:cubicBezTo>
                  <a:lnTo>
                    <a:pt x="9944842" y="1857459"/>
                  </a:lnTo>
                  <a:lnTo>
                    <a:pt x="9944842" y="1859707"/>
                  </a:lnTo>
                  <a:lnTo>
                    <a:pt x="1320926" y="2377159"/>
                  </a:lnTo>
                  <a:lnTo>
                    <a:pt x="1314075" y="2378205"/>
                  </a:lnTo>
                  <a:lnTo>
                    <a:pt x="1247322" y="2381576"/>
                  </a:lnTo>
                  <a:lnTo>
                    <a:pt x="1200909" y="2384361"/>
                  </a:lnTo>
                  <a:lnTo>
                    <a:pt x="1200909" y="2383920"/>
                  </a:lnTo>
                  <a:lnTo>
                    <a:pt x="1192181" y="2384360"/>
                  </a:lnTo>
                  <a:cubicBezTo>
                    <a:pt x="533758" y="2384360"/>
                    <a:pt x="0" y="1850603"/>
                    <a:pt x="0" y="1192180"/>
                  </a:cubicBezTo>
                  <a:cubicBezTo>
                    <a:pt x="0" y="533757"/>
                    <a:pt x="533758" y="0"/>
                    <a:pt x="1192181" y="0"/>
                  </a:cubicBezTo>
                  <a:close/>
                </a:path>
              </a:pathLst>
            </a:custGeom>
            <a:pattFill prst="wdUpDiag">
              <a:fgClr>
                <a:schemeClr val="tx1"/>
              </a:fgClr>
              <a:bgClr>
                <a:schemeClr val="tx2"/>
              </a:bgClr>
            </a:pattFill>
            <a:effectLst/>
          </p:spPr>
          <p:txBody>
            <a:bodyPr wrap="square" lIns="0" r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36" name="Arrow: Up 35">
              <a:extLst>
                <a:ext uri="{FF2B5EF4-FFF2-40B4-BE49-F238E27FC236}">
                  <a16:creationId xmlns:a16="http://schemas.microsoft.com/office/drawing/2014/main" id="{CAE2E880-D02A-49A5-ACF0-E689FDB89921}"/>
                </a:ext>
              </a:extLst>
            </p:cNvPr>
            <p:cNvSpPr/>
            <p:nvPr/>
          </p:nvSpPr>
          <p:spPr>
            <a:xfrm rot="5400000">
              <a:off x="2918210" y="3558531"/>
              <a:ext cx="149388" cy="172738"/>
            </a:xfrm>
            <a:prstGeom prst="upArrow">
              <a:avLst>
                <a:gd name="adj1" fmla="val 59451"/>
                <a:gd name="adj2" fmla="val 60203"/>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43" name="Arrow: Up 42">
              <a:extLst>
                <a:ext uri="{FF2B5EF4-FFF2-40B4-BE49-F238E27FC236}">
                  <a16:creationId xmlns:a16="http://schemas.microsoft.com/office/drawing/2014/main" id="{4C7C0F71-4E7C-4148-A5C5-383648535938}"/>
                </a:ext>
              </a:extLst>
            </p:cNvPr>
            <p:cNvSpPr/>
            <p:nvPr/>
          </p:nvSpPr>
          <p:spPr>
            <a:xfrm rot="5400000">
              <a:off x="5076993" y="3558531"/>
              <a:ext cx="149388" cy="172738"/>
            </a:xfrm>
            <a:prstGeom prst="upArrow">
              <a:avLst>
                <a:gd name="adj1" fmla="val 59451"/>
                <a:gd name="adj2" fmla="val 60203"/>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44" name="Arrow: Up 43">
              <a:extLst>
                <a:ext uri="{FF2B5EF4-FFF2-40B4-BE49-F238E27FC236}">
                  <a16:creationId xmlns:a16="http://schemas.microsoft.com/office/drawing/2014/main" id="{CB8D2BD1-0578-4EFF-A9B7-840289B7327B}"/>
                </a:ext>
              </a:extLst>
            </p:cNvPr>
            <p:cNvSpPr/>
            <p:nvPr/>
          </p:nvSpPr>
          <p:spPr>
            <a:xfrm rot="5400000">
              <a:off x="7266034" y="3558531"/>
              <a:ext cx="149388" cy="172738"/>
            </a:xfrm>
            <a:prstGeom prst="upArrow">
              <a:avLst>
                <a:gd name="adj1" fmla="val 59451"/>
                <a:gd name="adj2" fmla="val 60203"/>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sp>
          <p:nvSpPr>
            <p:cNvPr id="45" name="Arrow: Up 44">
              <a:extLst>
                <a:ext uri="{FF2B5EF4-FFF2-40B4-BE49-F238E27FC236}">
                  <a16:creationId xmlns:a16="http://schemas.microsoft.com/office/drawing/2014/main" id="{9A7CBEB4-D388-4C4D-BE1D-01219160AD4A}"/>
                </a:ext>
              </a:extLst>
            </p:cNvPr>
            <p:cNvSpPr/>
            <p:nvPr/>
          </p:nvSpPr>
          <p:spPr>
            <a:xfrm rot="5400000">
              <a:off x="9439936" y="3558531"/>
              <a:ext cx="149388" cy="172738"/>
            </a:xfrm>
            <a:prstGeom prst="upArrow">
              <a:avLst>
                <a:gd name="adj1" fmla="val 59451"/>
                <a:gd name="adj2" fmla="val 60203"/>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a:ea typeface="Helvetica Neue Medium"/>
                <a:cs typeface="Helvetica Neue Medium"/>
              </a:endParaRPr>
            </a:p>
          </p:txBody>
        </p:sp>
      </p:grpSp>
      <p:sp>
        <p:nvSpPr>
          <p:cNvPr id="84" name="Oval 83">
            <a:extLst>
              <a:ext uri="{FF2B5EF4-FFF2-40B4-BE49-F238E27FC236}">
                <a16:creationId xmlns:a16="http://schemas.microsoft.com/office/drawing/2014/main" id="{9F534ACF-A688-4EC7-9980-ECD959913495}"/>
              </a:ext>
            </a:extLst>
          </p:cNvPr>
          <p:cNvSpPr/>
          <p:nvPr/>
        </p:nvSpPr>
        <p:spPr>
          <a:xfrm>
            <a:off x="803413" y="2580602"/>
            <a:ext cx="2128596" cy="2128594"/>
          </a:xfrm>
          <a:prstGeom prst="ellipse">
            <a:avLst/>
          </a:prstGeom>
          <a:solidFill>
            <a:schemeClr val="tx1">
              <a:alpha val="15000"/>
            </a:schemeClr>
          </a:solidFill>
          <a:effectLst/>
        </p:spPr>
        <p:txBody>
          <a:bodyPr wrap="square" t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5" name="Oval 84">
            <a:extLst>
              <a:ext uri="{FF2B5EF4-FFF2-40B4-BE49-F238E27FC236}">
                <a16:creationId xmlns:a16="http://schemas.microsoft.com/office/drawing/2014/main" id="{426E7A10-0635-454D-97C0-3B5ECB4AA6C4}"/>
              </a:ext>
            </a:extLst>
          </p:cNvPr>
          <p:cNvSpPr/>
          <p:nvPr/>
        </p:nvSpPr>
        <p:spPr>
          <a:xfrm>
            <a:off x="3101594" y="2694767"/>
            <a:ext cx="1900266" cy="1900264"/>
          </a:xfrm>
          <a:prstGeom prst="ellipse">
            <a:avLst/>
          </a:prstGeom>
          <a:solidFill>
            <a:schemeClr val="tx1">
              <a:alpha val="15000"/>
            </a:schemeClr>
          </a:solidFill>
          <a:effectLst/>
        </p:spPr>
        <p:txBody>
          <a:bodyPr wrap="square" t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6" name="Oval 85">
            <a:extLst>
              <a:ext uri="{FF2B5EF4-FFF2-40B4-BE49-F238E27FC236}">
                <a16:creationId xmlns:a16="http://schemas.microsoft.com/office/drawing/2014/main" id="{55970412-FBA6-4FDD-80B5-85F3935ECC91}"/>
              </a:ext>
            </a:extLst>
          </p:cNvPr>
          <p:cNvSpPr/>
          <p:nvPr/>
        </p:nvSpPr>
        <p:spPr>
          <a:xfrm>
            <a:off x="5396859" y="2816158"/>
            <a:ext cx="1657484" cy="1657482"/>
          </a:xfrm>
          <a:prstGeom prst="ellipse">
            <a:avLst/>
          </a:prstGeom>
          <a:solidFill>
            <a:schemeClr val="tx1">
              <a:alpha val="15000"/>
            </a:schemeClr>
          </a:solidFill>
          <a:effectLst/>
        </p:spPr>
        <p:txBody>
          <a:bodyPr wrap="square" t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7" name="Oval 86">
            <a:extLst>
              <a:ext uri="{FF2B5EF4-FFF2-40B4-BE49-F238E27FC236}">
                <a16:creationId xmlns:a16="http://schemas.microsoft.com/office/drawing/2014/main" id="{F1E73961-8B3A-4ACC-91B9-274F4A3E08A5}"/>
              </a:ext>
            </a:extLst>
          </p:cNvPr>
          <p:cNvSpPr/>
          <p:nvPr/>
        </p:nvSpPr>
        <p:spPr>
          <a:xfrm>
            <a:off x="7693830" y="2933460"/>
            <a:ext cx="1422878" cy="1422878"/>
          </a:xfrm>
          <a:prstGeom prst="ellipse">
            <a:avLst/>
          </a:prstGeom>
          <a:solidFill>
            <a:schemeClr val="tx1">
              <a:alpha val="15000"/>
            </a:schemeClr>
          </a:solidFill>
          <a:effectLst/>
        </p:spPr>
        <p:txBody>
          <a:bodyPr wrap="square" lIns="0" r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88" name="Oval 87">
            <a:extLst>
              <a:ext uri="{FF2B5EF4-FFF2-40B4-BE49-F238E27FC236}">
                <a16:creationId xmlns:a16="http://schemas.microsoft.com/office/drawing/2014/main" id="{96CD8FD6-8894-4AB1-9220-DF95B0AEC9FE}"/>
              </a:ext>
            </a:extLst>
          </p:cNvPr>
          <p:cNvSpPr/>
          <p:nvPr/>
        </p:nvSpPr>
        <p:spPr>
          <a:xfrm>
            <a:off x="9987831" y="3047795"/>
            <a:ext cx="1194210" cy="1194208"/>
          </a:xfrm>
          <a:prstGeom prst="ellipse">
            <a:avLst/>
          </a:prstGeom>
          <a:solidFill>
            <a:schemeClr val="tx1">
              <a:alpha val="15000"/>
            </a:schemeClr>
          </a:solidFill>
          <a:effectLst/>
        </p:spPr>
        <p:txBody>
          <a:bodyPr wrap="square" lIns="0" r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79" name="Rectangle 78">
            <a:extLst>
              <a:ext uri="{FF2B5EF4-FFF2-40B4-BE49-F238E27FC236}">
                <a16:creationId xmlns:a16="http://schemas.microsoft.com/office/drawing/2014/main" id="{D9721310-85E9-4CA6-A44B-BBE948A951B7}"/>
              </a:ext>
            </a:extLst>
          </p:cNvPr>
          <p:cNvSpPr/>
          <p:nvPr/>
        </p:nvSpPr>
        <p:spPr>
          <a:xfrm>
            <a:off x="5480398" y="5195316"/>
            <a:ext cx="1490406" cy="648996"/>
          </a:xfrm>
          <a:prstGeom prst="rect">
            <a:avLst/>
          </a:prstGeom>
          <a:noFill/>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a:t>
            </a:r>
            <a:r>
              <a:rPr kumimoji="0" lang="en-US" sz="2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 </a:t>
            </a:r>
            <a:r>
              <a:rPr kumimoji="0" lang="en-US" sz="2000" b="1"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rPr>
              <a:t>Forming key-value pairs</a:t>
            </a:r>
            <a:endParaRPr kumimoji="0" lang="en-US" sz="1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endParaRPr>
          </a:p>
        </p:txBody>
      </p:sp>
      <p:grpSp>
        <p:nvGrpSpPr>
          <p:cNvPr id="2" name="Group 1">
            <a:extLst>
              <a:ext uri="{FF2B5EF4-FFF2-40B4-BE49-F238E27FC236}">
                <a16:creationId xmlns:a16="http://schemas.microsoft.com/office/drawing/2014/main" id="{013A2FDF-CF24-4F31-8569-3E720FCC0262}"/>
              </a:ext>
            </a:extLst>
          </p:cNvPr>
          <p:cNvGrpSpPr/>
          <p:nvPr/>
        </p:nvGrpSpPr>
        <p:grpSpPr>
          <a:xfrm>
            <a:off x="2956099" y="1371600"/>
            <a:ext cx="6539004" cy="4546600"/>
            <a:chOff x="2956099" y="1371600"/>
            <a:chExt cx="6539004" cy="4546600"/>
          </a:xfrm>
        </p:grpSpPr>
        <p:cxnSp>
          <p:nvCxnSpPr>
            <p:cNvPr id="46" name="Straight Connector 45">
              <a:extLst>
                <a:ext uri="{FF2B5EF4-FFF2-40B4-BE49-F238E27FC236}">
                  <a16:creationId xmlns:a16="http://schemas.microsoft.com/office/drawing/2014/main" id="{3D1E9DDA-9CA7-4AEF-9F28-A058069390A1}"/>
                </a:ext>
              </a:extLst>
            </p:cNvPr>
            <p:cNvCxnSpPr/>
            <p:nvPr/>
          </p:nvCxnSpPr>
          <p:spPr>
            <a:xfrm>
              <a:off x="2956099" y="1371600"/>
              <a:ext cx="0" cy="4546600"/>
            </a:xfrm>
            <a:prstGeom prst="line">
              <a:avLst/>
            </a:prstGeom>
            <a:ln w="635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9F16817-2037-4183-BD4E-EC68A6D0849C}"/>
                </a:ext>
              </a:extLst>
            </p:cNvPr>
            <p:cNvCxnSpPr/>
            <p:nvPr/>
          </p:nvCxnSpPr>
          <p:spPr>
            <a:xfrm>
              <a:off x="5135767" y="1371600"/>
              <a:ext cx="0" cy="4546600"/>
            </a:xfrm>
            <a:prstGeom prst="line">
              <a:avLst/>
            </a:prstGeom>
            <a:ln w="635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151B81-5D0D-4501-A33A-17B4BDEAE0BA}"/>
                </a:ext>
              </a:extLst>
            </p:cNvPr>
            <p:cNvCxnSpPr/>
            <p:nvPr/>
          </p:nvCxnSpPr>
          <p:spPr>
            <a:xfrm>
              <a:off x="7315435" y="1371600"/>
              <a:ext cx="0" cy="4546600"/>
            </a:xfrm>
            <a:prstGeom prst="line">
              <a:avLst/>
            </a:prstGeom>
            <a:ln w="635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06D9030-38A1-4492-A209-4320E0BB8CA5}"/>
                </a:ext>
              </a:extLst>
            </p:cNvPr>
            <p:cNvCxnSpPr/>
            <p:nvPr/>
          </p:nvCxnSpPr>
          <p:spPr>
            <a:xfrm>
              <a:off x="9495103" y="1371600"/>
              <a:ext cx="0" cy="4546600"/>
            </a:xfrm>
            <a:prstGeom prst="line">
              <a:avLst/>
            </a:prstGeom>
            <a:ln w="635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Title 5">
            <a:extLst>
              <a:ext uri="{FF2B5EF4-FFF2-40B4-BE49-F238E27FC236}">
                <a16:creationId xmlns:a16="http://schemas.microsoft.com/office/drawing/2014/main" id="{299ECDA1-061A-43A1-A84D-99CAE3BB5C6F}"/>
              </a:ext>
            </a:extLst>
          </p:cNvPr>
          <p:cNvSpPr txBox="1">
            <a:spLocks/>
          </p:cNvSpPr>
          <p:nvPr/>
        </p:nvSpPr>
        <p:spPr>
          <a:xfrm>
            <a:off x="3162299" y="501443"/>
            <a:ext cx="5867402" cy="545945"/>
          </a:xfrm>
          <a:prstGeom prst="rect">
            <a:avLst/>
          </a:prstGeom>
        </p:spPr>
        <p:txBody>
          <a:bodyPr vert="horz" lIns="0" tIns="0" rIns="0" bIns="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E7E6E6"/>
                </a:solidFill>
                <a:effectLst/>
                <a:uLnTx/>
                <a:uFillTx/>
                <a:latin typeface="Century Gothic"/>
                <a:ea typeface="Helvetica Neue Medium"/>
                <a:cs typeface="Helvetica Neue Medium"/>
              </a:rPr>
              <a:t>OUTPUT PROCESSING</a:t>
            </a:r>
          </a:p>
        </p:txBody>
      </p:sp>
      <p:sp>
        <p:nvSpPr>
          <p:cNvPr id="18" name="Oval 17">
            <a:extLst>
              <a:ext uri="{FF2B5EF4-FFF2-40B4-BE49-F238E27FC236}">
                <a16:creationId xmlns:a16="http://schemas.microsoft.com/office/drawing/2014/main" id="{3A8A688D-1700-483B-AD0E-8EED7E20534C}"/>
              </a:ext>
            </a:extLst>
          </p:cNvPr>
          <p:cNvSpPr/>
          <p:nvPr/>
        </p:nvSpPr>
        <p:spPr>
          <a:xfrm>
            <a:off x="10064118" y="3124082"/>
            <a:ext cx="1041636" cy="1041635"/>
          </a:xfrm>
          <a:prstGeom prst="ellipse">
            <a:avLst/>
          </a:prstGeom>
          <a:gradFill>
            <a:gsLst>
              <a:gs pos="94000">
                <a:srgbClr val="A2CEA3"/>
              </a:gs>
              <a:gs pos="13000">
                <a:srgbClr val="7BCEC5">
                  <a:lumMod val="60000"/>
                </a:srgbClr>
              </a:gs>
            </a:gsLst>
            <a:lin ang="8100000" scaled="1"/>
          </a:gradFill>
          <a:effectLst>
            <a:outerShdw blurRad="215900" dist="38100" dir="5400000" algn="t" rotWithShape="0">
              <a:prstClr val="black">
                <a:alpha val="30000"/>
              </a:prstClr>
            </a:outerShdw>
          </a:effectLst>
        </p:spPr>
        <p:txBody>
          <a:bodyPr wrap="square" lIns="0" r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Output</a:t>
            </a:r>
            <a:endParaRPr kumimoji="0" lang="en-US" sz="16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53" name="Rectangle: Rounded Corners 52">
            <a:extLst>
              <a:ext uri="{FF2B5EF4-FFF2-40B4-BE49-F238E27FC236}">
                <a16:creationId xmlns:a16="http://schemas.microsoft.com/office/drawing/2014/main" id="{F99C9E21-74B0-46B5-8A59-346CA71FA0C4}"/>
              </a:ext>
            </a:extLst>
          </p:cNvPr>
          <p:cNvSpPr/>
          <p:nvPr/>
        </p:nvSpPr>
        <p:spPr>
          <a:xfrm>
            <a:off x="1426402" y="1561467"/>
            <a:ext cx="879726" cy="279400"/>
          </a:xfrm>
          <a:prstGeom prst="roundRect">
            <a:avLst>
              <a:gd name="adj" fmla="val 26894"/>
            </a:avLst>
          </a:prstGeom>
          <a:gradFill>
            <a:gsLst>
              <a:gs pos="94000">
                <a:schemeClr val="tx2">
                  <a:lumMod val="40000"/>
                  <a:lumOff val="60000"/>
                </a:schemeClr>
              </a:gs>
              <a:gs pos="13000">
                <a:schemeClr val="tx2">
                  <a:lumMod val="60000"/>
                  <a:lumOff val="40000"/>
                </a:schemeClr>
              </a:gs>
            </a:gsLst>
            <a:lin ang="8100000" scaled="1"/>
          </a:gradFill>
          <a:effectLst>
            <a:outerShdw blurRad="215900" dist="38100" dir="5400000" algn="t" rotWithShape="0">
              <a:prstClr val="black">
                <a:alpha val="30000"/>
              </a:prstClr>
            </a:outerShdw>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Stage 1</a:t>
            </a:r>
          </a:p>
        </p:txBody>
      </p:sp>
      <p:sp>
        <p:nvSpPr>
          <p:cNvPr id="58" name="Rectangle: Rounded Corners 57">
            <a:extLst>
              <a:ext uri="{FF2B5EF4-FFF2-40B4-BE49-F238E27FC236}">
                <a16:creationId xmlns:a16="http://schemas.microsoft.com/office/drawing/2014/main" id="{ADDCA2ED-8B01-4DD4-82E1-6DD9245EAB28}"/>
              </a:ext>
            </a:extLst>
          </p:cNvPr>
          <p:cNvSpPr/>
          <p:nvPr/>
        </p:nvSpPr>
        <p:spPr>
          <a:xfrm>
            <a:off x="3606070" y="1561467"/>
            <a:ext cx="879726" cy="279400"/>
          </a:xfrm>
          <a:prstGeom prst="roundRect">
            <a:avLst>
              <a:gd name="adj" fmla="val 26894"/>
            </a:avLst>
          </a:prstGeom>
          <a:gradFill>
            <a:gsLst>
              <a:gs pos="94000">
                <a:schemeClr val="tx2">
                  <a:lumMod val="40000"/>
                  <a:lumOff val="60000"/>
                </a:schemeClr>
              </a:gs>
              <a:gs pos="13000">
                <a:schemeClr val="tx2">
                  <a:lumMod val="60000"/>
                  <a:lumOff val="40000"/>
                </a:schemeClr>
              </a:gs>
            </a:gsLst>
            <a:lin ang="8100000" scaled="1"/>
          </a:gradFill>
          <a:effectLst>
            <a:outerShdw blurRad="215900" dist="38100" dir="5400000" algn="t" rotWithShape="0">
              <a:prstClr val="black">
                <a:alpha val="30000"/>
              </a:prstClr>
            </a:outerShdw>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Stage 2</a:t>
            </a:r>
          </a:p>
        </p:txBody>
      </p:sp>
      <p:sp>
        <p:nvSpPr>
          <p:cNvPr id="61" name="Rectangle: Rounded Corners 60">
            <a:extLst>
              <a:ext uri="{FF2B5EF4-FFF2-40B4-BE49-F238E27FC236}">
                <a16:creationId xmlns:a16="http://schemas.microsoft.com/office/drawing/2014/main" id="{DC46EF8E-2C8A-43FA-A40A-1271A3E61F8A}"/>
              </a:ext>
            </a:extLst>
          </p:cNvPr>
          <p:cNvSpPr/>
          <p:nvPr/>
        </p:nvSpPr>
        <p:spPr>
          <a:xfrm>
            <a:off x="5785738" y="1561467"/>
            <a:ext cx="879726" cy="279400"/>
          </a:xfrm>
          <a:prstGeom prst="roundRect">
            <a:avLst>
              <a:gd name="adj" fmla="val 26894"/>
            </a:avLst>
          </a:prstGeom>
          <a:gradFill>
            <a:gsLst>
              <a:gs pos="94000">
                <a:schemeClr val="tx2">
                  <a:lumMod val="40000"/>
                  <a:lumOff val="60000"/>
                </a:schemeClr>
              </a:gs>
              <a:gs pos="13000">
                <a:schemeClr val="tx2">
                  <a:lumMod val="60000"/>
                  <a:lumOff val="40000"/>
                </a:schemeClr>
              </a:gs>
            </a:gsLst>
            <a:lin ang="8100000" scaled="1"/>
          </a:gradFill>
          <a:effectLst>
            <a:outerShdw blurRad="215900" dist="38100" dir="5400000" algn="t" rotWithShape="0">
              <a:prstClr val="black">
                <a:alpha val="30000"/>
              </a:prstClr>
            </a:outerShdw>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Stage 3</a:t>
            </a:r>
          </a:p>
        </p:txBody>
      </p:sp>
      <p:sp>
        <p:nvSpPr>
          <p:cNvPr id="64" name="Rectangle: Rounded Corners 63">
            <a:extLst>
              <a:ext uri="{FF2B5EF4-FFF2-40B4-BE49-F238E27FC236}">
                <a16:creationId xmlns:a16="http://schemas.microsoft.com/office/drawing/2014/main" id="{9C1617B4-1E50-4F2D-8EDE-2DE94AD291BC}"/>
              </a:ext>
            </a:extLst>
          </p:cNvPr>
          <p:cNvSpPr/>
          <p:nvPr/>
        </p:nvSpPr>
        <p:spPr>
          <a:xfrm>
            <a:off x="7965406" y="1561467"/>
            <a:ext cx="879726" cy="279400"/>
          </a:xfrm>
          <a:prstGeom prst="roundRect">
            <a:avLst>
              <a:gd name="adj" fmla="val 26894"/>
            </a:avLst>
          </a:prstGeom>
          <a:gradFill>
            <a:gsLst>
              <a:gs pos="94000">
                <a:schemeClr val="tx2">
                  <a:lumMod val="40000"/>
                  <a:lumOff val="60000"/>
                </a:schemeClr>
              </a:gs>
              <a:gs pos="13000">
                <a:schemeClr val="tx2">
                  <a:lumMod val="60000"/>
                  <a:lumOff val="40000"/>
                </a:schemeClr>
              </a:gs>
            </a:gsLst>
            <a:lin ang="8100000" scaled="1"/>
          </a:gradFill>
          <a:effectLst>
            <a:outerShdw blurRad="215900" dist="38100" dir="5400000" algn="t" rotWithShape="0">
              <a:prstClr val="black">
                <a:alpha val="30000"/>
              </a:prstClr>
            </a:outerShdw>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Stage 4</a:t>
            </a:r>
          </a:p>
        </p:txBody>
      </p:sp>
      <p:sp>
        <p:nvSpPr>
          <p:cNvPr id="67" name="Rectangle: Rounded Corners 66">
            <a:extLst>
              <a:ext uri="{FF2B5EF4-FFF2-40B4-BE49-F238E27FC236}">
                <a16:creationId xmlns:a16="http://schemas.microsoft.com/office/drawing/2014/main" id="{463AAE72-AFC0-4448-9A7E-61611C128048}"/>
              </a:ext>
            </a:extLst>
          </p:cNvPr>
          <p:cNvSpPr/>
          <p:nvPr/>
        </p:nvSpPr>
        <p:spPr>
          <a:xfrm>
            <a:off x="10145073" y="1561467"/>
            <a:ext cx="879726" cy="279400"/>
          </a:xfrm>
          <a:prstGeom prst="roundRect">
            <a:avLst>
              <a:gd name="adj" fmla="val 26894"/>
            </a:avLst>
          </a:prstGeom>
          <a:gradFill>
            <a:gsLst>
              <a:gs pos="94000">
                <a:schemeClr val="tx2">
                  <a:lumMod val="40000"/>
                  <a:lumOff val="60000"/>
                </a:schemeClr>
              </a:gs>
              <a:gs pos="13000">
                <a:schemeClr val="tx2">
                  <a:lumMod val="60000"/>
                  <a:lumOff val="40000"/>
                </a:schemeClr>
              </a:gs>
            </a:gsLst>
            <a:lin ang="8100000" scaled="1"/>
          </a:gradFill>
          <a:effectLst>
            <a:outerShdw blurRad="215900" dist="38100" dir="5400000" algn="t" rotWithShape="0">
              <a:prstClr val="black">
                <a:alpha val="30000"/>
              </a:prstClr>
            </a:outerShdw>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entury Gothic"/>
                <a:ea typeface="Helvetica Neue Medium"/>
                <a:cs typeface="Helvetica Neue Medium"/>
              </a:rPr>
              <a:t>Stage 5</a:t>
            </a:r>
          </a:p>
        </p:txBody>
      </p:sp>
      <p:sp>
        <p:nvSpPr>
          <p:cNvPr id="73" name="Rectangle 72">
            <a:extLst>
              <a:ext uri="{FF2B5EF4-FFF2-40B4-BE49-F238E27FC236}">
                <a16:creationId xmlns:a16="http://schemas.microsoft.com/office/drawing/2014/main" id="{A382B88F-7444-47A4-B557-6AA0EDC275B7}"/>
              </a:ext>
            </a:extLst>
          </p:cNvPr>
          <p:cNvSpPr/>
          <p:nvPr/>
        </p:nvSpPr>
        <p:spPr>
          <a:xfrm>
            <a:off x="1121062" y="5195316"/>
            <a:ext cx="1490406" cy="648996"/>
          </a:xfrm>
          <a:prstGeom prst="rect">
            <a:avLst/>
          </a:prstGeom>
          <a:noFill/>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a:t>
            </a:r>
            <a:r>
              <a:rPr kumimoji="0" lang="en-US" sz="2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 </a:t>
            </a:r>
            <a:r>
              <a:rPr lang="en-US" sz="2000" b="1" dirty="0">
                <a:solidFill>
                  <a:srgbClr val="44546A">
                    <a:lumMod val="40000"/>
                    <a:lumOff val="60000"/>
                  </a:srgbClr>
                </a:solidFill>
                <a:latin typeface="Century Gothic"/>
                <a:ea typeface="Helvetica Neue Medium"/>
                <a:cs typeface="Helvetica Neue Medium"/>
                <a:sym typeface="Wingdings 3" panose="05040102010807070707" pitchFamily="18" charset="2"/>
              </a:rPr>
              <a:t>Taking the input file</a:t>
            </a:r>
            <a:r>
              <a:rPr kumimoji="0" lang="en-US" sz="2000" b="1"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rPr>
              <a:t> </a:t>
            </a:r>
            <a:endParaRPr kumimoji="0" lang="en-US" sz="1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endParaRPr>
          </a:p>
        </p:txBody>
      </p:sp>
      <p:sp>
        <p:nvSpPr>
          <p:cNvPr id="78" name="Rectangle 77">
            <a:extLst>
              <a:ext uri="{FF2B5EF4-FFF2-40B4-BE49-F238E27FC236}">
                <a16:creationId xmlns:a16="http://schemas.microsoft.com/office/drawing/2014/main" id="{856F5B4E-7021-4478-9E95-AFBCC4D43C5E}"/>
              </a:ext>
            </a:extLst>
          </p:cNvPr>
          <p:cNvSpPr/>
          <p:nvPr/>
        </p:nvSpPr>
        <p:spPr>
          <a:xfrm>
            <a:off x="3300730" y="5195316"/>
            <a:ext cx="1490406" cy="648996"/>
          </a:xfrm>
          <a:prstGeom prst="rect">
            <a:avLst/>
          </a:prstGeom>
          <a:noFill/>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a:t>
            </a:r>
            <a:r>
              <a:rPr kumimoji="0" lang="en-US" sz="2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 </a:t>
            </a:r>
            <a:r>
              <a:rPr lang="en-US" sz="2000" b="1" dirty="0">
                <a:solidFill>
                  <a:srgbClr val="44546A">
                    <a:lumMod val="40000"/>
                    <a:lumOff val="60000"/>
                  </a:srgbClr>
                </a:solidFill>
                <a:latin typeface="Century Gothic"/>
                <a:ea typeface="Helvetica Neue Medium"/>
                <a:cs typeface="Helvetica Neue Medium"/>
                <a:sym typeface="Wingdings 3" panose="05040102010807070707" pitchFamily="18" charset="2"/>
              </a:rPr>
              <a:t>Splitting the data</a:t>
            </a:r>
            <a:endParaRPr kumimoji="0" lang="en-US" sz="1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endParaRPr>
          </a:p>
        </p:txBody>
      </p:sp>
      <p:sp>
        <p:nvSpPr>
          <p:cNvPr id="80" name="Rectangle 79">
            <a:extLst>
              <a:ext uri="{FF2B5EF4-FFF2-40B4-BE49-F238E27FC236}">
                <a16:creationId xmlns:a16="http://schemas.microsoft.com/office/drawing/2014/main" id="{69736097-C7F9-4D3E-9151-960F0DDEFF81}"/>
              </a:ext>
            </a:extLst>
          </p:cNvPr>
          <p:cNvSpPr/>
          <p:nvPr/>
        </p:nvSpPr>
        <p:spPr>
          <a:xfrm>
            <a:off x="7660065" y="5195316"/>
            <a:ext cx="1575831" cy="648996"/>
          </a:xfrm>
          <a:prstGeom prst="rect">
            <a:avLst/>
          </a:prstGeom>
          <a:noFill/>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a:t>
            </a:r>
            <a:r>
              <a:rPr kumimoji="0" lang="en-US" sz="2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sym typeface="Wingdings 3" panose="05040102010807070707" pitchFamily="18" charset="2"/>
              </a:rPr>
              <a:t> </a:t>
            </a:r>
            <a:r>
              <a:rPr lang="en-US" sz="2000" b="1" dirty="0">
                <a:solidFill>
                  <a:srgbClr val="44546A">
                    <a:lumMod val="40000"/>
                    <a:lumOff val="60000"/>
                  </a:srgbClr>
                </a:solidFill>
                <a:latin typeface="Century Gothic"/>
                <a:ea typeface="Helvetica Neue Medium"/>
                <a:cs typeface="Helvetica Neue Medium"/>
                <a:sym typeface="Wingdings 3" panose="05040102010807070707" pitchFamily="18" charset="2"/>
              </a:rPr>
              <a:t>Combining the data</a:t>
            </a:r>
            <a:endParaRPr kumimoji="0" lang="en-US" sz="1000" b="0" i="0" u="none" strike="noStrike" kern="1200" cap="none" spc="0" normalizeH="0" baseline="0" noProof="0" dirty="0">
              <a:ln>
                <a:noFill/>
              </a:ln>
              <a:solidFill>
                <a:srgbClr val="44546A">
                  <a:lumMod val="40000"/>
                  <a:lumOff val="60000"/>
                </a:srgbClr>
              </a:solidFill>
              <a:effectLst/>
              <a:uLnTx/>
              <a:uFillTx/>
              <a:latin typeface="Century Gothic"/>
              <a:ea typeface="Helvetica Neue Medium"/>
              <a:cs typeface="Helvetica Neue Medium"/>
            </a:endParaRPr>
          </a:p>
        </p:txBody>
      </p:sp>
      <p:sp>
        <p:nvSpPr>
          <p:cNvPr id="81" name="Rectangle 80">
            <a:extLst>
              <a:ext uri="{FF2B5EF4-FFF2-40B4-BE49-F238E27FC236}">
                <a16:creationId xmlns:a16="http://schemas.microsoft.com/office/drawing/2014/main" id="{47FF5B0B-83C7-4441-A603-DAFB31C9FF6D}"/>
              </a:ext>
            </a:extLst>
          </p:cNvPr>
          <p:cNvSpPr/>
          <p:nvPr/>
        </p:nvSpPr>
        <p:spPr>
          <a:xfrm>
            <a:off x="9839733" y="5122628"/>
            <a:ext cx="1490406" cy="794372"/>
          </a:xfrm>
          <a:prstGeom prst="rect">
            <a:avLst/>
          </a:prstGeom>
          <a:noFill/>
          <a:effectLst/>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74D4FF"/>
                </a:solidFill>
                <a:effectLst/>
                <a:uLnTx/>
                <a:uFillTx/>
                <a:latin typeface="Century Gothic"/>
                <a:ea typeface="Helvetica Neue Medium"/>
                <a:cs typeface="Helvetica Neue Medium"/>
                <a:sym typeface="Webdings" panose="05030102010509060703" pitchFamily="18" charset="2"/>
              </a:rPr>
              <a:t></a:t>
            </a:r>
            <a:r>
              <a:rPr lang="en-US" sz="2000" b="1" dirty="0">
                <a:solidFill>
                  <a:srgbClr val="74D4FF"/>
                </a:solidFill>
                <a:latin typeface="Century Gothic"/>
                <a:ea typeface="Helvetica Neue Medium"/>
                <a:cs typeface="Helvetica Neue Medium"/>
                <a:sym typeface="Webdings" panose="05030102010509060703" pitchFamily="18" charset="2"/>
              </a:rPr>
              <a:t>Desired Output</a:t>
            </a:r>
            <a:endParaRPr kumimoji="0" lang="en-US" sz="1000" b="0" i="0" u="none" strike="noStrike" kern="1200" cap="none" spc="0" normalizeH="0" baseline="0" noProof="0" dirty="0">
              <a:ln>
                <a:noFill/>
              </a:ln>
              <a:solidFill>
                <a:srgbClr val="74D4FF"/>
              </a:solidFill>
              <a:effectLst/>
              <a:uLnTx/>
              <a:uFillTx/>
              <a:latin typeface="Century Gothic"/>
              <a:ea typeface="Helvetica Neue Medium"/>
              <a:cs typeface="Helvetica Neue Medium"/>
            </a:endParaRPr>
          </a:p>
        </p:txBody>
      </p:sp>
      <p:sp>
        <p:nvSpPr>
          <p:cNvPr id="17" name="Oval 16">
            <a:extLst>
              <a:ext uri="{FF2B5EF4-FFF2-40B4-BE49-F238E27FC236}">
                <a16:creationId xmlns:a16="http://schemas.microsoft.com/office/drawing/2014/main" id="{8E37C92A-3562-442C-AAC6-50AF121460C7}"/>
              </a:ext>
            </a:extLst>
          </p:cNvPr>
          <p:cNvSpPr/>
          <p:nvPr/>
        </p:nvSpPr>
        <p:spPr>
          <a:xfrm>
            <a:off x="7784724" y="3024355"/>
            <a:ext cx="1241090" cy="1241090"/>
          </a:xfrm>
          <a:prstGeom prst="ellipse">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lIns="0" r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entury Gothic"/>
                <a:ea typeface="Helvetica Neue Medium"/>
                <a:cs typeface="Helvetica Neue Medium"/>
              </a:rPr>
              <a:t>Reducing</a:t>
            </a:r>
            <a:endParaRPr kumimoji="0" lang="en-US" sz="14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6" name="Oval 15">
            <a:extLst>
              <a:ext uri="{FF2B5EF4-FFF2-40B4-BE49-F238E27FC236}">
                <a16:creationId xmlns:a16="http://schemas.microsoft.com/office/drawing/2014/main" id="{7D2BBFCA-A178-4711-96C9-A5063B89EB59}"/>
              </a:ext>
            </a:extLst>
          </p:cNvPr>
          <p:cNvSpPr/>
          <p:nvPr/>
        </p:nvSpPr>
        <p:spPr>
          <a:xfrm>
            <a:off x="5502740" y="2922040"/>
            <a:ext cx="1445722" cy="1445720"/>
          </a:xfrm>
          <a:prstGeom prst="ellipse">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Shuffling</a:t>
            </a:r>
          </a:p>
        </p:txBody>
      </p:sp>
      <p:sp>
        <p:nvSpPr>
          <p:cNvPr id="15" name="Oval 14">
            <a:extLst>
              <a:ext uri="{FF2B5EF4-FFF2-40B4-BE49-F238E27FC236}">
                <a16:creationId xmlns:a16="http://schemas.microsoft.com/office/drawing/2014/main" id="{AC256A39-00B0-4CC5-B9E5-49800D6C2A20}"/>
              </a:ext>
            </a:extLst>
          </p:cNvPr>
          <p:cNvSpPr/>
          <p:nvPr/>
        </p:nvSpPr>
        <p:spPr>
          <a:xfrm>
            <a:off x="3222984" y="2816158"/>
            <a:ext cx="1657486" cy="1657484"/>
          </a:xfrm>
          <a:prstGeom prst="ellipse">
            <a:avLst/>
          </a:prstGeom>
          <a:gradFill>
            <a:gsLst>
              <a:gs pos="94000">
                <a:schemeClr val="accent2"/>
              </a:gs>
              <a:gs pos="13000">
                <a:schemeClr val="accent2">
                  <a:lumMod val="50000"/>
                </a:schemeClr>
              </a:gs>
            </a:gsLst>
            <a:lin ang="8100000" scaled="1"/>
          </a:gradFill>
          <a:effectLst>
            <a:outerShdw blurRad="215900" dist="38100" dir="5400000" algn="t" rotWithShape="0">
              <a:prstClr val="black">
                <a:alpha val="30000"/>
              </a:prstClr>
            </a:outerShdw>
          </a:effectLst>
        </p:spPr>
        <p:txBody>
          <a:bodyPr wrap="square" t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entury Gothic"/>
                <a:ea typeface="Helvetica Neue Medium"/>
                <a:cs typeface="Helvetica Neue Medium"/>
              </a:rPr>
              <a:t>Mapping</a:t>
            </a:r>
            <a:endParaRPr kumimoji="0" lang="en-US" sz="16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p:txBody>
      </p:sp>
      <p:sp>
        <p:nvSpPr>
          <p:cNvPr id="13" name="Oval 12">
            <a:extLst>
              <a:ext uri="{FF2B5EF4-FFF2-40B4-BE49-F238E27FC236}">
                <a16:creationId xmlns:a16="http://schemas.microsoft.com/office/drawing/2014/main" id="{D3EB11B2-295B-4D9A-A71C-4DEA8BA9EE1A}"/>
              </a:ext>
            </a:extLst>
          </p:cNvPr>
          <p:cNvSpPr/>
          <p:nvPr/>
        </p:nvSpPr>
        <p:spPr>
          <a:xfrm>
            <a:off x="939389" y="2716579"/>
            <a:ext cx="1856643" cy="1856642"/>
          </a:xfrm>
          <a:prstGeom prst="ellipse">
            <a:avLst/>
          </a:prstGeom>
          <a:gradFill>
            <a:gsLst>
              <a:gs pos="94000">
                <a:schemeClr val="tx2">
                  <a:lumMod val="30000"/>
                  <a:lumOff val="70000"/>
                </a:schemeClr>
              </a:gs>
              <a:gs pos="13000">
                <a:schemeClr val="tx2">
                  <a:lumMod val="70000"/>
                  <a:lumOff val="30000"/>
                </a:schemeClr>
              </a:gs>
            </a:gsLst>
            <a:lin ang="8100000" scaled="1"/>
          </a:gradFill>
          <a:effectLst>
            <a:outerShdw blurRad="215900" dist="38100" dir="5400000" algn="t" rotWithShape="0">
              <a:prstClr val="black">
                <a:alpha val="30000"/>
              </a:prstClr>
            </a:outerShdw>
          </a:effectLst>
        </p:spPr>
        <p:txBody>
          <a:bodyPr wrap="square" tIns="0" anchor="ctr" anchorCtr="0">
            <a:noAutofit/>
          </a:bodyP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Century Gothic"/>
              <a:ea typeface="Helvetica Neue Medium"/>
              <a:cs typeface="Helvetica Neue Medium"/>
            </a:endParaRPr>
          </a:p>
          <a:p>
            <a:pPr marL="0" marR="0" lvl="0" indent="0" algn="ctr" defTabSz="914400" rtl="0" eaLnBrk="1" fontAlgn="auto" latinLnBrk="0" hangingPunct="1">
              <a:lnSpc>
                <a:spcPts val="28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entury Gothic"/>
                <a:ea typeface="Helvetica Neue Medium"/>
                <a:cs typeface="Helvetica Neue Medium"/>
              </a:rPr>
              <a:t>Input</a:t>
            </a:r>
          </a:p>
        </p:txBody>
      </p:sp>
    </p:spTree>
    <p:extLst>
      <p:ext uri="{BB962C8B-B14F-4D97-AF65-F5344CB8AC3E}">
        <p14:creationId xmlns:p14="http://schemas.microsoft.com/office/powerpoint/2010/main" val="87601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childTnLst>
                                </p:cTn>
                              </p:par>
                              <p:par>
                                <p:cTn id="8" presetID="42" presetClass="path" presetSubtype="0" accel="50000" decel="50000" fill="hold" grpId="1" nodeType="withEffect">
                                  <p:stCondLst>
                                    <p:cond delay="0"/>
                                  </p:stCondLst>
                                  <p:childTnLst>
                                    <p:animMotion origin="layout" path="M 5E-6 -0.02037 L 5E-6 1.85185E-6 " pathEditMode="relative" rAng="0" ptsTypes="AA">
                                      <p:cBhvr>
                                        <p:cTn id="9" dur="1000" fill="hold"/>
                                        <p:tgtEl>
                                          <p:spTgt spid="53"/>
                                        </p:tgtEl>
                                        <p:attrNameLst>
                                          <p:attrName>ppt_x</p:attrName>
                                          <p:attrName>ppt_y</p:attrName>
                                        </p:attrNameLst>
                                      </p:cBhvr>
                                      <p:rCtr x="0" y="1019"/>
                                    </p:animMotion>
                                  </p:childTnLst>
                                </p:cTn>
                              </p:par>
                              <p:par>
                                <p:cTn id="10" presetID="10" presetClass="entr" presetSubtype="0" fill="hold" grpId="0" nodeType="withEffect">
                                  <p:stCondLst>
                                    <p:cond delay="1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childTnLst>
                                </p:cTn>
                              </p:par>
                              <p:par>
                                <p:cTn id="13" presetID="42" presetClass="path" presetSubtype="0" accel="50000" decel="50000" fill="hold" grpId="1" nodeType="withEffect">
                                  <p:stCondLst>
                                    <p:cond delay="100"/>
                                  </p:stCondLst>
                                  <p:childTnLst>
                                    <p:animMotion origin="layout" path="M 5E-6 -0.02037 L 5E-6 1.85185E-6 " pathEditMode="relative" rAng="0" ptsTypes="AA">
                                      <p:cBhvr>
                                        <p:cTn id="14" dur="1000" fill="hold"/>
                                        <p:tgtEl>
                                          <p:spTgt spid="58"/>
                                        </p:tgtEl>
                                        <p:attrNameLst>
                                          <p:attrName>ppt_x</p:attrName>
                                          <p:attrName>ppt_y</p:attrName>
                                        </p:attrNameLst>
                                      </p:cBhvr>
                                      <p:rCtr x="0" y="1019"/>
                                    </p:animMotion>
                                  </p:childTnLst>
                                </p:cTn>
                              </p:par>
                              <p:par>
                                <p:cTn id="15" presetID="10" presetClass="entr" presetSubtype="0" fill="hold" grpId="0" nodeType="withEffect">
                                  <p:stCondLst>
                                    <p:cond delay="20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childTnLst>
                                </p:cTn>
                              </p:par>
                              <p:par>
                                <p:cTn id="18" presetID="42" presetClass="path" presetSubtype="0" accel="50000" decel="50000" fill="hold" grpId="1" nodeType="withEffect">
                                  <p:stCondLst>
                                    <p:cond delay="200"/>
                                  </p:stCondLst>
                                  <p:childTnLst>
                                    <p:animMotion origin="layout" path="M 5E-6 -0.02037 L 5E-6 1.85185E-6 " pathEditMode="relative" rAng="0" ptsTypes="AA">
                                      <p:cBhvr>
                                        <p:cTn id="19" dur="1000" fill="hold"/>
                                        <p:tgtEl>
                                          <p:spTgt spid="61"/>
                                        </p:tgtEl>
                                        <p:attrNameLst>
                                          <p:attrName>ppt_x</p:attrName>
                                          <p:attrName>ppt_y</p:attrName>
                                        </p:attrNameLst>
                                      </p:cBhvr>
                                      <p:rCtr x="0" y="1019"/>
                                    </p:animMotion>
                                  </p:childTnLst>
                                </p:cTn>
                              </p:par>
                              <p:par>
                                <p:cTn id="20" presetID="10" presetClass="entr" presetSubtype="0" fill="hold" grpId="0" nodeType="withEffect">
                                  <p:stCondLst>
                                    <p:cond delay="30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childTnLst>
                                </p:cTn>
                              </p:par>
                              <p:par>
                                <p:cTn id="23" presetID="42" presetClass="path" presetSubtype="0" accel="50000" decel="50000" fill="hold" grpId="1" nodeType="withEffect">
                                  <p:stCondLst>
                                    <p:cond delay="300"/>
                                  </p:stCondLst>
                                  <p:childTnLst>
                                    <p:animMotion origin="layout" path="M 5E-6 -0.02037 L 5E-6 1.85185E-6 " pathEditMode="relative" rAng="0" ptsTypes="AA">
                                      <p:cBhvr>
                                        <p:cTn id="24" dur="1000" fill="hold"/>
                                        <p:tgtEl>
                                          <p:spTgt spid="64"/>
                                        </p:tgtEl>
                                        <p:attrNameLst>
                                          <p:attrName>ppt_x</p:attrName>
                                          <p:attrName>ppt_y</p:attrName>
                                        </p:attrNameLst>
                                      </p:cBhvr>
                                      <p:rCtr x="0" y="1019"/>
                                    </p:animMotion>
                                  </p:childTnLst>
                                </p:cTn>
                              </p:par>
                              <p:par>
                                <p:cTn id="25" presetID="10" presetClass="entr" presetSubtype="0" fill="hold" grpId="0" nodeType="withEffect">
                                  <p:stCondLst>
                                    <p:cond delay="40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childTnLst>
                                </p:cTn>
                              </p:par>
                              <p:par>
                                <p:cTn id="28" presetID="42" presetClass="path" presetSubtype="0" accel="50000" decel="50000" fill="hold" grpId="1" nodeType="withEffect">
                                  <p:stCondLst>
                                    <p:cond delay="400"/>
                                  </p:stCondLst>
                                  <p:childTnLst>
                                    <p:animMotion origin="layout" path="M 5E-6 -0.02037 L 5E-6 1.85185E-6 " pathEditMode="relative" rAng="0" ptsTypes="AA">
                                      <p:cBhvr>
                                        <p:cTn id="29" dur="1000" fill="hold"/>
                                        <p:tgtEl>
                                          <p:spTgt spid="67"/>
                                        </p:tgtEl>
                                        <p:attrNameLst>
                                          <p:attrName>ppt_x</p:attrName>
                                          <p:attrName>ppt_y</p:attrName>
                                        </p:attrNameLst>
                                      </p:cBhvr>
                                      <p:rCtr x="0" y="1019"/>
                                    </p:animMotion>
                                  </p:childTnLst>
                                </p:cTn>
                              </p:par>
                              <p:par>
                                <p:cTn id="30" presetID="22" presetClass="entr" presetSubtype="1" fill="hold" nodeType="withEffect">
                                  <p:stCondLst>
                                    <p:cond delay="50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1000"/>
                                        <p:tgtEl>
                                          <p:spTgt spid="2"/>
                                        </p:tgtEl>
                                      </p:cBhvr>
                                    </p:animEffect>
                                  </p:childTnLst>
                                </p:cTn>
                              </p:par>
                              <p:par>
                                <p:cTn id="33" presetID="6" presetClass="entr" presetSubtype="32" fill="hold" grpId="0" nodeType="withEffect">
                                  <p:stCondLst>
                                    <p:cond delay="500"/>
                                  </p:stCondLst>
                                  <p:childTnLst>
                                    <p:set>
                                      <p:cBhvr>
                                        <p:cTn id="34" dur="1" fill="hold">
                                          <p:stCondLst>
                                            <p:cond delay="0"/>
                                          </p:stCondLst>
                                        </p:cTn>
                                        <p:tgtEl>
                                          <p:spTgt spid="13"/>
                                        </p:tgtEl>
                                        <p:attrNameLst>
                                          <p:attrName>style.visibility</p:attrName>
                                        </p:attrNameLst>
                                      </p:cBhvr>
                                      <p:to>
                                        <p:strVal val="visible"/>
                                      </p:to>
                                    </p:set>
                                    <p:animEffect transition="in" filter="circle(out)">
                                      <p:cBhvr>
                                        <p:cTn id="35" dur="2000"/>
                                        <p:tgtEl>
                                          <p:spTgt spid="13"/>
                                        </p:tgtEl>
                                      </p:cBhvr>
                                    </p:animEffect>
                                  </p:childTnLst>
                                </p:cTn>
                              </p:par>
                              <p:par>
                                <p:cTn id="36" presetID="6" presetClass="entr" presetSubtype="32" fill="hold" grpId="0" nodeType="withEffect">
                                  <p:stCondLst>
                                    <p:cond delay="1000"/>
                                  </p:stCondLst>
                                  <p:childTnLst>
                                    <p:set>
                                      <p:cBhvr>
                                        <p:cTn id="37" dur="1" fill="hold">
                                          <p:stCondLst>
                                            <p:cond delay="0"/>
                                          </p:stCondLst>
                                        </p:cTn>
                                        <p:tgtEl>
                                          <p:spTgt spid="15"/>
                                        </p:tgtEl>
                                        <p:attrNameLst>
                                          <p:attrName>style.visibility</p:attrName>
                                        </p:attrNameLst>
                                      </p:cBhvr>
                                      <p:to>
                                        <p:strVal val="visible"/>
                                      </p:to>
                                    </p:set>
                                    <p:animEffect transition="in" filter="circle(out)">
                                      <p:cBhvr>
                                        <p:cTn id="38" dur="2000"/>
                                        <p:tgtEl>
                                          <p:spTgt spid="15"/>
                                        </p:tgtEl>
                                      </p:cBhvr>
                                    </p:animEffect>
                                  </p:childTnLst>
                                </p:cTn>
                              </p:par>
                              <p:par>
                                <p:cTn id="39" presetID="6" presetClass="entr" presetSubtype="32" fill="hold" grpId="0" nodeType="withEffect">
                                  <p:stCondLst>
                                    <p:cond delay="1500"/>
                                  </p:stCondLst>
                                  <p:childTnLst>
                                    <p:set>
                                      <p:cBhvr>
                                        <p:cTn id="40" dur="1" fill="hold">
                                          <p:stCondLst>
                                            <p:cond delay="0"/>
                                          </p:stCondLst>
                                        </p:cTn>
                                        <p:tgtEl>
                                          <p:spTgt spid="16"/>
                                        </p:tgtEl>
                                        <p:attrNameLst>
                                          <p:attrName>style.visibility</p:attrName>
                                        </p:attrNameLst>
                                      </p:cBhvr>
                                      <p:to>
                                        <p:strVal val="visible"/>
                                      </p:to>
                                    </p:set>
                                    <p:animEffect transition="in" filter="circle(out)">
                                      <p:cBhvr>
                                        <p:cTn id="41" dur="2000"/>
                                        <p:tgtEl>
                                          <p:spTgt spid="16"/>
                                        </p:tgtEl>
                                      </p:cBhvr>
                                    </p:animEffect>
                                  </p:childTnLst>
                                </p:cTn>
                              </p:par>
                              <p:par>
                                <p:cTn id="42" presetID="6" presetClass="entr" presetSubtype="32" fill="hold" grpId="0" nodeType="withEffect">
                                  <p:stCondLst>
                                    <p:cond delay="2000"/>
                                  </p:stCondLst>
                                  <p:childTnLst>
                                    <p:set>
                                      <p:cBhvr>
                                        <p:cTn id="43" dur="1" fill="hold">
                                          <p:stCondLst>
                                            <p:cond delay="0"/>
                                          </p:stCondLst>
                                        </p:cTn>
                                        <p:tgtEl>
                                          <p:spTgt spid="17"/>
                                        </p:tgtEl>
                                        <p:attrNameLst>
                                          <p:attrName>style.visibility</p:attrName>
                                        </p:attrNameLst>
                                      </p:cBhvr>
                                      <p:to>
                                        <p:strVal val="visible"/>
                                      </p:to>
                                    </p:set>
                                    <p:animEffect transition="in" filter="circle(out)">
                                      <p:cBhvr>
                                        <p:cTn id="44" dur="2000"/>
                                        <p:tgtEl>
                                          <p:spTgt spid="17"/>
                                        </p:tgtEl>
                                      </p:cBhvr>
                                    </p:animEffect>
                                  </p:childTnLst>
                                </p:cTn>
                              </p:par>
                              <p:par>
                                <p:cTn id="45" presetID="6" presetClass="entr" presetSubtype="32" fill="hold" grpId="0" nodeType="withEffect">
                                  <p:stCondLst>
                                    <p:cond delay="2500"/>
                                  </p:stCondLst>
                                  <p:childTnLst>
                                    <p:set>
                                      <p:cBhvr>
                                        <p:cTn id="46" dur="1" fill="hold">
                                          <p:stCondLst>
                                            <p:cond delay="0"/>
                                          </p:stCondLst>
                                        </p:cTn>
                                        <p:tgtEl>
                                          <p:spTgt spid="18"/>
                                        </p:tgtEl>
                                        <p:attrNameLst>
                                          <p:attrName>style.visibility</p:attrName>
                                        </p:attrNameLst>
                                      </p:cBhvr>
                                      <p:to>
                                        <p:strVal val="visible"/>
                                      </p:to>
                                    </p:set>
                                    <p:animEffect transition="in" filter="circle(out)">
                                      <p:cBhvr>
                                        <p:cTn id="47" dur="2000"/>
                                        <p:tgtEl>
                                          <p:spTgt spid="18"/>
                                        </p:tgtEl>
                                      </p:cBhvr>
                                    </p:animEffect>
                                  </p:childTnLst>
                                </p:cTn>
                              </p:par>
                              <p:par>
                                <p:cTn id="48" presetID="6" presetClass="entr" presetSubtype="16" fill="hold" grpId="0" nodeType="withEffect">
                                  <p:stCondLst>
                                    <p:cond delay="500"/>
                                  </p:stCondLst>
                                  <p:childTnLst>
                                    <p:set>
                                      <p:cBhvr>
                                        <p:cTn id="49" dur="1" fill="hold">
                                          <p:stCondLst>
                                            <p:cond delay="0"/>
                                          </p:stCondLst>
                                        </p:cTn>
                                        <p:tgtEl>
                                          <p:spTgt spid="84"/>
                                        </p:tgtEl>
                                        <p:attrNameLst>
                                          <p:attrName>style.visibility</p:attrName>
                                        </p:attrNameLst>
                                      </p:cBhvr>
                                      <p:to>
                                        <p:strVal val="visible"/>
                                      </p:to>
                                    </p:set>
                                    <p:animEffect transition="in" filter="circle(in)">
                                      <p:cBhvr>
                                        <p:cTn id="50" dur="2000"/>
                                        <p:tgtEl>
                                          <p:spTgt spid="84"/>
                                        </p:tgtEl>
                                      </p:cBhvr>
                                    </p:animEffect>
                                  </p:childTnLst>
                                </p:cTn>
                              </p:par>
                              <p:par>
                                <p:cTn id="51" presetID="6" presetClass="entr" presetSubtype="16" fill="hold" grpId="0" nodeType="withEffect">
                                  <p:stCondLst>
                                    <p:cond delay="1000"/>
                                  </p:stCondLst>
                                  <p:childTnLst>
                                    <p:set>
                                      <p:cBhvr>
                                        <p:cTn id="52" dur="1" fill="hold">
                                          <p:stCondLst>
                                            <p:cond delay="0"/>
                                          </p:stCondLst>
                                        </p:cTn>
                                        <p:tgtEl>
                                          <p:spTgt spid="85"/>
                                        </p:tgtEl>
                                        <p:attrNameLst>
                                          <p:attrName>style.visibility</p:attrName>
                                        </p:attrNameLst>
                                      </p:cBhvr>
                                      <p:to>
                                        <p:strVal val="visible"/>
                                      </p:to>
                                    </p:set>
                                    <p:animEffect transition="in" filter="circle(in)">
                                      <p:cBhvr>
                                        <p:cTn id="53" dur="2000"/>
                                        <p:tgtEl>
                                          <p:spTgt spid="85"/>
                                        </p:tgtEl>
                                      </p:cBhvr>
                                    </p:animEffect>
                                  </p:childTnLst>
                                </p:cTn>
                              </p:par>
                              <p:par>
                                <p:cTn id="54" presetID="6" presetClass="entr" presetSubtype="16" fill="hold" grpId="0" nodeType="withEffect">
                                  <p:stCondLst>
                                    <p:cond delay="1500"/>
                                  </p:stCondLst>
                                  <p:childTnLst>
                                    <p:set>
                                      <p:cBhvr>
                                        <p:cTn id="55" dur="1" fill="hold">
                                          <p:stCondLst>
                                            <p:cond delay="0"/>
                                          </p:stCondLst>
                                        </p:cTn>
                                        <p:tgtEl>
                                          <p:spTgt spid="86"/>
                                        </p:tgtEl>
                                        <p:attrNameLst>
                                          <p:attrName>style.visibility</p:attrName>
                                        </p:attrNameLst>
                                      </p:cBhvr>
                                      <p:to>
                                        <p:strVal val="visible"/>
                                      </p:to>
                                    </p:set>
                                    <p:animEffect transition="in" filter="circle(in)">
                                      <p:cBhvr>
                                        <p:cTn id="56" dur="2000"/>
                                        <p:tgtEl>
                                          <p:spTgt spid="86"/>
                                        </p:tgtEl>
                                      </p:cBhvr>
                                    </p:animEffect>
                                  </p:childTnLst>
                                </p:cTn>
                              </p:par>
                              <p:par>
                                <p:cTn id="57" presetID="6" presetClass="entr" presetSubtype="16" fill="hold" grpId="0" nodeType="withEffect">
                                  <p:stCondLst>
                                    <p:cond delay="2000"/>
                                  </p:stCondLst>
                                  <p:childTnLst>
                                    <p:set>
                                      <p:cBhvr>
                                        <p:cTn id="58" dur="1" fill="hold">
                                          <p:stCondLst>
                                            <p:cond delay="0"/>
                                          </p:stCondLst>
                                        </p:cTn>
                                        <p:tgtEl>
                                          <p:spTgt spid="87"/>
                                        </p:tgtEl>
                                        <p:attrNameLst>
                                          <p:attrName>style.visibility</p:attrName>
                                        </p:attrNameLst>
                                      </p:cBhvr>
                                      <p:to>
                                        <p:strVal val="visible"/>
                                      </p:to>
                                    </p:set>
                                    <p:animEffect transition="in" filter="circle(in)">
                                      <p:cBhvr>
                                        <p:cTn id="59" dur="2000"/>
                                        <p:tgtEl>
                                          <p:spTgt spid="87"/>
                                        </p:tgtEl>
                                      </p:cBhvr>
                                    </p:animEffect>
                                  </p:childTnLst>
                                </p:cTn>
                              </p:par>
                              <p:par>
                                <p:cTn id="60" presetID="6" presetClass="entr" presetSubtype="16" fill="hold" grpId="0" nodeType="withEffect">
                                  <p:stCondLst>
                                    <p:cond delay="2500"/>
                                  </p:stCondLst>
                                  <p:childTnLst>
                                    <p:set>
                                      <p:cBhvr>
                                        <p:cTn id="61" dur="1" fill="hold">
                                          <p:stCondLst>
                                            <p:cond delay="0"/>
                                          </p:stCondLst>
                                        </p:cTn>
                                        <p:tgtEl>
                                          <p:spTgt spid="88"/>
                                        </p:tgtEl>
                                        <p:attrNameLst>
                                          <p:attrName>style.visibility</p:attrName>
                                        </p:attrNameLst>
                                      </p:cBhvr>
                                      <p:to>
                                        <p:strVal val="visible"/>
                                      </p:to>
                                    </p:set>
                                    <p:animEffect transition="in" filter="circle(in)">
                                      <p:cBhvr>
                                        <p:cTn id="62" dur="2000"/>
                                        <p:tgtEl>
                                          <p:spTgt spid="88"/>
                                        </p:tgtEl>
                                      </p:cBhvr>
                                    </p:animEffect>
                                  </p:childTnLst>
                                </p:cTn>
                              </p:par>
                              <p:par>
                                <p:cTn id="63" presetID="22" presetClass="entr" presetSubtype="8" fill="hold" nodeType="withEffect">
                                  <p:stCondLst>
                                    <p:cond delay="50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3000"/>
                                        <p:tgtEl>
                                          <p:spTgt spid="3"/>
                                        </p:tgtEl>
                                      </p:cBhvr>
                                    </p:animEffect>
                                  </p:childTnLst>
                                </p:cTn>
                              </p:par>
                              <p:par>
                                <p:cTn id="66" presetID="10" presetClass="entr" presetSubtype="0" fill="hold" grpId="0" nodeType="withEffect">
                                  <p:stCondLst>
                                    <p:cond delay="350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1000"/>
                                        <p:tgtEl>
                                          <p:spTgt spid="79"/>
                                        </p:tgtEl>
                                      </p:cBhvr>
                                    </p:animEffect>
                                  </p:childTnLst>
                                </p:cTn>
                              </p:par>
                              <p:par>
                                <p:cTn id="69" presetID="10" presetClass="entr" presetSubtype="0" fill="hold" grpId="0" nodeType="withEffect">
                                  <p:stCondLst>
                                    <p:cond delay="350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1000"/>
                                        <p:tgtEl>
                                          <p:spTgt spid="73"/>
                                        </p:tgtEl>
                                      </p:cBhvr>
                                    </p:animEffect>
                                  </p:childTnLst>
                                </p:cTn>
                              </p:par>
                              <p:par>
                                <p:cTn id="72" presetID="10" presetClass="entr" presetSubtype="0" fill="hold" grpId="0" nodeType="withEffect">
                                  <p:stCondLst>
                                    <p:cond delay="350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1000"/>
                                        <p:tgtEl>
                                          <p:spTgt spid="78"/>
                                        </p:tgtEl>
                                      </p:cBhvr>
                                    </p:animEffect>
                                  </p:childTnLst>
                                </p:cTn>
                              </p:par>
                              <p:par>
                                <p:cTn id="75" presetID="10" presetClass="entr" presetSubtype="0" fill="hold" grpId="0" nodeType="withEffect">
                                  <p:stCondLst>
                                    <p:cond delay="3500"/>
                                  </p:stCondLst>
                                  <p:childTnLst>
                                    <p:set>
                                      <p:cBhvr>
                                        <p:cTn id="76" dur="1" fill="hold">
                                          <p:stCondLst>
                                            <p:cond delay="0"/>
                                          </p:stCondLst>
                                        </p:cTn>
                                        <p:tgtEl>
                                          <p:spTgt spid="80"/>
                                        </p:tgtEl>
                                        <p:attrNameLst>
                                          <p:attrName>style.visibility</p:attrName>
                                        </p:attrNameLst>
                                      </p:cBhvr>
                                      <p:to>
                                        <p:strVal val="visible"/>
                                      </p:to>
                                    </p:set>
                                    <p:animEffect transition="in" filter="fade">
                                      <p:cBhvr>
                                        <p:cTn id="77" dur="1000"/>
                                        <p:tgtEl>
                                          <p:spTgt spid="80"/>
                                        </p:tgtEl>
                                      </p:cBhvr>
                                    </p:animEffect>
                                  </p:childTnLst>
                                </p:cTn>
                              </p:par>
                              <p:par>
                                <p:cTn id="78" presetID="10" presetClass="entr" presetSubtype="0" fill="hold" grpId="0" nodeType="withEffect">
                                  <p:stCondLst>
                                    <p:cond delay="3500"/>
                                  </p:stCondLst>
                                  <p:childTnLst>
                                    <p:set>
                                      <p:cBhvr>
                                        <p:cTn id="79" dur="1" fill="hold">
                                          <p:stCondLst>
                                            <p:cond delay="0"/>
                                          </p:stCondLst>
                                        </p:cTn>
                                        <p:tgtEl>
                                          <p:spTgt spid="81"/>
                                        </p:tgtEl>
                                        <p:attrNameLst>
                                          <p:attrName>style.visibility</p:attrName>
                                        </p:attrNameLst>
                                      </p:cBhvr>
                                      <p:to>
                                        <p:strVal val="visible"/>
                                      </p:to>
                                    </p:set>
                                    <p:animEffect transition="in" filter="fade">
                                      <p:cBhvr>
                                        <p:cTn id="80"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79" grpId="0"/>
      <p:bldP spid="18" grpId="0" animBg="1"/>
      <p:bldP spid="53" grpId="0" animBg="1"/>
      <p:bldP spid="53" grpId="1" animBg="1"/>
      <p:bldP spid="58" grpId="0" animBg="1"/>
      <p:bldP spid="58" grpId="1" animBg="1"/>
      <p:bldP spid="61" grpId="0" animBg="1"/>
      <p:bldP spid="61" grpId="1" animBg="1"/>
      <p:bldP spid="64" grpId="0" animBg="1"/>
      <p:bldP spid="64" grpId="1" animBg="1"/>
      <p:bldP spid="67" grpId="0" animBg="1"/>
      <p:bldP spid="67" grpId="1" animBg="1"/>
      <p:bldP spid="73" grpId="0"/>
      <p:bldP spid="78" grpId="0"/>
      <p:bldP spid="80" grpId="0"/>
      <p:bldP spid="81" grpId="0"/>
      <p:bldP spid="17" grpId="0" animBg="1"/>
      <p:bldP spid="16" grpId="0" animBg="1"/>
      <p:bldP spid="15" grpId="0" animBg="1"/>
      <p:bldP spid="13" grpId="0" animBg="1"/>
    </p:bldLst>
  </p:timing>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4472C4"/>
      </a:accent1>
      <a:accent2>
        <a:srgbClr val="74D4FF"/>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Helvetica Neue Medium"/>
        <a:cs typeface="Helvetica Neue Medium"/>
      </a:majorFont>
      <a:minorFont>
        <a:latin typeface="Century Gothic"/>
        <a:ea typeface="Helvetica Neue Medium"/>
        <a:cs typeface="Helvetica Neue Medium"/>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5622</TotalTime>
  <Words>2726</Words>
  <Application>Microsoft Office PowerPoint</Application>
  <PresentationFormat>Widescreen</PresentationFormat>
  <Paragraphs>386</Paragraphs>
  <Slides>21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Consolas</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Acquisition Toolbox</dc:title>
  <dc:subject>Customer Acquisition Toolbox</dc:subject>
  <dc:creator>You Exec (https://youexec.com/resources)</dc:creator>
  <cp:keywords>You Exec (https:/youexec.com/resources)</cp:keywords>
  <dc:description>You Exec (https://youexec.com/resources)</dc:description>
  <cp:lastModifiedBy>Shifa Afreen Siddiqui</cp:lastModifiedBy>
  <cp:revision>669</cp:revision>
  <dcterms:created xsi:type="dcterms:W3CDTF">2022-01-11T23:58:43Z</dcterms:created>
  <dcterms:modified xsi:type="dcterms:W3CDTF">2023-04-27T04:47:23Z</dcterms:modified>
  <cp:category>You Exec (https://youexec.com/resources)</cp:category>
</cp:coreProperties>
</file>