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1" r:id="rId5"/>
    <p:sldId id="272" r:id="rId6"/>
    <p:sldId id="278" r:id="rId7"/>
    <p:sldId id="274" r:id="rId8"/>
    <p:sldId id="286" r:id="rId9"/>
    <p:sldId id="287" r:id="rId10"/>
    <p:sldId id="288" r:id="rId11"/>
    <p:sldId id="284" r:id="rId12"/>
    <p:sldId id="289" r:id="rId13"/>
    <p:sldId id="285" r:id="rId1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A9B"/>
    <a:srgbClr val="7DA0D3"/>
    <a:srgbClr val="11A0D7"/>
    <a:srgbClr val="CDDDF0"/>
    <a:srgbClr val="FFDC91"/>
    <a:srgbClr val="0E2D69"/>
    <a:srgbClr val="FFF07D"/>
    <a:srgbClr val="029C63"/>
    <a:srgbClr val="96628C"/>
    <a:srgbClr val="E6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 snapToObjects="1">
      <p:cViewPr>
        <p:scale>
          <a:sx n="125" d="100"/>
          <a:sy n="125" d="100"/>
        </p:scale>
        <p:origin x="5418" y="2634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08/18/2025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08/18/2025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  <a:br>
              <a:rPr lang="ru-RU" dirty="0"/>
            </a:br>
            <a:r>
              <a:rPr lang="ru-RU" dirty="0"/>
              <a:t>слушателя программы «Специалист по Data Science»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Программа </a:t>
            </a:r>
          </a:p>
          <a:p>
            <a:r>
              <a:rPr lang="ru-RU" dirty="0"/>
              <a:t>профессиональной переподготовки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endParaRPr lang="ru-RU" dirty="0"/>
          </a:p>
          <a:p>
            <a:r>
              <a:rPr lang="en-US" dirty="0"/>
              <a:t>(DS-16)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2025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Утвержденная тема проекта</a:t>
            </a:r>
            <a:r>
              <a:rPr lang="en-US" dirty="0"/>
              <a:t>: </a:t>
            </a:r>
            <a:r>
              <a:rPr lang="ru-RU" dirty="0"/>
              <a:t>Анализ вакансий с портала </a:t>
            </a:r>
            <a:r>
              <a:rPr lang="ru-RU" dirty="0" err="1"/>
              <a:t>хэдхантер</a:t>
            </a:r>
            <a:r>
              <a:rPr lang="ru-RU" dirty="0"/>
              <a:t> (NLP)</a:t>
            </a:r>
          </a:p>
          <a:p>
            <a:endParaRPr lang="ru-RU" b="1" dirty="0"/>
          </a:p>
          <a:p>
            <a:r>
              <a:rPr lang="ru-RU" b="1" dirty="0"/>
              <a:t>Научный руководитель</a:t>
            </a:r>
            <a:r>
              <a:rPr lang="ru-RU" dirty="0"/>
              <a:t>: Старший преподаватель, академический руководитель магистратуры Аналитика больших данных, НИУ ВШЭ </a:t>
            </a:r>
            <a:r>
              <a:rPr lang="ru-RU" dirty="0" err="1"/>
              <a:t>Паточенко</a:t>
            </a:r>
            <a:r>
              <a:rPr lang="ru-RU" dirty="0"/>
              <a:t> Е.А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Ценность </a:t>
            </a:r>
            <a:br>
              <a:rPr lang="ru-RU" dirty="0"/>
            </a:br>
            <a:r>
              <a:rPr lang="ru-RU" dirty="0"/>
              <a:t>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Сегодня многие крупные компании активно внедряют искусственный интеллект (ИИ) в свои бизнес-процессы, и рекрутмент не является исключением. Например, алгоритмы обработки текстов на естественных языках (Natural Language Processing, NLP) помогают рекрутерам значительно экономить время на отборе кандидатов. Это, в свою очередь, создает дополнительный барьер для соискателей на первом этапе отбора резюме.</a:t>
            </a:r>
          </a:p>
          <a:p>
            <a:r>
              <a:rPr lang="ru-RU" dirty="0"/>
              <a:t>Создание системы автоматического сопоставления и анализа резюме с доступными вакансиями, поможет соискателям быстрее адаптироваться под требования компании.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</a:t>
            </a:r>
          </a:p>
          <a:p>
            <a:r>
              <a:rPr lang="ru-RU" dirty="0"/>
              <a:t>задачи проекта</a:t>
            </a:r>
          </a:p>
        </p:txBody>
      </p:sp>
      <p:pic>
        <p:nvPicPr>
          <p:cNvPr id="21" name="Рисунок 20" descr="Набор кругов в различных размерах и шаблонах">
            <a:extLst>
              <a:ext uri="{FF2B5EF4-FFF2-40B4-BE49-F238E27FC236}">
                <a16:creationId xmlns:a16="http://schemas.microsoft.com/office/drawing/2014/main" id="{999A8FDB-059B-1453-2CCD-FB062ED068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noFill/>
        </p:spPr>
      </p:pic>
      <p:pic>
        <p:nvPicPr>
          <p:cNvPr id="23" name="Рисунок 22" descr="Точечная строчная круга">
            <a:extLst>
              <a:ext uri="{FF2B5EF4-FFF2-40B4-BE49-F238E27FC236}">
                <a16:creationId xmlns:a16="http://schemas.microsoft.com/office/drawing/2014/main" id="{BC19A4D7-35F1-E893-1356-A13C6AB1730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4660" y="47004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</a:t>
            </a:r>
          </a:p>
          <a:p>
            <a:r>
              <a:rPr lang="ru-RU" dirty="0"/>
              <a:t>задачи проекта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</a:t>
            </a:r>
            <a:br>
              <a:rPr lang="ru-RU" dirty="0"/>
            </a:br>
            <a:r>
              <a:rPr lang="ru-RU" dirty="0"/>
              <a:t>задачи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Обеспечить доступ к данным с </a:t>
            </a:r>
            <a:r>
              <a:rPr lang="en-US" dirty="0"/>
              <a:t>HH.ru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Создать простую языковую модель для оценки семантического сходства описаний резюме и вакансий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Сопоставления резюме с вакансиями на основе данных H</a:t>
            </a:r>
            <a:r>
              <a:rPr lang="en-US" dirty="0"/>
              <a:t>H</a:t>
            </a:r>
            <a:r>
              <a:rPr lang="ru-RU" dirty="0"/>
              <a:t>.ru с использованием технологий машинного обучения и обработки естественного языка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en-US" dirty="0" err="1"/>
              <a:t>HeadHunter</a:t>
            </a:r>
            <a:r>
              <a:rPr lang="en-US" dirty="0"/>
              <a:t> Semantic Similarity Analysis for Resume</a:t>
            </a:r>
            <a:r>
              <a:rPr lang="ru-RU" dirty="0"/>
              <a:t> (HH SSAR)</a:t>
            </a:r>
            <a:br>
              <a:rPr lang="ru-RU" dirty="0"/>
            </a:br>
            <a:r>
              <a:rPr lang="ru-RU" dirty="0"/>
              <a:t>Система смыслового сопоставления резюме и вакансий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Что умеет система: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Сбор данных с HH.ru через API и веб-</a:t>
            </a:r>
            <a:r>
              <a:rPr lang="ru-RU" dirty="0" err="1"/>
              <a:t>скрейпинг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Обучение Word2Vec на русскоязычном корпусе Wikipedia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Интеллектуальное сопоставление с учетом семантики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Детальная аналитика по каждому критерию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b="1" dirty="0"/>
              <a:t>Гибридный подход сопоставления</a:t>
            </a:r>
            <a:r>
              <a:rPr lang="en-US" b="1" dirty="0"/>
              <a:t>:</a:t>
            </a:r>
            <a:endParaRPr lang="ru-RU" b="1" dirty="0"/>
          </a:p>
          <a:p>
            <a:pPr marL="514350" indent="-514350">
              <a:buAutoNum type="arabicPeriod"/>
            </a:pPr>
            <a:r>
              <a:rPr lang="ru-RU" dirty="0"/>
              <a:t>Семантический анализ (</a:t>
            </a:r>
            <a:r>
              <a:rPr lang="en-US" dirty="0"/>
              <a:t>Word2Vec)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Многокритериальный анализ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7D591-FC76-2070-1280-50B3CDBCE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F413077-8BCE-2A63-EC81-A9016566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и подготовка данных </a:t>
            </a:r>
            <a:br>
              <a:rPr lang="ru-RU" dirty="0"/>
            </a:br>
            <a:r>
              <a:rPr lang="ru-RU" dirty="0"/>
              <a:t>резюме и вакансий (</a:t>
            </a:r>
            <a:r>
              <a:rPr lang="en-US" dirty="0"/>
              <a:t>HH.py</a:t>
            </a:r>
            <a:r>
              <a:rPr lang="ru-RU" dirty="0"/>
              <a:t>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FD4488-3842-DE3A-D045-1241225E89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Модуль HH.py отвечает за сбор и обработку данных с сайта H</a:t>
            </a:r>
            <a:r>
              <a:rPr lang="en-US" dirty="0"/>
              <a:t>H</a:t>
            </a:r>
            <a:r>
              <a:rPr lang="ru-RU" dirty="0"/>
              <a:t>.</a:t>
            </a:r>
            <a:r>
              <a:rPr lang="ru-RU" dirty="0" err="1"/>
              <a:t>ru</a:t>
            </a:r>
            <a:r>
              <a:rPr lang="ru-RU" dirty="0"/>
              <a:t> </a:t>
            </a:r>
          </a:p>
          <a:p>
            <a:r>
              <a:rPr lang="ru-RU" dirty="0"/>
              <a:t>Основные функции модуля: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Создает два класса для Резюме и Вакансии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Извлекает данные о вакансиях с использованием </a:t>
            </a:r>
            <a:r>
              <a:rPr lang="en-US" dirty="0"/>
              <a:t>API;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Извлекает данные о резюме методом </a:t>
            </a:r>
            <a:r>
              <a:rPr lang="ru-RU" dirty="0" err="1"/>
              <a:t>парсинга</a:t>
            </a:r>
            <a:r>
              <a:rPr lang="ru-RU" dirty="0"/>
              <a:t> </a:t>
            </a:r>
            <a:r>
              <a:rPr lang="en-US" dirty="0"/>
              <a:t>HTML </a:t>
            </a:r>
            <a:r>
              <a:rPr lang="ru-RU" dirty="0"/>
              <a:t>страницы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Подготавливает данные для дальнейшей обработки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7E0D45-7E8B-1D09-AF11-23AEE1DC3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4C58867-7D80-CD1D-5ABD-BA16F545EC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F572305-8755-1102-C3E7-8C4E50BC1E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</a:p>
          <a:p>
            <a:r>
              <a:rPr lang="ru-RU" dirty="0"/>
              <a:t>работы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2397273-3A8A-7194-132B-4A26AF2F98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108544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C35F7-F797-57A2-B68F-5A17C3E4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1D2ED08-D574-6A0E-FEBA-B5CD97FB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Обучение модели на основе искусственных нейронных сетей (word2vec.py)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F9C8A3-A87B-6302-B0BB-997F6C4271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Модуль word2vec.py отвечает за создание и обучение модели Word2Vec на русскоязычном корпусе Wikipedia для получения векторных представлений слов.</a:t>
            </a:r>
          </a:p>
          <a:p>
            <a:r>
              <a:rPr lang="ru-RU" dirty="0"/>
              <a:t>Основные функции модуля: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Скачивает дампы статей с Википедии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Извлекает текст из дампов и обрабатывает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Обучает модель </a:t>
            </a:r>
            <a:r>
              <a:rPr lang="en-US" dirty="0"/>
              <a:t>Word2Vec </a:t>
            </a:r>
            <a:r>
              <a:rPr lang="ru-RU" dirty="0"/>
              <a:t>с заданными параметрами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F3576C-B04C-9AD3-FC38-BBCD770877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563A22B-0FBD-4FD5-C39C-52C9BD8299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D1CC345-2FC7-FC1A-66DE-828170E357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</a:p>
          <a:p>
            <a:r>
              <a:rPr lang="ru-RU" dirty="0"/>
              <a:t>работы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2D876D-6D44-6E76-B1F3-AD2C420754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219066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31284-1058-7498-C4EB-56066028F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F94FC-8E4A-499A-0332-5D686E46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Сопоставления резюме </a:t>
            </a:r>
            <a:br>
              <a:rPr lang="ru-RU" dirty="0"/>
            </a:br>
            <a:r>
              <a:rPr lang="ru-RU" dirty="0"/>
              <a:t>с вакансиями (</a:t>
            </a:r>
            <a:r>
              <a:rPr lang="en-US" dirty="0"/>
              <a:t>UltimateMatchingModel.py</a:t>
            </a:r>
            <a:r>
              <a:rPr lang="ru-RU" dirty="0"/>
              <a:t>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890CF3-6A52-8924-7516-ADDC621858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UltimateMatchingModel</a:t>
            </a:r>
            <a:r>
              <a:rPr lang="en-US" dirty="0"/>
              <a:t>.</a:t>
            </a:r>
            <a:r>
              <a:rPr lang="ru-RU" dirty="0" err="1"/>
              <a:t>py</a:t>
            </a:r>
            <a:r>
              <a:rPr lang="ru-RU" dirty="0"/>
              <a:t> - это основной модуль для сопоставления резюме с вакансиями, которое объединяет семантический анализ и многокритериальную оценку для получения итогового рейтинга соответствия.</a:t>
            </a:r>
          </a:p>
          <a:p>
            <a:r>
              <a:rPr lang="ru-RU" dirty="0"/>
              <a:t>Основные функции модуля: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Выполняет два алгоритма сопоставления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Выдает результат анализа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22248F-2D1A-8185-1CCB-DD5841FB6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B8BA6A3-48B0-76EF-DD1B-3743373276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746FBE3-9F34-5D13-B18D-C56DC91C2C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</a:p>
          <a:p>
            <a:r>
              <a:rPr lang="ru-RU" dirty="0"/>
              <a:t>работы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882067-BE1A-473F-7D5C-F07A7857BF7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185456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17D774EB-709B-E4B0-3581-24DA1E73BC99}"/>
              </a:ext>
            </a:extLst>
          </p:cNvPr>
          <p:cNvSpPr/>
          <p:nvPr/>
        </p:nvSpPr>
        <p:spPr>
          <a:xfrm>
            <a:off x="615546" y="1213648"/>
            <a:ext cx="3628794" cy="5289696"/>
          </a:xfrm>
          <a:prstGeom prst="roundRect">
            <a:avLst>
              <a:gd name="adj" fmla="val 7345"/>
            </a:avLst>
          </a:prstGeom>
          <a:solidFill>
            <a:srgbClr val="234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0A9943C7-FB41-1F5A-FF94-972E2FD9E366}"/>
              </a:ext>
            </a:extLst>
          </p:cNvPr>
          <p:cNvSpPr/>
          <p:nvPr/>
        </p:nvSpPr>
        <p:spPr>
          <a:xfrm>
            <a:off x="4406034" y="1213648"/>
            <a:ext cx="7233516" cy="5289696"/>
          </a:xfrm>
          <a:prstGeom prst="roundRect">
            <a:avLst>
              <a:gd name="adj" fmla="val 7345"/>
            </a:avLst>
          </a:prstGeom>
          <a:solidFill>
            <a:srgbClr val="CDDD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</a:p>
          <a:p>
            <a:r>
              <a:rPr lang="ru-RU" dirty="0"/>
              <a:t>работы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E81D106-D68F-291B-63D7-0BFC42E29E37}"/>
              </a:ext>
            </a:extLst>
          </p:cNvPr>
          <p:cNvSpPr/>
          <p:nvPr/>
        </p:nvSpPr>
        <p:spPr>
          <a:xfrm>
            <a:off x="4626210" y="1369987"/>
            <a:ext cx="6788549" cy="538812"/>
          </a:xfrm>
          <a:prstGeom prst="roundRect">
            <a:avLst>
              <a:gd name="adj" fmla="val 28205"/>
            </a:avLst>
          </a:prstGeom>
          <a:solidFill>
            <a:srgbClr val="0E2D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BACKEND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F184A2BB-4F39-1DCC-6769-F510AEF1B516}"/>
              </a:ext>
            </a:extLst>
          </p:cNvPr>
          <p:cNvGrpSpPr/>
          <p:nvPr/>
        </p:nvGrpSpPr>
        <p:grpSpPr>
          <a:xfrm>
            <a:off x="775782" y="2270074"/>
            <a:ext cx="3285678" cy="1247338"/>
            <a:chOff x="775782" y="2270074"/>
            <a:chExt cx="3285678" cy="1247338"/>
          </a:xfrm>
        </p:grpSpPr>
        <p:sp>
          <p:nvSpPr>
            <p:cNvPr id="93" name="Прямоугольник: скругленные углы 92">
              <a:extLst>
                <a:ext uri="{FF2B5EF4-FFF2-40B4-BE49-F238E27FC236}">
                  <a16:creationId xmlns:a16="http://schemas.microsoft.com/office/drawing/2014/main" id="{2CE8C51B-0B53-85D5-F8BE-0BF31D2980B7}"/>
                </a:ext>
              </a:extLst>
            </p:cNvPr>
            <p:cNvSpPr/>
            <p:nvPr/>
          </p:nvSpPr>
          <p:spPr>
            <a:xfrm>
              <a:off x="775782" y="2270074"/>
              <a:ext cx="3285678" cy="594354"/>
            </a:xfrm>
            <a:prstGeom prst="roundRect">
              <a:avLst>
                <a:gd name="adj" fmla="val 23396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HSE Sans" panose="02000000000000000000"/>
                </a:rPr>
                <a:t>Главное меню</a:t>
              </a:r>
              <a:endParaRPr lang="en-US" sz="2400" dirty="0">
                <a:latin typeface="HSE Sans" panose="02000000000000000000"/>
              </a:endParaRPr>
            </a:p>
            <a:p>
              <a:pPr algn="ctr"/>
              <a:endParaRPr lang="en-US" sz="1400" dirty="0">
                <a:latin typeface="HSE Sans" panose="02000000000000000000"/>
              </a:endParaRPr>
            </a:p>
          </p:txBody>
        </p:sp>
        <p:grpSp>
          <p:nvGrpSpPr>
            <p:cNvPr id="113" name="Группа 112">
              <a:extLst>
                <a:ext uri="{FF2B5EF4-FFF2-40B4-BE49-F238E27FC236}">
                  <a16:creationId xmlns:a16="http://schemas.microsoft.com/office/drawing/2014/main" id="{930A24F4-E1F3-E4A9-C409-656BFE5B0904}"/>
                </a:ext>
              </a:extLst>
            </p:cNvPr>
            <p:cNvGrpSpPr/>
            <p:nvPr/>
          </p:nvGrpSpPr>
          <p:grpSpPr>
            <a:xfrm>
              <a:off x="777240" y="2658765"/>
              <a:ext cx="3284220" cy="858647"/>
              <a:chOff x="777240" y="2658765"/>
              <a:chExt cx="3284220" cy="858647"/>
            </a:xfrm>
          </p:grpSpPr>
          <p:sp>
            <p:nvSpPr>
              <p:cNvPr id="108" name="Прямоугольник: скругленные углы 107">
                <a:extLst>
                  <a:ext uri="{FF2B5EF4-FFF2-40B4-BE49-F238E27FC236}">
                    <a16:creationId xmlns:a16="http://schemas.microsoft.com/office/drawing/2014/main" id="{908E4CA9-6B18-61C9-89D2-20434CE536CB}"/>
                  </a:ext>
                </a:extLst>
              </p:cNvPr>
              <p:cNvSpPr/>
              <p:nvPr/>
            </p:nvSpPr>
            <p:spPr>
              <a:xfrm>
                <a:off x="777240" y="3121248"/>
                <a:ext cx="3284220" cy="396164"/>
              </a:xfrm>
              <a:prstGeom prst="roundRect">
                <a:avLst>
                  <a:gd name="adj" fmla="val 26459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182563"/>
                <a:endParaRPr 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SE Sans" panose="02000000000000000000"/>
                </a:endParaRPr>
              </a:p>
            </p:txBody>
          </p:sp>
          <p:sp>
            <p:nvSpPr>
              <p:cNvPr id="14" name="Прямоугольник: скругленные углы 13">
                <a:extLst>
                  <a:ext uri="{FF2B5EF4-FFF2-40B4-BE49-F238E27FC236}">
                    <a16:creationId xmlns:a16="http://schemas.microsoft.com/office/drawing/2014/main" id="{C50A0491-7137-9E45-79B0-C2456BF55027}"/>
                  </a:ext>
                </a:extLst>
              </p:cNvPr>
              <p:cNvSpPr/>
              <p:nvPr/>
            </p:nvSpPr>
            <p:spPr>
              <a:xfrm>
                <a:off x="777240" y="2658765"/>
                <a:ext cx="3284220" cy="73584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182563"/>
                <a:r>
                  <a:rPr lang="ru-RU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HSE Sans" panose="02000000000000000000"/>
                  </a:rPr>
                  <a:t>&gt; </a:t>
                </a:r>
                <a:r>
                  <a:rPr lang="en-US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HSE Sans" panose="02000000000000000000"/>
                  </a:rPr>
                  <a:t>HH</a:t>
                </a:r>
              </a:p>
              <a:p>
                <a:pPr indent="182563"/>
                <a:r>
                  <a:rPr lang="en-US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HSE Sans" panose="02000000000000000000"/>
                  </a:rPr>
                  <a:t>  Word2Vec</a:t>
                </a:r>
              </a:p>
              <a:p>
                <a:pPr indent="182563"/>
                <a:r>
                  <a:rPr lang="en-US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HSE Sans" panose="02000000000000000000"/>
                  </a:rPr>
                  <a:t>  </a:t>
                </a:r>
                <a:r>
                  <a:rPr lang="en-US" sz="1050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HSE Sans" panose="02000000000000000000"/>
                  </a:rPr>
                  <a:t>UltimateMatcher</a:t>
                </a:r>
                <a:endParaRPr 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SE Sans" panose="02000000000000000000"/>
                </a:endParaRPr>
              </a:p>
              <a:p>
                <a:pPr indent="182563"/>
                <a:r>
                  <a:rPr lang="en-US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HSE Sans" panose="02000000000000000000"/>
                  </a:rPr>
                  <a:t>  </a:t>
                </a:r>
                <a:r>
                  <a:rPr lang="ru-RU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HSE Sans" panose="02000000000000000000"/>
                  </a:rPr>
                  <a:t>Выход</a:t>
                </a:r>
                <a:endParaRPr 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SE Sans" panose="02000000000000000000"/>
                </a:endParaRPr>
              </a:p>
            </p:txBody>
          </p:sp>
        </p:grpSp>
      </p:grp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CB7CD193-69AD-AAA9-4009-3245D8492799}"/>
              </a:ext>
            </a:extLst>
          </p:cNvPr>
          <p:cNvSpPr/>
          <p:nvPr/>
        </p:nvSpPr>
        <p:spPr>
          <a:xfrm>
            <a:off x="4566427" y="2312799"/>
            <a:ext cx="2229336" cy="647583"/>
          </a:xfrm>
          <a:prstGeom prst="roundRect">
            <a:avLst>
              <a:gd name="adj" fmla="val 0"/>
            </a:avLst>
          </a:prstGeom>
          <a:solidFill>
            <a:srgbClr val="7DA0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latin typeface="HSE Sans" panose="0200000000000000000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8940F33-1BBB-AE1B-C795-511D7062E578}"/>
              </a:ext>
            </a:extLst>
          </p:cNvPr>
          <p:cNvSpPr/>
          <p:nvPr/>
        </p:nvSpPr>
        <p:spPr>
          <a:xfrm>
            <a:off x="4566427" y="3007949"/>
            <a:ext cx="2229336" cy="647584"/>
          </a:xfrm>
          <a:prstGeom prst="roundRect">
            <a:avLst>
              <a:gd name="adj" fmla="val 0"/>
            </a:avLst>
          </a:prstGeom>
          <a:solidFill>
            <a:srgbClr val="7DA0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latin typeface="HSE Sans" panose="02000000000000000000"/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5E3C42F9-5E99-C164-E718-F306D21B8112}"/>
              </a:ext>
            </a:extLst>
          </p:cNvPr>
          <p:cNvSpPr/>
          <p:nvPr/>
        </p:nvSpPr>
        <p:spPr>
          <a:xfrm>
            <a:off x="7807155" y="2316877"/>
            <a:ext cx="3607604" cy="1340723"/>
          </a:xfrm>
          <a:prstGeom prst="roundRect">
            <a:avLst>
              <a:gd name="adj" fmla="val 0"/>
            </a:avLst>
          </a:prstGeom>
          <a:solidFill>
            <a:srgbClr val="7DA0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SE Sans" panose="02000000000000000000"/>
            </a:endParaRPr>
          </a:p>
          <a:p>
            <a:pPr algn="ctr"/>
            <a:endParaRPr lang="en-US" sz="1400" dirty="0">
              <a:latin typeface="HSE Sans" panose="02000000000000000000"/>
            </a:endParaRPr>
          </a:p>
          <a:p>
            <a:pPr algn="ctr"/>
            <a:endParaRPr lang="ru-RU" sz="1400" dirty="0"/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35249D75-DC11-E323-3B83-2E4572E8D97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60002" y="2636591"/>
            <a:ext cx="506425" cy="350648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9E44B668-6F1C-494D-1354-B464B0FC361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0002" y="2987239"/>
            <a:ext cx="506425" cy="344502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9EFE6824-0F52-A83B-E1BA-E359A786E9D0}"/>
              </a:ext>
            </a:extLst>
          </p:cNvPr>
          <p:cNvCxnSpPr>
            <a:cxnSpLocks/>
            <a:stCxn id="93" idx="0"/>
            <a:endCxn id="23" idx="0"/>
          </p:cNvCxnSpPr>
          <p:nvPr/>
        </p:nvCxnSpPr>
        <p:spPr>
          <a:xfrm rot="16200000" flipH="1">
            <a:off x="5991387" y="-1302693"/>
            <a:ext cx="46803" cy="7192336"/>
          </a:xfrm>
          <a:prstGeom prst="bentConnector3">
            <a:avLst>
              <a:gd name="adj1" fmla="val -48843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74F0948E-33DB-7E06-6293-39F14DC438DA}"/>
              </a:ext>
            </a:extLst>
          </p:cNvPr>
          <p:cNvSpPr/>
          <p:nvPr/>
        </p:nvSpPr>
        <p:spPr>
          <a:xfrm>
            <a:off x="7877048" y="3026235"/>
            <a:ext cx="1692000" cy="560916"/>
          </a:xfrm>
          <a:prstGeom prst="roundRect">
            <a:avLst>
              <a:gd name="adj" fmla="val 1901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Семантическое сходство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5BFA33C3-CE8D-1583-AD1A-CA90783A6E7E}"/>
              </a:ext>
            </a:extLst>
          </p:cNvPr>
          <p:cNvSpPr/>
          <p:nvPr/>
        </p:nvSpPr>
        <p:spPr>
          <a:xfrm>
            <a:off x="7889749" y="2403545"/>
            <a:ext cx="3441191" cy="5298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HSE Sans" panose="02000000000000000000"/>
              </a:rPr>
              <a:t>UltimateMatchingModel</a:t>
            </a:r>
            <a:r>
              <a:rPr lang="en-US" sz="2000" dirty="0">
                <a:solidFill>
                  <a:schemeClr val="tx1"/>
                </a:solidFill>
                <a:latin typeface="HSE Sans" panose="02000000000000000000"/>
              </a:rPr>
              <a:t>.py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43A307A-4BF9-F913-D919-8A35BC7192F1}"/>
              </a:ext>
            </a:extLst>
          </p:cNvPr>
          <p:cNvSpPr/>
          <p:nvPr/>
        </p:nvSpPr>
        <p:spPr>
          <a:xfrm>
            <a:off x="777240" y="1369987"/>
            <a:ext cx="3284220" cy="538812"/>
          </a:xfrm>
          <a:prstGeom prst="roundRect">
            <a:avLst>
              <a:gd name="adj" fmla="val 28205"/>
            </a:avLst>
          </a:prstGeom>
          <a:solidFill>
            <a:srgbClr val="CDDD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HSE Sans" panose="02000000000000000000"/>
              </a:rPr>
              <a:t>FRONTEND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CF807AF7-C095-5931-08F7-7F04613E7A4A}"/>
              </a:ext>
            </a:extLst>
          </p:cNvPr>
          <p:cNvSpPr/>
          <p:nvPr/>
        </p:nvSpPr>
        <p:spPr>
          <a:xfrm>
            <a:off x="9645903" y="3027294"/>
            <a:ext cx="1692000" cy="560916"/>
          </a:xfrm>
          <a:prstGeom prst="roundRect">
            <a:avLst>
              <a:gd name="adj" fmla="val 176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Многокритериальная оценка</a:t>
            </a: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7DC8E548-DABE-562F-5205-B778219626BC}"/>
              </a:ext>
            </a:extLst>
          </p:cNvPr>
          <p:cNvSpPr/>
          <p:nvPr/>
        </p:nvSpPr>
        <p:spPr>
          <a:xfrm>
            <a:off x="4566421" y="4059533"/>
            <a:ext cx="2847833" cy="201503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HSE Sans" panose="02000000000000000000"/>
              </a:rPr>
              <a:t>КОНСОЛИДАЦИЯ </a:t>
            </a:r>
          </a:p>
          <a:p>
            <a:pPr algn="ctr"/>
            <a:r>
              <a:rPr lang="ru-RU" sz="2400" dirty="0">
                <a:latin typeface="HSE Sans" panose="02000000000000000000"/>
              </a:rPr>
              <a:t>ДАННЫХ</a:t>
            </a:r>
            <a:endParaRPr lang="en-US" sz="2400" dirty="0">
              <a:latin typeface="HSE Sans" panose="02000000000000000000"/>
            </a:endParaRPr>
          </a:p>
          <a:p>
            <a:pPr algn="ctr"/>
            <a:endParaRPr lang="en-US" sz="2400" dirty="0">
              <a:latin typeface="HSE Sans" panose="0200000000000000000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53DBAB37-99A9-E693-C334-1DC84CBAD007}"/>
              </a:ext>
            </a:extLst>
          </p:cNvPr>
          <p:cNvSpPr/>
          <p:nvPr/>
        </p:nvSpPr>
        <p:spPr>
          <a:xfrm>
            <a:off x="7807154" y="4059533"/>
            <a:ext cx="3607604" cy="201503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HSE Sans" panose="02000000000000000000"/>
              </a:rPr>
              <a:t>ИТОГОВАЯ ОЦЕНКА </a:t>
            </a:r>
          </a:p>
          <a:p>
            <a:pPr algn="ctr"/>
            <a:r>
              <a:rPr lang="ru-RU" sz="2400" dirty="0">
                <a:latin typeface="HSE Sans" panose="02000000000000000000"/>
              </a:rPr>
              <a:t>С УЧЕТОМ ВЕСОВ</a:t>
            </a:r>
          </a:p>
          <a:p>
            <a:pPr algn="ctr"/>
            <a:endParaRPr lang="ru-RU" sz="1400" dirty="0">
              <a:latin typeface="HSE Sans" panose="02000000000000000000"/>
            </a:endParaRPr>
          </a:p>
          <a:p>
            <a:pPr algn="ctr"/>
            <a:r>
              <a:rPr lang="ru-RU" sz="1200" dirty="0">
                <a:latin typeface="HSE Sans" panose="02000000000000000000"/>
              </a:rPr>
              <a:t> </a:t>
            </a:r>
            <a:r>
              <a:rPr lang="en-US" sz="1200" dirty="0">
                <a:latin typeface="HSE Sans" panose="02000000000000000000"/>
              </a:rPr>
              <a:t>= </a:t>
            </a:r>
            <a:r>
              <a:rPr lang="en-US" sz="1200" dirty="0" err="1"/>
              <a:t>cosine_similarity</a:t>
            </a:r>
            <a:r>
              <a:rPr lang="ru-RU" sz="1200" dirty="0"/>
              <a:t>(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resume, vacancy</a:t>
            </a:r>
            <a:r>
              <a:rPr lang="ru-RU" sz="1200" dirty="0"/>
              <a:t>)</a:t>
            </a:r>
            <a:r>
              <a:rPr lang="en-US" sz="1200" dirty="0"/>
              <a:t>*</a:t>
            </a:r>
            <a:r>
              <a:rPr lang="en-US" sz="1200" dirty="0">
                <a:solidFill>
                  <a:srgbClr val="FFC000"/>
                </a:solidFill>
              </a:rPr>
              <a:t>weight</a:t>
            </a:r>
            <a:r>
              <a:rPr lang="en-US" sz="1200" dirty="0"/>
              <a:t> + sum(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criteria_scores</a:t>
            </a:r>
            <a:r>
              <a:rPr lang="en-US" sz="1200" dirty="0"/>
              <a:t>)*</a:t>
            </a:r>
            <a:r>
              <a:rPr lang="en-US" sz="1200" dirty="0">
                <a:solidFill>
                  <a:srgbClr val="FFC000"/>
                </a:solidFill>
              </a:rPr>
              <a:t>weight</a:t>
            </a: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632E29DF-40F4-00F5-5F97-8E5D84620AB5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6795763" y="2636591"/>
            <a:ext cx="1011392" cy="350648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15879396-E5CA-6647-5B18-1C6BBC3C045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795763" y="2987239"/>
            <a:ext cx="1011392" cy="344502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C18F4E0C-1A59-88F8-646B-F5A8A2941DED}"/>
              </a:ext>
            </a:extLst>
          </p:cNvPr>
          <p:cNvCxnSpPr>
            <a:cxnSpLocks/>
            <a:stCxn id="23" idx="2"/>
            <a:endCxn id="45" idx="0"/>
          </p:cNvCxnSpPr>
          <p:nvPr/>
        </p:nvCxnSpPr>
        <p:spPr>
          <a:xfrm rot="5400000">
            <a:off x="9409991" y="3858566"/>
            <a:ext cx="401933" cy="1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B4B8B530-A1DC-158C-6DFF-1CDBF6F7164B}"/>
              </a:ext>
            </a:extLst>
          </p:cNvPr>
          <p:cNvCxnSpPr>
            <a:cxnSpLocks/>
          </p:cNvCxnSpPr>
          <p:nvPr/>
        </p:nvCxnSpPr>
        <p:spPr>
          <a:xfrm rot="10800000">
            <a:off x="7414255" y="5102571"/>
            <a:ext cx="392901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E55943C9-B294-4159-34A4-F555BE467861}"/>
              </a:ext>
            </a:extLst>
          </p:cNvPr>
          <p:cNvCxnSpPr/>
          <p:nvPr/>
        </p:nvCxnSpPr>
        <p:spPr>
          <a:xfrm rot="10800000" flipV="1">
            <a:off x="4061461" y="5102571"/>
            <a:ext cx="504961" cy="2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FC8B4CE1-ECE3-010E-A823-FB59ADD22CB4}"/>
              </a:ext>
            </a:extLst>
          </p:cNvPr>
          <p:cNvSpPr/>
          <p:nvPr/>
        </p:nvSpPr>
        <p:spPr>
          <a:xfrm>
            <a:off x="4617002" y="2355382"/>
            <a:ext cx="2124913" cy="3237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SE Sans" panose="02000000000000000000"/>
              </a:rPr>
              <a:t>HH.py</a:t>
            </a:r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DDF21650-1215-FCA4-CC4A-0C7EE0D33242}"/>
              </a:ext>
            </a:extLst>
          </p:cNvPr>
          <p:cNvSpPr/>
          <p:nvPr/>
        </p:nvSpPr>
        <p:spPr>
          <a:xfrm>
            <a:off x="4617002" y="2707045"/>
            <a:ext cx="1044000" cy="214122"/>
          </a:xfrm>
          <a:prstGeom prst="roundRect">
            <a:avLst>
              <a:gd name="adj" fmla="val 1901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вакансии</a:t>
            </a:r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202C23DD-DCA1-070E-262D-1F59FE9BDE63}"/>
              </a:ext>
            </a:extLst>
          </p:cNvPr>
          <p:cNvSpPr/>
          <p:nvPr/>
        </p:nvSpPr>
        <p:spPr>
          <a:xfrm>
            <a:off x="5701188" y="2709410"/>
            <a:ext cx="1044000" cy="211757"/>
          </a:xfrm>
          <a:prstGeom prst="roundRect">
            <a:avLst>
              <a:gd name="adj" fmla="val 218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резюме</a:t>
            </a:r>
          </a:p>
        </p:txBody>
      </p: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D39CB228-6D98-874E-D7C3-025087CB54BD}"/>
              </a:ext>
            </a:extLst>
          </p:cNvPr>
          <p:cNvSpPr/>
          <p:nvPr/>
        </p:nvSpPr>
        <p:spPr>
          <a:xfrm>
            <a:off x="4617001" y="3040576"/>
            <a:ext cx="2124913" cy="3237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SE Sans" panose="02000000000000000000"/>
              </a:rPr>
              <a:t>word2vec.py</a:t>
            </a:r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569C9A2E-95E2-A56A-D392-8356055D5F1C}"/>
              </a:ext>
            </a:extLst>
          </p:cNvPr>
          <p:cNvSpPr/>
          <p:nvPr/>
        </p:nvSpPr>
        <p:spPr>
          <a:xfrm>
            <a:off x="4617000" y="3394604"/>
            <a:ext cx="2124913" cy="226582"/>
          </a:xfrm>
          <a:prstGeom prst="roundRect">
            <a:avLst>
              <a:gd name="adj" fmla="val 1901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gensim.model</a:t>
            </a:r>
            <a:endParaRPr lang="ru-RU" sz="1000" dirty="0"/>
          </a:p>
        </p:txBody>
      </p: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FDBADD11-D47F-B766-122F-61034F596933}"/>
              </a:ext>
            </a:extLst>
          </p:cNvPr>
          <p:cNvGrpSpPr/>
          <p:nvPr/>
        </p:nvGrpSpPr>
        <p:grpSpPr>
          <a:xfrm>
            <a:off x="776511" y="3701801"/>
            <a:ext cx="3284949" cy="2605897"/>
            <a:chOff x="776511" y="3701801"/>
            <a:chExt cx="3284949" cy="2605897"/>
          </a:xfrm>
        </p:grpSpPr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87648087-AEC0-8833-7DEC-D4AB90C49F56}"/>
                </a:ext>
              </a:extLst>
            </p:cNvPr>
            <p:cNvSpPr/>
            <p:nvPr/>
          </p:nvSpPr>
          <p:spPr>
            <a:xfrm>
              <a:off x="776511" y="3701801"/>
              <a:ext cx="3284220" cy="594354"/>
            </a:xfrm>
            <a:prstGeom prst="roundRect">
              <a:avLst>
                <a:gd name="adj" fmla="val 23396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HSE Sans" panose="02000000000000000000"/>
                </a:rPr>
                <a:t>OUTPUT</a:t>
              </a:r>
            </a:p>
            <a:p>
              <a:pPr algn="ctr"/>
              <a:endParaRPr lang="en-US" sz="1400" dirty="0">
                <a:latin typeface="HSE Sans" panose="02000000000000000000"/>
              </a:endParaRPr>
            </a:p>
          </p:txBody>
        </p:sp>
        <p:grpSp>
          <p:nvGrpSpPr>
            <p:cNvPr id="112" name="Группа 111">
              <a:extLst>
                <a:ext uri="{FF2B5EF4-FFF2-40B4-BE49-F238E27FC236}">
                  <a16:creationId xmlns:a16="http://schemas.microsoft.com/office/drawing/2014/main" id="{508E5B4C-5315-20B2-24E8-68AED7F7AE2D}"/>
                </a:ext>
              </a:extLst>
            </p:cNvPr>
            <p:cNvGrpSpPr/>
            <p:nvPr/>
          </p:nvGrpSpPr>
          <p:grpSpPr>
            <a:xfrm>
              <a:off x="776511" y="4059534"/>
              <a:ext cx="3284949" cy="2248164"/>
              <a:chOff x="776511" y="4059534"/>
              <a:chExt cx="3284949" cy="2248164"/>
            </a:xfrm>
          </p:grpSpPr>
          <p:sp>
            <p:nvSpPr>
              <p:cNvPr id="111" name="Прямоугольник: скругленные углы 110">
                <a:extLst>
                  <a:ext uri="{FF2B5EF4-FFF2-40B4-BE49-F238E27FC236}">
                    <a16:creationId xmlns:a16="http://schemas.microsoft.com/office/drawing/2014/main" id="{4FFDCAE3-1102-33DA-3FF3-2D60A841E1F0}"/>
                  </a:ext>
                </a:extLst>
              </p:cNvPr>
              <p:cNvSpPr/>
              <p:nvPr/>
            </p:nvSpPr>
            <p:spPr>
              <a:xfrm>
                <a:off x="777240" y="6048298"/>
                <a:ext cx="3284220" cy="259400"/>
              </a:xfrm>
              <a:prstGeom prst="roundRect">
                <a:avLst>
                  <a:gd name="adj" fmla="val 3556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700" dirty="0">
                  <a:latin typeface="HSE Sans" panose="02000000000000000000"/>
                </a:endParaRPr>
              </a:p>
            </p:txBody>
          </p:sp>
          <p:sp>
            <p:nvSpPr>
              <p:cNvPr id="47" name="Прямоугольник: скругленные углы 46">
                <a:extLst>
                  <a:ext uri="{FF2B5EF4-FFF2-40B4-BE49-F238E27FC236}">
                    <a16:creationId xmlns:a16="http://schemas.microsoft.com/office/drawing/2014/main" id="{04662DB8-5987-320F-0C04-2D0A6A404B5E}"/>
                  </a:ext>
                </a:extLst>
              </p:cNvPr>
              <p:cNvSpPr/>
              <p:nvPr/>
            </p:nvSpPr>
            <p:spPr>
              <a:xfrm>
                <a:off x="776511" y="4059534"/>
                <a:ext cx="3284220" cy="2122036"/>
              </a:xfrm>
              <a:prstGeom prst="roundRect">
                <a:avLst>
                  <a:gd name="adj" fmla="val 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700" dirty="0">
                    <a:latin typeface="HSE Sans" panose="02000000000000000000"/>
                  </a:rPr>
                  <a:t>РЕЗУЛЬТАТЫ СОПОСТАВЛЕНИЯ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===========================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Обработано резюме: 5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Всего найдено совпадений: 23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===========================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📄 </a:t>
                </a:r>
                <a:r>
                  <a:rPr lang="ru-RU" sz="700" dirty="0">
                    <a:latin typeface="HSE Sans" panose="02000000000000000000"/>
                  </a:rPr>
                  <a:t>РЕЗЮМЕ: </a:t>
                </a:r>
                <a:r>
                  <a:rPr lang="en-US" sz="700" dirty="0">
                    <a:latin typeface="HSE Sans" panose="02000000000000000000"/>
                  </a:rPr>
                  <a:t>Python </a:t>
                </a:r>
                <a:r>
                  <a:rPr lang="ru-RU" sz="700" dirty="0">
                    <a:latin typeface="HSE Sans" panose="02000000000000000000"/>
                  </a:rPr>
                  <a:t>разработчик (</a:t>
                </a:r>
                <a:r>
                  <a:rPr lang="en-US" sz="700" dirty="0">
                    <a:latin typeface="HSE Sans" panose="02000000000000000000"/>
                  </a:rPr>
                  <a:t>Data Science)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ID </a:t>
                </a:r>
                <a:r>
                  <a:rPr lang="ru-RU" sz="700" dirty="0">
                    <a:latin typeface="HSE Sans" panose="02000000000000000000"/>
                  </a:rPr>
                  <a:t>на </a:t>
                </a:r>
                <a:r>
                  <a:rPr lang="en-US" sz="700" dirty="0" err="1">
                    <a:latin typeface="HSE Sans" panose="02000000000000000000"/>
                  </a:rPr>
                  <a:t>HeadHunter</a:t>
                </a:r>
                <a:r>
                  <a:rPr lang="en-US" sz="700" dirty="0">
                    <a:latin typeface="HSE Sans" panose="02000000000000000000"/>
                  </a:rPr>
                  <a:t>: e0030b08ff0ccd25890039ed1f4d706b6f636e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</a:t>
                </a:r>
                <a:r>
                  <a:rPr lang="ru-RU" sz="700" dirty="0">
                    <a:latin typeface="HSE Sans" panose="02000000000000000000"/>
                  </a:rPr>
                  <a:t>Ссылка: </a:t>
                </a:r>
                <a:r>
                  <a:rPr lang="en-US" sz="700" dirty="0">
                    <a:latin typeface="HSE Sans" panose="02000000000000000000"/>
                  </a:rPr>
                  <a:t>https://hh.ru/resume/e0030b08ff0ccd25890039ed1f4d706b6f636e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</a:t>
                </a:r>
                <a:r>
                  <a:rPr lang="ru-RU" sz="700" dirty="0">
                    <a:latin typeface="HSE Sans" panose="02000000000000000000"/>
                  </a:rPr>
                  <a:t>Найдено совпадений: 8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────────────────────────────────────────────────────────────────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1. </a:t>
                </a:r>
                <a:r>
                  <a:rPr lang="en-US" sz="700" dirty="0">
                    <a:latin typeface="HSE Sans" panose="02000000000000000000"/>
                  </a:rPr>
                  <a:t>💼 Python </a:t>
                </a:r>
                <a:r>
                  <a:rPr lang="ru-RU" sz="700" dirty="0">
                    <a:latin typeface="HSE Sans" panose="02000000000000000000"/>
                  </a:rPr>
                  <a:t>разработчик (</a:t>
                </a:r>
                <a:r>
                  <a:rPr lang="en-US" sz="700" dirty="0">
                    <a:latin typeface="HSE Sans" panose="02000000000000000000"/>
                  </a:rPr>
                  <a:t>Machine Learning)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   🏢 </a:t>
                </a:r>
                <a:r>
                  <a:rPr lang="ru-RU" sz="700" dirty="0">
                    <a:latin typeface="HSE Sans" panose="02000000000000000000"/>
                  </a:rPr>
                  <a:t>Компания: Яндекс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   </a:t>
                </a:r>
                <a:r>
                  <a:rPr lang="en-US" sz="700" dirty="0">
                    <a:latin typeface="HSE Sans" panose="02000000000000000000"/>
                  </a:rPr>
                  <a:t>📍 </a:t>
                </a:r>
                <a:r>
                  <a:rPr lang="ru-RU" sz="700" dirty="0">
                    <a:latin typeface="HSE Sans" panose="02000000000000000000"/>
                  </a:rPr>
                  <a:t>Регион: Москва  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   </a:t>
                </a:r>
                <a:r>
                  <a:rPr lang="en-US" sz="700" dirty="0">
                    <a:latin typeface="HSE Sans" panose="02000000000000000000"/>
                  </a:rPr>
                  <a:t>📊 </a:t>
                </a:r>
                <a:r>
                  <a:rPr lang="ru-RU" sz="700" dirty="0">
                    <a:latin typeface="HSE Sans" panose="02000000000000000000"/>
                  </a:rPr>
                  <a:t>Сходство: 87.3% (0.9) (</a:t>
                </a:r>
                <a:r>
                  <a:rPr lang="en-US" sz="700" dirty="0">
                    <a:latin typeface="HSE Sans" panose="02000000000000000000"/>
                  </a:rPr>
                  <a:t>🟢 </a:t>
                </a:r>
                <a:r>
                  <a:rPr lang="ru-RU" sz="700" dirty="0">
                    <a:latin typeface="HSE Sans" panose="02000000000000000000"/>
                  </a:rPr>
                  <a:t>ОТЛИЧНОЕ)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   </a:t>
                </a:r>
                <a:r>
                  <a:rPr lang="en-US" sz="700" dirty="0">
                    <a:latin typeface="HSE Sans" panose="02000000000000000000"/>
                  </a:rPr>
                  <a:t>🎯 </a:t>
                </a:r>
                <a:r>
                  <a:rPr lang="ru-RU" sz="700" dirty="0">
                    <a:latin typeface="HSE Sans" panose="02000000000000000000"/>
                  </a:rPr>
                  <a:t>Опыт: От 3 до 6 лет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   </a:t>
                </a:r>
                <a:r>
                  <a:rPr lang="en-US" sz="700" dirty="0">
                    <a:latin typeface="HSE Sans" panose="02000000000000000000"/>
                  </a:rPr>
                  <a:t>🔗 </a:t>
                </a:r>
                <a:r>
                  <a:rPr lang="ru-RU" sz="700" dirty="0">
                    <a:latin typeface="HSE Sans" panose="02000000000000000000"/>
                  </a:rPr>
                  <a:t>Ссылка: </a:t>
                </a:r>
                <a:r>
                  <a:rPr lang="en-US" sz="700" dirty="0">
                    <a:latin typeface="HSE Sans" panose="02000000000000000000"/>
                  </a:rPr>
                  <a:t>https://hh.ru/vacancy/12345678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   📝 </a:t>
                </a:r>
                <a:r>
                  <a:rPr lang="ru-RU" sz="700" dirty="0">
                    <a:latin typeface="HSE Sans" panose="02000000000000000000"/>
                  </a:rPr>
                  <a:t>Компоненты совпадения: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      - </a:t>
                </a:r>
                <a:r>
                  <a:rPr lang="en-US" sz="700" dirty="0">
                    <a:latin typeface="HSE Sans" panose="02000000000000000000"/>
                  </a:rPr>
                  <a:t>semantic: 0.85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      - </a:t>
                </a:r>
                <a:r>
                  <a:rPr lang="en-US" sz="700" dirty="0" err="1">
                    <a:latin typeface="HSE Sans" panose="02000000000000000000"/>
                  </a:rPr>
                  <a:t>multi_criteria</a:t>
                </a:r>
                <a:r>
                  <a:rPr lang="en-US" sz="700" dirty="0">
                    <a:latin typeface="HSE Sans" panose="02000000000000000000"/>
                  </a:rPr>
                  <a:t>: 0.89</a:t>
                </a:r>
              </a:p>
            </p:txBody>
          </p:sp>
        </p:grpSp>
      </p:grpSp>
      <p:pic>
        <p:nvPicPr>
          <p:cNvPr id="118" name="Рисунок 117" descr="Документ со сплошной заливкой">
            <a:extLst>
              <a:ext uri="{FF2B5EF4-FFF2-40B4-BE49-F238E27FC236}">
                <a16:creationId xmlns:a16="http://schemas.microsoft.com/office/drawing/2014/main" id="{284FF2AD-FDE1-D968-C8C9-0A72EF252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2935" y="2300517"/>
            <a:ext cx="306580" cy="306580"/>
          </a:xfrm>
          <a:prstGeom prst="rect">
            <a:avLst/>
          </a:prstGeom>
        </p:spPr>
      </p:pic>
      <p:pic>
        <p:nvPicPr>
          <p:cNvPr id="121" name="Рисунок 120" descr="Мозг со сплошной заливкой">
            <a:extLst>
              <a:ext uri="{FF2B5EF4-FFF2-40B4-BE49-F238E27FC236}">
                <a16:creationId xmlns:a16="http://schemas.microsoft.com/office/drawing/2014/main" id="{AB605EB9-7D00-7BE1-BD3B-102F53BDD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4038" y="3350736"/>
            <a:ext cx="325000" cy="325000"/>
          </a:xfrm>
          <a:prstGeom prst="rect">
            <a:avLst/>
          </a:prstGeom>
        </p:spPr>
      </p:pic>
      <p:pic>
        <p:nvPicPr>
          <p:cNvPr id="123" name="Рисунок 122" descr="База данных со сплошной заливкой">
            <a:extLst>
              <a:ext uri="{FF2B5EF4-FFF2-40B4-BE49-F238E27FC236}">
                <a16:creationId xmlns:a16="http://schemas.microsoft.com/office/drawing/2014/main" id="{ADEEE8EB-CB6D-79EA-7A0B-E48841F74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1908" y="5279172"/>
            <a:ext cx="585759" cy="585759"/>
          </a:xfrm>
          <a:prstGeom prst="rect">
            <a:avLst/>
          </a:prstGeom>
        </p:spPr>
      </p:pic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0C88BD7-5C70-C332-B264-D07C345B39D8}"/>
              </a:ext>
            </a:extLst>
          </p:cNvPr>
          <p:cNvCxnSpPr>
            <a:cxnSpLocks/>
          </p:cNvCxnSpPr>
          <p:nvPr/>
        </p:nvCxnSpPr>
        <p:spPr>
          <a:xfrm>
            <a:off x="7262054" y="3513236"/>
            <a:ext cx="45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2C1E7DC3-3009-7437-88DD-67C44AFF60E8}"/>
              </a:ext>
            </a:extLst>
          </p:cNvPr>
          <p:cNvCxnSpPr>
            <a:cxnSpLocks/>
          </p:cNvCxnSpPr>
          <p:nvPr/>
        </p:nvCxnSpPr>
        <p:spPr>
          <a:xfrm>
            <a:off x="7262053" y="2452786"/>
            <a:ext cx="45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66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Дальнейшее развитие проекта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Планируемые обновления</a:t>
            </a:r>
            <a:br>
              <a:rPr lang="ru-RU" dirty="0"/>
            </a:br>
            <a:r>
              <a:rPr lang="en-US" dirty="0" err="1"/>
              <a:t>HeadHunter</a:t>
            </a:r>
            <a:r>
              <a:rPr lang="en-US" dirty="0"/>
              <a:t> Semantic Similarity Analysis for Resume (HH SSAR)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err="1"/>
              <a:t>Telegram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 для быстрого доступа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Добавление функции адаптивного обучения системы для обновления весов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Добавление функции машинного обучение для предсказания релевантности и улучшения точности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672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779</Words>
  <Application>Microsoft Office PowerPoint</Application>
  <PresentationFormat>Широкоэкранный</PresentationFormat>
  <Paragraphs>142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HSE Sans</vt:lpstr>
      <vt:lpstr>Office Theme</vt:lpstr>
      <vt:lpstr>ИТОГОВЫЙ ПРОЕКТ слушателя программы «Специалист по Data Science»</vt:lpstr>
      <vt:lpstr>Ценность  задачи</vt:lpstr>
      <vt:lpstr>Постановка  задачи</vt:lpstr>
      <vt:lpstr>HeadHunter Semantic Similarity Analysis for Resume (HH SSAR) Система смыслового сопоставления резюме и вакансий</vt:lpstr>
      <vt:lpstr>Извлечение и подготовка данных  резюме и вакансий (HH.py)</vt:lpstr>
      <vt:lpstr>Обучение модели на основе искусственных нейронных сетей (word2vec.py)</vt:lpstr>
      <vt:lpstr>Сопоставления резюме  с вакансиями (UltimateMatchingModel.py)</vt:lpstr>
      <vt:lpstr>Презентация PowerPoint</vt:lpstr>
      <vt:lpstr>Планируемые обновления HeadHunter Semantic Similarity Analysis for Resume (HH SSAR)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Итоговый проект DS-16</dc:subject>
  <dc:creator>Кутьков Юрий Юрьевич;47 5'9</dc:creator>
  <cp:keywords>DS-16</cp:keywords>
  <cp:lastModifiedBy>47 5'9</cp:lastModifiedBy>
  <cp:revision>19</cp:revision>
  <cp:lastPrinted>2021-11-11T13:08:42Z</cp:lastPrinted>
  <dcterms:created xsi:type="dcterms:W3CDTF">2021-11-11T08:52:47Z</dcterms:created>
  <dcterms:modified xsi:type="dcterms:W3CDTF">2025-08-19T00:17:16Z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