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71" r:id="rId5"/>
    <p:sldId id="272" r:id="rId6"/>
    <p:sldId id="278" r:id="rId7"/>
    <p:sldId id="274" r:id="rId8"/>
    <p:sldId id="286" r:id="rId9"/>
    <p:sldId id="287" r:id="rId10"/>
    <p:sldId id="288" r:id="rId11"/>
    <p:sldId id="284" r:id="rId12"/>
    <p:sldId id="289" r:id="rId13"/>
    <p:sldId id="267" r:id="rId14"/>
    <p:sldId id="285" r:id="rId1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D69"/>
    <a:srgbClr val="029C63"/>
    <a:srgbClr val="96628C"/>
    <a:srgbClr val="11A0D7"/>
    <a:srgbClr val="E61F3D"/>
    <a:srgbClr val="CD5A5A"/>
    <a:srgbClr val="FFD746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/>
    <p:restoredTop sz="94694"/>
  </p:normalViewPr>
  <p:slideViewPr>
    <p:cSldViewPr snapToGrid="0" snapToObjects="1">
      <p:cViewPr varScale="1">
        <p:scale>
          <a:sx n="89" d="100"/>
          <a:sy n="89" d="100"/>
        </p:scale>
        <p:origin x="114" y="1356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08/17/2025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119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08/17/2025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  <a:br>
              <a:rPr lang="ru-RU" dirty="0"/>
            </a:br>
            <a:r>
              <a:rPr lang="ru-RU" dirty="0"/>
              <a:t>слушателя программы «Специалист по Data Science»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Программа </a:t>
            </a:r>
          </a:p>
          <a:p>
            <a:r>
              <a:rPr lang="ru-RU" dirty="0"/>
              <a:t>профессиональной переподготовки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endParaRPr lang="ru-RU" dirty="0"/>
          </a:p>
          <a:p>
            <a:r>
              <a:rPr lang="en-US" dirty="0"/>
              <a:t>(DS-16)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2025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Утвержденная тема проекта</a:t>
            </a:r>
            <a:r>
              <a:rPr lang="en-US" dirty="0"/>
              <a:t>: </a:t>
            </a:r>
            <a:r>
              <a:rPr lang="ru-RU" dirty="0"/>
              <a:t>Анализ вакансий с портала </a:t>
            </a:r>
            <a:r>
              <a:rPr lang="ru-RU" dirty="0" err="1"/>
              <a:t>хэдхантер</a:t>
            </a:r>
            <a:r>
              <a:rPr lang="ru-RU" dirty="0"/>
              <a:t> (NLP)</a:t>
            </a:r>
          </a:p>
          <a:p>
            <a:endParaRPr lang="ru-RU" b="1" dirty="0"/>
          </a:p>
          <a:p>
            <a:r>
              <a:rPr lang="ru-RU" b="1" dirty="0"/>
              <a:t>Научный руководитель</a:t>
            </a:r>
            <a:r>
              <a:rPr lang="ru-RU" dirty="0"/>
              <a:t>: Старший преподаватель, академический руководитель магистратуры Аналитика больших данных, НИУ ВШЭ </a:t>
            </a:r>
            <a:r>
              <a:rPr lang="ru-RU" dirty="0" err="1"/>
              <a:t>Паточенко</a:t>
            </a:r>
            <a:r>
              <a:rPr lang="ru-RU" dirty="0"/>
              <a:t> Е.А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8E74D-9D70-3B41-9778-E6E8B05CDF2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B3484F-8C76-694C-8CD1-F1F8262BD87E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71D10A-0DDC-9847-BD1B-712A3C9F3055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64125C-F6DE-1F4A-A554-9F1C35EAFB8C}"/>
              </a:ext>
            </a:extLst>
          </p:cNvPr>
          <p:cNvSpPr txBox="1"/>
          <p:nvPr/>
        </p:nvSpPr>
        <p:spPr>
          <a:xfrm>
            <a:off x="10337843" y="497315"/>
            <a:ext cx="67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10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E2D9CC-0CF4-324B-BFF1-AC830802DEEB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4444CA-9D6F-284E-98D3-495FED2BD6B6}"/>
              </a:ext>
            </a:extLst>
          </p:cNvPr>
          <p:cNvSpPr txBox="1"/>
          <p:nvPr/>
        </p:nvSpPr>
        <p:spPr>
          <a:xfrm>
            <a:off x="489975" y="1396903"/>
            <a:ext cx="10132991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FC5D1-C06C-E849-9E8B-5E67DDC48923}"/>
              </a:ext>
            </a:extLst>
          </p:cNvPr>
          <p:cNvSpPr txBox="1"/>
          <p:nvPr/>
        </p:nvSpPr>
        <p:spPr>
          <a:xfrm>
            <a:off x="517199" y="2367263"/>
            <a:ext cx="2808710" cy="169277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83BFAB-DEA4-5E45-92C4-E5AF0FE3E415}"/>
              </a:ext>
            </a:extLst>
          </p:cNvPr>
          <p:cNvSpPr/>
          <p:nvPr/>
        </p:nvSpPr>
        <p:spPr>
          <a:xfrm>
            <a:off x="5392982" y="1539363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E0A4AB-A313-3D40-B5AD-E5C8DC95DB74}"/>
              </a:ext>
            </a:extLst>
          </p:cNvPr>
          <p:cNvSpPr/>
          <p:nvPr/>
        </p:nvSpPr>
        <p:spPr>
          <a:xfrm>
            <a:off x="6742925" y="1539363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8E7781-F2DE-D74E-9B7F-C8C6D0D61522}"/>
              </a:ext>
            </a:extLst>
          </p:cNvPr>
          <p:cNvSpPr/>
          <p:nvPr/>
        </p:nvSpPr>
        <p:spPr>
          <a:xfrm>
            <a:off x="8092868" y="1539363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827DCE-02F9-5143-BDEA-B106C5917739}"/>
              </a:ext>
            </a:extLst>
          </p:cNvPr>
          <p:cNvSpPr/>
          <p:nvPr/>
        </p:nvSpPr>
        <p:spPr>
          <a:xfrm>
            <a:off x="9442811" y="1539363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3482E6-4D29-2A46-BB3E-589A6F246F89}"/>
              </a:ext>
            </a:extLst>
          </p:cNvPr>
          <p:cNvSpPr/>
          <p:nvPr/>
        </p:nvSpPr>
        <p:spPr>
          <a:xfrm>
            <a:off x="10792754" y="1539363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1925AB-6C21-5A46-9F9B-1CA8099188A8}"/>
              </a:ext>
            </a:extLst>
          </p:cNvPr>
          <p:cNvSpPr/>
          <p:nvPr/>
        </p:nvSpPr>
        <p:spPr>
          <a:xfrm>
            <a:off x="5392982" y="2800272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2F69A0-A988-4242-A9E8-880848B00B03}"/>
              </a:ext>
            </a:extLst>
          </p:cNvPr>
          <p:cNvSpPr/>
          <p:nvPr/>
        </p:nvSpPr>
        <p:spPr>
          <a:xfrm>
            <a:off x="6742925" y="2800272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8092868" y="2800272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E87591-F9D6-6344-9807-0B35DF0B2062}"/>
              </a:ext>
            </a:extLst>
          </p:cNvPr>
          <p:cNvSpPr/>
          <p:nvPr/>
        </p:nvSpPr>
        <p:spPr>
          <a:xfrm>
            <a:off x="9442811" y="2800272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69F254-2DAF-F84D-832D-24A3D0003AAB}"/>
              </a:ext>
            </a:extLst>
          </p:cNvPr>
          <p:cNvSpPr/>
          <p:nvPr/>
        </p:nvSpPr>
        <p:spPr>
          <a:xfrm>
            <a:off x="10792754" y="2800272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1E739E-B51D-C142-BDEB-28AD4BA9CA01}"/>
              </a:ext>
            </a:extLst>
          </p:cNvPr>
          <p:cNvSpPr/>
          <p:nvPr/>
        </p:nvSpPr>
        <p:spPr>
          <a:xfrm>
            <a:off x="5392982" y="4061182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F99637E-2D27-9242-AFF4-A09F1DDC431E}"/>
              </a:ext>
            </a:extLst>
          </p:cNvPr>
          <p:cNvSpPr/>
          <p:nvPr/>
        </p:nvSpPr>
        <p:spPr>
          <a:xfrm>
            <a:off x="6742925" y="4061182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F586A1-643C-B345-9ADE-799A215A0217}"/>
              </a:ext>
            </a:extLst>
          </p:cNvPr>
          <p:cNvSpPr/>
          <p:nvPr/>
        </p:nvSpPr>
        <p:spPr>
          <a:xfrm>
            <a:off x="8092868" y="4061182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DFB083-9056-1444-9A0D-2C325BC82455}"/>
              </a:ext>
            </a:extLst>
          </p:cNvPr>
          <p:cNvSpPr/>
          <p:nvPr/>
        </p:nvSpPr>
        <p:spPr>
          <a:xfrm>
            <a:off x="9442811" y="4061182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4B6D0A-E0DA-6544-B438-0448F952579B}"/>
              </a:ext>
            </a:extLst>
          </p:cNvPr>
          <p:cNvSpPr/>
          <p:nvPr/>
        </p:nvSpPr>
        <p:spPr>
          <a:xfrm>
            <a:off x="10792754" y="4061182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0ADF3E-E144-3748-847C-21566C272BC7}"/>
              </a:ext>
            </a:extLst>
          </p:cNvPr>
          <p:cNvSpPr/>
          <p:nvPr/>
        </p:nvSpPr>
        <p:spPr>
          <a:xfrm>
            <a:off x="5392982" y="5341342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345C75-AE5D-2640-AA19-BA885DDC38A2}"/>
              </a:ext>
            </a:extLst>
          </p:cNvPr>
          <p:cNvSpPr/>
          <p:nvPr/>
        </p:nvSpPr>
        <p:spPr>
          <a:xfrm>
            <a:off x="6742925" y="5341342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F2F2A4F-FBE1-7149-9E3D-BFEB7D66D50D}"/>
              </a:ext>
            </a:extLst>
          </p:cNvPr>
          <p:cNvSpPr/>
          <p:nvPr/>
        </p:nvSpPr>
        <p:spPr>
          <a:xfrm>
            <a:off x="8092868" y="5341342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E3DF2C-C678-544A-9859-37315568A0F1}"/>
              </a:ext>
            </a:extLst>
          </p:cNvPr>
          <p:cNvSpPr/>
          <p:nvPr/>
        </p:nvSpPr>
        <p:spPr>
          <a:xfrm>
            <a:off x="9442811" y="534134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4896C9-4AB9-D643-B3ED-7FAD81A68D76}"/>
              </a:ext>
            </a:extLst>
          </p:cNvPr>
          <p:cNvSpPr/>
          <p:nvPr/>
        </p:nvSpPr>
        <p:spPr>
          <a:xfrm>
            <a:off x="10792754" y="5341342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C66643-1ABC-3D4D-9BCC-76A74AE83A92}"/>
              </a:ext>
            </a:extLst>
          </p:cNvPr>
          <p:cNvSpPr txBox="1"/>
          <p:nvPr/>
        </p:nvSpPr>
        <p:spPr>
          <a:xfrm>
            <a:off x="1057816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5912A7-8DCC-AF4C-82B2-7283ED0B4053}"/>
              </a:ext>
            </a:extLst>
          </p:cNvPr>
          <p:cNvSpPr txBox="1"/>
          <p:nvPr/>
        </p:nvSpPr>
        <p:spPr>
          <a:xfrm>
            <a:off x="3365627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16C3C5-5235-EC47-85FA-7C1895E625F8}"/>
              </a:ext>
            </a:extLst>
          </p:cNvPr>
          <p:cNvSpPr txBox="1"/>
          <p:nvPr/>
        </p:nvSpPr>
        <p:spPr>
          <a:xfrm>
            <a:off x="6158118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0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Ценность </a:t>
            </a:r>
            <a:br>
              <a:rPr lang="ru-RU" dirty="0"/>
            </a:br>
            <a:r>
              <a:rPr lang="ru-RU" dirty="0"/>
              <a:t>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Сегодня многие крупные компании активно внедряют искусственный интеллект (ИИ) в свои бизнес-процессы, и рекрутмент не является исключением. Например, алгоритмы обработки текстов на естественных языках (Natural Language Processing, NLP) помогают рекрутерам значительно экономить время на отборе кандидатов. Это, в свою очередь, создает дополнительный барьер для соискателей на первом этапе отбора резюме.</a:t>
            </a:r>
          </a:p>
          <a:p>
            <a:r>
              <a:rPr lang="ru-RU" dirty="0"/>
              <a:t>Создание системы автоматического сопоставления и анализа резюме с доступными вакансиями, поможет соискателям быстрее адаптироваться под требования компании.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</a:t>
            </a:r>
          </a:p>
          <a:p>
            <a:r>
              <a:rPr lang="ru-RU" dirty="0"/>
              <a:t>задачи проекта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7260DB39-D993-FEB3-F930-9173855D4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</a:t>
            </a:r>
          </a:p>
          <a:p>
            <a:r>
              <a:rPr lang="ru-RU" dirty="0"/>
              <a:t>задачи проекта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</a:t>
            </a:r>
            <a:br>
              <a:rPr lang="ru-RU" dirty="0"/>
            </a:br>
            <a:r>
              <a:rPr lang="ru-RU" dirty="0"/>
              <a:t>задачи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Обеспечить доступ к данным с </a:t>
            </a:r>
            <a:r>
              <a:rPr lang="en-US" dirty="0"/>
              <a:t>HH.ru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Создать простую языковую модель для оценки семантического сходства описаний резюме и вакансий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Сопоставления резюме с вакансиями на основе данных H</a:t>
            </a:r>
            <a:r>
              <a:rPr lang="en-US" dirty="0"/>
              <a:t>H</a:t>
            </a:r>
            <a:r>
              <a:rPr lang="ru-RU" dirty="0"/>
              <a:t>.ru с использованием технологий машинного обучения и обработки естественного языка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en-US" dirty="0" err="1"/>
              <a:t>HeadHunter</a:t>
            </a:r>
            <a:r>
              <a:rPr lang="en-US" dirty="0"/>
              <a:t> Semantic Similarity Analysis for Resume</a:t>
            </a:r>
            <a:r>
              <a:rPr lang="ru-RU" dirty="0"/>
              <a:t> (HH SSAR)</a:t>
            </a:r>
            <a:br>
              <a:rPr lang="ru-RU" dirty="0"/>
            </a:br>
            <a:r>
              <a:rPr lang="ru-RU" dirty="0"/>
              <a:t>Система смыслового сопоставления резюме и вакансий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Что умеет система: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Сбор данных с HH.ru через API и веб-</a:t>
            </a:r>
            <a:r>
              <a:rPr lang="ru-RU" dirty="0" err="1"/>
              <a:t>скрейпинг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Обучение Word2Vec на русскоязычном корпусе Wikipedia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Интеллектуальное сопоставление с учетом семантики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Детальная аналитика по каждому критерию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b="1" dirty="0"/>
              <a:t>Гибридный подход сопоставления</a:t>
            </a:r>
            <a:r>
              <a:rPr lang="en-US" b="1" dirty="0"/>
              <a:t>:</a:t>
            </a:r>
            <a:endParaRPr lang="ru-RU" b="1" dirty="0"/>
          </a:p>
          <a:p>
            <a:pPr marL="514350" indent="-514350">
              <a:buAutoNum type="arabicPeriod"/>
            </a:pPr>
            <a:r>
              <a:rPr lang="ru-RU" dirty="0"/>
              <a:t>Семантический анализ (</a:t>
            </a:r>
            <a:r>
              <a:rPr lang="en-US" dirty="0"/>
              <a:t>Word2Vec)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Многокритериальный анализ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7D591-FC76-2070-1280-50B3CDBCE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F413077-8BCE-2A63-EC81-A9016566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и подготовка данных </a:t>
            </a:r>
            <a:br>
              <a:rPr lang="ru-RU" dirty="0"/>
            </a:br>
            <a:r>
              <a:rPr lang="ru-RU" dirty="0"/>
              <a:t>резюме и вакансий (</a:t>
            </a:r>
            <a:r>
              <a:rPr lang="en-US" dirty="0"/>
              <a:t>HH.py</a:t>
            </a:r>
            <a:r>
              <a:rPr lang="ru-RU" dirty="0"/>
              <a:t>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FD4488-3842-DE3A-D045-1241225E89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Модуль HH.py отвечает за сбор и обработку данных с сайта H</a:t>
            </a:r>
            <a:r>
              <a:rPr lang="en-US" dirty="0"/>
              <a:t>H</a:t>
            </a:r>
            <a:r>
              <a:rPr lang="ru-RU" dirty="0"/>
              <a:t>.</a:t>
            </a:r>
            <a:r>
              <a:rPr lang="ru-RU" dirty="0" err="1"/>
              <a:t>ru</a:t>
            </a:r>
            <a:r>
              <a:rPr lang="ru-RU" dirty="0"/>
              <a:t> </a:t>
            </a:r>
          </a:p>
          <a:p>
            <a:r>
              <a:rPr lang="ru-RU" dirty="0"/>
              <a:t>Основные функции модуля: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Создает два класса для Резюме и Вакансии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Извлекает данные о вакансиях с использованием </a:t>
            </a:r>
            <a:r>
              <a:rPr lang="en-US" dirty="0"/>
              <a:t>API;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Извлекает данные о резюме методом </a:t>
            </a:r>
            <a:r>
              <a:rPr lang="ru-RU" dirty="0" err="1"/>
              <a:t>парсинга</a:t>
            </a:r>
            <a:r>
              <a:rPr lang="ru-RU" dirty="0"/>
              <a:t> </a:t>
            </a:r>
            <a:r>
              <a:rPr lang="en-US" dirty="0"/>
              <a:t>HTML </a:t>
            </a:r>
            <a:r>
              <a:rPr lang="ru-RU" dirty="0"/>
              <a:t>страницы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Подготавливает данные для дальнейшей обработки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7E0D45-7E8B-1D09-AF11-23AEE1DC3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4C58867-7D80-CD1D-5ABD-BA16F545EC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F572305-8755-1102-C3E7-8C4E50BC1E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</a:p>
          <a:p>
            <a:r>
              <a:rPr lang="ru-RU" dirty="0"/>
              <a:t>работы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FF8387A1-2EDA-F732-C215-10468B9BE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8544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C35F7-F797-57A2-B68F-5A17C3E4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1D2ED08-D574-6A0E-FEBA-B5CD97FB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Обучение модели на основе искусственных нейронных сетей (word2vec.py)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F9C8A3-A87B-6302-B0BB-997F6C4271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Модуль word2vec.py отвечает за создание и обучение модели Word2Vec на русскоязычном корпусе Wikipedia для получения векторных представлений слов.</a:t>
            </a:r>
          </a:p>
          <a:p>
            <a:r>
              <a:rPr lang="ru-RU" dirty="0"/>
              <a:t>Основные функции модуля: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Скачивает дампы статей с Википедии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Извлекает текст из дампов и обрабатывает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Обучает модель </a:t>
            </a:r>
            <a:r>
              <a:rPr lang="en-US" dirty="0"/>
              <a:t>Word2Vec </a:t>
            </a:r>
            <a:r>
              <a:rPr lang="ru-RU" dirty="0"/>
              <a:t>с заданными параметрами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F3576C-B04C-9AD3-FC38-BBCD770877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563A22B-0FBD-4FD5-C39C-52C9BD8299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D1CC345-2FC7-FC1A-66DE-828170E357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</a:p>
          <a:p>
            <a:r>
              <a:rPr lang="ru-RU" dirty="0"/>
              <a:t>работы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28A0DDF0-DCBE-41F1-EB84-F4866F8FBE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9066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31284-1058-7498-C4EB-56066028F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1F94FC-8E4A-499A-0332-5D686E46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Сопоставления резюме </a:t>
            </a:r>
            <a:br>
              <a:rPr lang="ru-RU" dirty="0"/>
            </a:br>
            <a:r>
              <a:rPr lang="ru-RU" dirty="0"/>
              <a:t>с вакансиями (</a:t>
            </a:r>
            <a:r>
              <a:rPr lang="en-US" dirty="0"/>
              <a:t>UltimateMatchingModel.py</a:t>
            </a:r>
            <a:r>
              <a:rPr lang="ru-RU" dirty="0"/>
              <a:t>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890CF3-6A52-8924-7516-ADDC621858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UltimateMatchingModel</a:t>
            </a:r>
            <a:r>
              <a:rPr lang="en-US" dirty="0"/>
              <a:t>.</a:t>
            </a:r>
            <a:r>
              <a:rPr lang="ru-RU" dirty="0" err="1"/>
              <a:t>py</a:t>
            </a:r>
            <a:r>
              <a:rPr lang="ru-RU" dirty="0"/>
              <a:t> - это основной модуль для сопоставления резюме с вакансиями, которое объединяет семантический анализ и многокритериальную оценку для получения итогового рейтинга соответствия.</a:t>
            </a:r>
          </a:p>
          <a:p>
            <a:r>
              <a:rPr lang="ru-RU" dirty="0"/>
              <a:t>Основные функции модуля: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Выполняет два алгоритма сопоставления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Выдает результат анализа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22248F-2D1A-8185-1CCB-DD5841FB63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B8BA6A3-48B0-76EF-DD1B-3743373276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746FBE3-9F34-5D13-B18D-C56DC91C2C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</a:p>
          <a:p>
            <a:r>
              <a:rPr lang="ru-RU" dirty="0"/>
              <a:t>работы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5B88B946-5079-ECD0-04DB-0DFDC16B14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5456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66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Дальнейшее развитие проекта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Планируемые обновления</a:t>
            </a:r>
            <a:br>
              <a:rPr lang="ru-RU" dirty="0"/>
            </a:br>
            <a:r>
              <a:rPr lang="en-US" dirty="0" err="1"/>
              <a:t>HeadHunter</a:t>
            </a:r>
            <a:r>
              <a:rPr lang="en-US" dirty="0"/>
              <a:t> Semantic Similarity Analysis for Resume (HH SSAR)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err="1"/>
              <a:t>Telegram</a:t>
            </a:r>
            <a:r>
              <a:rPr lang="ru-RU" dirty="0"/>
              <a:t> </a:t>
            </a:r>
            <a:r>
              <a:rPr lang="ru-RU" dirty="0" err="1"/>
              <a:t>Bot</a:t>
            </a:r>
            <a:r>
              <a:rPr lang="ru-RU" dirty="0"/>
              <a:t> для быстрого доступа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Добавление функции адаптивного обучения системы для обновления весов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Добавление функции машинного обучение для предсказания релевантности и улучшения точности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9672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681</Words>
  <Application>Microsoft Office PowerPoint</Application>
  <PresentationFormat>Широкоэкранный</PresentationFormat>
  <Paragraphs>105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HSE Sans</vt:lpstr>
      <vt:lpstr>Office Theme</vt:lpstr>
      <vt:lpstr>ИТОГОВЫЙ ПРОЕКТ слушателя программы «Специалист по Data Science»</vt:lpstr>
      <vt:lpstr>Ценность  задачи</vt:lpstr>
      <vt:lpstr>Постановка  задачи</vt:lpstr>
      <vt:lpstr>HeadHunter Semantic Similarity Analysis for Resume (HH SSAR) Система смыслового сопоставления резюме и вакансий</vt:lpstr>
      <vt:lpstr>Извлечение и подготовка данных  резюме и вакансий (HH.py)</vt:lpstr>
      <vt:lpstr>Обучение модели на основе искусственных нейронных сетей (word2vec.py)</vt:lpstr>
      <vt:lpstr>Сопоставления резюме  с вакансиями (UltimateMatchingModel.py)</vt:lpstr>
      <vt:lpstr>Презентация PowerPoint</vt:lpstr>
      <vt:lpstr>Планируемые обновления HeadHunter Semantic Similarity Analysis for Resume (HH SSAR)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Итоговый проект DS-16</dc:subject>
  <dc:creator>Кутьков Юрий Юрьевич;47 5'9</dc:creator>
  <cp:keywords>DS-16</cp:keywords>
  <cp:lastModifiedBy>47 5'9</cp:lastModifiedBy>
  <cp:revision>18</cp:revision>
  <cp:lastPrinted>2021-11-11T13:08:42Z</cp:lastPrinted>
  <dcterms:created xsi:type="dcterms:W3CDTF">2021-11-11T08:52:47Z</dcterms:created>
  <dcterms:modified xsi:type="dcterms:W3CDTF">2025-08-17T22:49:33Z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