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5"/>
  </p:notesMasterIdLst>
  <p:sldIdLst>
    <p:sldId id="271" r:id="rId5"/>
    <p:sldId id="272" r:id="rId6"/>
    <p:sldId id="278" r:id="rId7"/>
    <p:sldId id="274" r:id="rId8"/>
    <p:sldId id="286" r:id="rId9"/>
    <p:sldId id="287" r:id="rId10"/>
    <p:sldId id="288" r:id="rId11"/>
    <p:sldId id="284" r:id="rId12"/>
    <p:sldId id="289" r:id="rId13"/>
    <p:sldId id="285" r:id="rId14"/>
  </p:sldIdLst>
  <p:sldSz cx="12192000" cy="6858000"/>
  <p:notesSz cx="6858000" cy="9144000"/>
  <p:defaultTextStyle>
    <a:defPPr>
      <a:defRPr lang="en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25" userDrawn="1">
          <p15:clr>
            <a:srgbClr val="A4A3A4"/>
          </p15:clr>
        </p15:guide>
        <p15:guide id="4" pos="1209" userDrawn="1">
          <p15:clr>
            <a:srgbClr val="A4A3A4"/>
          </p15:clr>
        </p15:guide>
        <p15:guide id="5" pos="2955" userDrawn="1">
          <p15:clr>
            <a:srgbClr val="A4A3A4"/>
          </p15:clr>
        </p15:guide>
        <p15:guide id="6" pos="2071" userDrawn="1">
          <p15:clr>
            <a:srgbClr val="A4A3A4"/>
          </p15:clr>
        </p15:guide>
        <p15:guide id="9" pos="3840" userDrawn="1">
          <p15:clr>
            <a:srgbClr val="A4A3A4"/>
          </p15:clr>
        </p15:guide>
        <p15:guide id="10" pos="4702" userDrawn="1">
          <p15:clr>
            <a:srgbClr val="A4A3A4"/>
          </p15:clr>
        </p15:guide>
        <p15:guide id="11" pos="5586" userDrawn="1">
          <p15:clr>
            <a:srgbClr val="A4A3A4"/>
          </p15:clr>
        </p15:guide>
        <p15:guide id="12" pos="7333" userDrawn="1">
          <p15:clr>
            <a:srgbClr val="A4A3A4"/>
          </p15:clr>
        </p15:guide>
        <p15:guide id="13" orient="horz" pos="3952" userDrawn="1">
          <p15:clr>
            <a:srgbClr val="A4A3A4"/>
          </p15:clr>
        </p15:guide>
        <p15:guide id="15" pos="6471" userDrawn="1">
          <p15:clr>
            <a:srgbClr val="A4A3A4"/>
          </p15:clr>
        </p15:guide>
        <p15:guide id="16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Кутьков Юрий Юрьевич" initials="КЮЮ" lastIdx="4" clrIdx="0">
    <p:extLst>
      <p:ext uri="{19B8F6BF-5375-455C-9EA6-DF929625EA0E}">
        <p15:presenceInfo xmlns:p15="http://schemas.microsoft.com/office/powerpoint/2012/main" userId="S::ykutkov@hse.ru::45dbd1ed-eea1-4925-9fa4-5001421b49da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A9B"/>
    <a:srgbClr val="7DA0D3"/>
    <a:srgbClr val="11A0D7"/>
    <a:srgbClr val="CDDDF0"/>
    <a:srgbClr val="FFDC91"/>
    <a:srgbClr val="0E2D69"/>
    <a:srgbClr val="FFF07D"/>
    <a:srgbClr val="029C63"/>
    <a:srgbClr val="96628C"/>
    <a:srgbClr val="E61F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C21501-8AC7-D24B-9BD4-4AB280FA19DE}" v="6" dt="2021-11-26T18:08:21.5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31"/>
    <p:restoredTop sz="94694"/>
  </p:normalViewPr>
  <p:slideViewPr>
    <p:cSldViewPr snapToGrid="0" snapToObjects="1">
      <p:cViewPr varScale="1">
        <p:scale>
          <a:sx n="146" d="100"/>
          <a:sy n="146" d="100"/>
        </p:scale>
        <p:origin x="612" y="120"/>
      </p:cViewPr>
      <p:guideLst>
        <p:guide pos="325"/>
        <p:guide pos="1209"/>
        <p:guide pos="2955"/>
        <p:guide pos="2071"/>
        <p:guide pos="3840"/>
        <p:guide pos="4702"/>
        <p:guide pos="5586"/>
        <p:guide pos="7333"/>
        <p:guide orient="horz" pos="3952"/>
        <p:guide pos="6471"/>
        <p:guide orient="horz" pos="91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napToObjects="1">
      <p:cViewPr varScale="1">
        <p:scale>
          <a:sx n="134" d="100"/>
          <a:sy n="134" d="100"/>
        </p:scale>
        <p:origin x="364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261BF4-8B2C-784B-9959-B59A059012C3}" type="datetimeFigureOut">
              <a:rPr lang="en-RU" smtClean="0"/>
              <a:t>08/22/2025</a:t>
            </a:fld>
            <a:endParaRPr lang="en-R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R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748903-8EB5-294E-A216-6B54B0368783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7316809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Обложка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8" descr="A blue circle with white text&#10;&#10;Description automatically generated with low confidence">
            <a:extLst>
              <a:ext uri="{FF2B5EF4-FFF2-40B4-BE49-F238E27FC236}">
                <a16:creationId xmlns:a16="http://schemas.microsoft.com/office/drawing/2014/main" id="{BA292C80-0DA8-194A-9A66-279048FA2A5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13859" y="962173"/>
            <a:ext cx="886499" cy="886499"/>
          </a:xfrm>
          <a:prstGeom prst="rect">
            <a:avLst/>
          </a:prstGeom>
        </p:spPr>
      </p:pic>
      <p:cxnSp>
        <p:nvCxnSpPr>
          <p:cNvPr id="11" name="Straight Connector 48">
            <a:extLst>
              <a:ext uri="{FF2B5EF4-FFF2-40B4-BE49-F238E27FC236}">
                <a16:creationId xmlns:a16="http://schemas.microsoft.com/office/drawing/2014/main" id="{313EF906-5BAC-0141-A198-076E155DF9E2}"/>
              </a:ext>
            </a:extLst>
          </p:cNvPr>
          <p:cNvCxnSpPr>
            <a:cxnSpLocks/>
          </p:cNvCxnSpPr>
          <p:nvPr userDrawn="1"/>
        </p:nvCxnSpPr>
        <p:spPr>
          <a:xfrm>
            <a:off x="6090212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50">
            <a:extLst>
              <a:ext uri="{FF2B5EF4-FFF2-40B4-BE49-F238E27FC236}">
                <a16:creationId xmlns:a16="http://schemas.microsoft.com/office/drawing/2014/main" id="{61206A97-26F2-E646-8775-9928FEF465B5}"/>
              </a:ext>
            </a:extLst>
          </p:cNvPr>
          <p:cNvCxnSpPr>
            <a:cxnSpLocks/>
          </p:cNvCxnSpPr>
          <p:nvPr userDrawn="1"/>
        </p:nvCxnSpPr>
        <p:spPr>
          <a:xfrm>
            <a:off x="8642581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51">
            <a:extLst>
              <a:ext uri="{FF2B5EF4-FFF2-40B4-BE49-F238E27FC236}">
                <a16:creationId xmlns:a16="http://schemas.microsoft.com/office/drawing/2014/main" id="{28E0E5F6-C1CA-9B41-B1DB-6E4FB509084D}"/>
              </a:ext>
            </a:extLst>
          </p:cNvPr>
          <p:cNvCxnSpPr>
            <a:cxnSpLocks/>
          </p:cNvCxnSpPr>
          <p:nvPr userDrawn="1"/>
        </p:nvCxnSpPr>
        <p:spPr>
          <a:xfrm>
            <a:off x="11179047" y="985336"/>
            <a:ext cx="0" cy="840173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Заголовок 15">
            <a:extLst>
              <a:ext uri="{FF2B5EF4-FFF2-40B4-BE49-F238E27FC236}">
                <a16:creationId xmlns:a16="http://schemas.microsoft.com/office/drawing/2014/main" id="{6007C52F-2E27-E24A-B9DC-AAAB052DBD5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27967" y="2404670"/>
            <a:ext cx="7634059" cy="1978323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4300" b="0" i="0" baseline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презентации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может быть набрано в две </a:t>
            </a:r>
            <a:b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4400" dirty="0">
                <a:solidFill>
                  <a:srgbClr val="102D69"/>
                </a:solidFill>
                <a:latin typeface="HSE Sans" panose="02000000000000000000" pitchFamily="2" charset="0"/>
              </a:rPr>
              <a:t>или три строки (43 </a:t>
            </a:r>
            <a:r>
              <a:rPr lang="en-GB" sz="4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4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4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0" name="Текст 19">
            <a:extLst>
              <a:ext uri="{FF2B5EF4-FFF2-40B4-BE49-F238E27FC236}">
                <a16:creationId xmlns:a16="http://schemas.microsoft.com/office/drawing/2014/main" id="{18109844-C2E7-354F-9C01-8834E4DCE373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074947" y="1187841"/>
            <a:ext cx="3848717" cy="43516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 b="0" i="0">
                <a:latin typeface="HSE Sans" panose="02000000000000000000" pitchFamily="2" charset="0"/>
              </a:defRPr>
            </a:lvl1pPr>
            <a:lvl2pPr marL="457200" indent="0" algn="l">
              <a:buNone/>
              <a:defRPr sz="1600" b="0" i="0">
                <a:latin typeface="HSE Sans" panose="02000000000000000000" pitchFamily="2" charset="0"/>
              </a:defRPr>
            </a:lvl2pPr>
            <a:lvl3pPr marL="914400" indent="0" algn="l">
              <a:buNone/>
              <a:defRPr sz="1600" b="0" i="0">
                <a:latin typeface="HSE Sans" panose="02000000000000000000" pitchFamily="2" charset="0"/>
              </a:defRPr>
            </a:lvl3pPr>
            <a:lvl4pPr marL="1371600" indent="0" algn="l">
              <a:buNone/>
              <a:defRPr sz="1600" b="0" i="0">
                <a:latin typeface="HSE Sans" panose="02000000000000000000" pitchFamily="2" charset="0"/>
              </a:defRPr>
            </a:lvl4pPr>
            <a:lvl5pPr marL="1828800" indent="0" algn="l">
              <a:buNone/>
              <a:defRPr sz="1600" b="0" i="0">
                <a:latin typeface="HSE Sans" panose="02000000000000000000" pitchFamily="2" charset="0"/>
              </a:defRPr>
            </a:lvl5pPr>
          </a:lstStyle>
          <a:p>
            <a:r>
              <a:rPr lang="ru-RU" dirty="0">
                <a:latin typeface="HSE Sans" panose="02000000000000000000" pitchFamily="2" charset="0"/>
              </a:rPr>
              <a:t>Название факультета</a:t>
            </a:r>
            <a:br>
              <a:rPr lang="ru-RU" dirty="0">
                <a:latin typeface="HSE Sans" panose="02000000000000000000" pitchFamily="2" charset="0"/>
              </a:rPr>
            </a:br>
            <a:r>
              <a:rPr lang="ru-RU" dirty="0">
                <a:latin typeface="HSE Sans" panose="02000000000000000000" pitchFamily="2" charset="0"/>
              </a:rPr>
              <a:t>в две строки</a:t>
            </a:r>
            <a:r>
              <a:rPr lang="en-GB" dirty="0">
                <a:latin typeface="HSE Sans" panose="02000000000000000000" pitchFamily="2" charset="0"/>
              </a:rPr>
              <a:t> (16 </a:t>
            </a:r>
            <a:r>
              <a:rPr lang="en-GB" dirty="0" err="1">
                <a:latin typeface="HSE Sans" panose="02000000000000000000" pitchFamily="2" charset="0"/>
              </a:rPr>
              <a:t>pt</a:t>
            </a:r>
            <a:r>
              <a:rPr lang="en-GB" dirty="0">
                <a:latin typeface="HSE Sans" panose="02000000000000000000" pitchFamily="2" charset="0"/>
              </a:rPr>
              <a:t>)</a:t>
            </a:r>
            <a:endParaRPr lang="ru-RU" dirty="0">
              <a:latin typeface="HSE Sans" panose="02000000000000000000" pitchFamily="2" charset="0"/>
            </a:endParaRPr>
          </a:p>
        </p:txBody>
      </p:sp>
      <p:sp>
        <p:nvSpPr>
          <p:cNvPr id="25" name="Текст 24">
            <a:extLst>
              <a:ext uri="{FF2B5EF4-FFF2-40B4-BE49-F238E27FC236}">
                <a16:creationId xmlns:a16="http://schemas.microsoft.com/office/drawing/2014/main" id="{40A04329-C800-BB42-BFE0-7E3C68848DA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59420" y="1173829"/>
            <a:ext cx="2278063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7" name="Текст 26">
            <a:extLst>
              <a:ext uri="{FF2B5EF4-FFF2-40B4-BE49-F238E27FC236}">
                <a16:creationId xmlns:a16="http://schemas.microsoft.com/office/drawing/2014/main" id="{98337931-3EC2-F348-99EA-860F4FFDC188}"/>
              </a:ext>
            </a:extLst>
          </p:cNvPr>
          <p:cNvSpPr>
            <a:spLocks noGrp="1"/>
          </p:cNvSpPr>
          <p:nvPr>
            <p:ph type="body" idx="12" hasCustomPrompt="1"/>
          </p:nvPr>
        </p:nvSpPr>
        <p:spPr>
          <a:xfrm>
            <a:off x="8786720" y="1173829"/>
            <a:ext cx="2217738" cy="463186"/>
          </a:xfrm>
        </p:spPr>
        <p:txBody>
          <a:bodyPr lIns="0" tIns="0" rIns="0" bIns="0" anchor="t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200" dirty="0">
                <a:latin typeface="HSE Sans" panose="02000000000000000000" pitchFamily="2" charset="0"/>
              </a:rPr>
              <a:t>Москва</a:t>
            </a:r>
            <a:br>
              <a:rPr lang="ru-RU" sz="1200" dirty="0">
                <a:latin typeface="HSE Sans" panose="02000000000000000000" pitchFamily="2" charset="0"/>
              </a:rPr>
            </a:br>
            <a:r>
              <a:rPr lang="ru-RU" sz="1200" dirty="0">
                <a:latin typeface="HSE Sans" panose="02000000000000000000" pitchFamily="2" charset="0"/>
              </a:rPr>
              <a:t>2022</a:t>
            </a:r>
            <a:r>
              <a:rPr lang="en-GB" sz="1200" dirty="0">
                <a:latin typeface="HSE Sans" panose="02000000000000000000" pitchFamily="2" charset="0"/>
              </a:rPr>
              <a:t> (12pt)</a:t>
            </a:r>
            <a:endParaRPr lang="ru-RU" sz="1200" dirty="0">
              <a:latin typeface="HSE Sans" panose="02000000000000000000" pitchFamily="2" charset="0"/>
            </a:endParaRPr>
          </a:p>
        </p:txBody>
      </p:sp>
      <p:sp>
        <p:nvSpPr>
          <p:cNvPr id="29" name="Текст 28">
            <a:extLst>
              <a:ext uri="{FF2B5EF4-FFF2-40B4-BE49-F238E27FC236}">
                <a16:creationId xmlns:a16="http://schemas.microsoft.com/office/drawing/2014/main" id="{EEA7A79B-D410-B44F-BF32-C3EAEFC20A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27967" y="4824914"/>
            <a:ext cx="7625267" cy="652860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600" dirty="0">
                <a:latin typeface="HSE Sans" panose="02000000000000000000" pitchFamily="2" charset="0"/>
              </a:rPr>
              <a:t>Если нужно больше места, то используйте подзаголовок</a:t>
            </a:r>
            <a:r>
              <a:rPr lang="en-GB" sz="1600" dirty="0">
                <a:latin typeface="HSE Sans" panose="02000000000000000000" pitchFamily="2" charset="0"/>
              </a:rPr>
              <a:t> (16 </a:t>
            </a:r>
            <a:r>
              <a:rPr lang="en-GB" sz="1600" dirty="0" err="1">
                <a:latin typeface="HSE Sans" panose="02000000000000000000" pitchFamily="2" charset="0"/>
              </a:rPr>
              <a:t>pt</a:t>
            </a:r>
            <a:r>
              <a:rPr lang="en-GB" sz="1600" dirty="0">
                <a:latin typeface="HSE Sans" panose="02000000000000000000" pitchFamily="2" charset="0"/>
              </a:rPr>
              <a:t>)</a:t>
            </a:r>
            <a:endParaRPr lang="ru-RU" sz="16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28959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вет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328428E-0D3D-6E4B-BAC0-3F63BAF7DB7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86CF47C6-D972-9E44-A717-6848F348939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412FEF63-77C0-7C4A-B9BE-4BC0EEEEB78C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C4F550E9-E979-284D-B65F-44E092DD9D0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A39D099-B515-F343-BF7A-A95468DA3860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396B1F99-9711-C64F-A7C9-4F1D89E7F11D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9C21DFE9-C3B2-C54E-9275-7776355F736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5A73F99D-6D58-724E-ADB3-150D9B24F8CB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7E89E360-BE39-5041-BAD6-C7B708340AA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9" name="Заголовок 31">
            <a:extLst>
              <a:ext uri="{FF2B5EF4-FFF2-40B4-BE49-F238E27FC236}">
                <a16:creationId xmlns:a16="http://schemas.microsoft.com/office/drawing/2014/main" id="{1C20890C-BC1C-0745-9AF3-46700BA27C4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Дополнительная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цветовая гамма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CA2589F7-4500-024F-8E07-D726629A59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Для оформления графиков, таблиц, диаграмм могут потребоваться дополнительные цвета и вы совершенно правы, задавая вопрос, какие цвета использовать и где их взять. Мы предлагаем использовать палитру цветов Вышки для этих целей.</a:t>
            </a:r>
          </a:p>
        </p:txBody>
      </p:sp>
      <p:sp>
        <p:nvSpPr>
          <p:cNvPr id="21" name="Oval 5">
            <a:extLst>
              <a:ext uri="{FF2B5EF4-FFF2-40B4-BE49-F238E27FC236}">
                <a16:creationId xmlns:a16="http://schemas.microsoft.com/office/drawing/2014/main" id="{D2CA403A-98E7-6C42-8F44-30AB6622C802}"/>
              </a:ext>
            </a:extLst>
          </p:cNvPr>
          <p:cNvSpPr/>
          <p:nvPr userDrawn="1"/>
        </p:nvSpPr>
        <p:spPr>
          <a:xfrm>
            <a:off x="5392982" y="1447790"/>
            <a:ext cx="830997" cy="830997"/>
          </a:xfrm>
          <a:prstGeom prst="ellipse">
            <a:avLst/>
          </a:prstGeom>
          <a:solidFill>
            <a:srgbClr val="0E2D69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2" name="Oval 20">
            <a:extLst>
              <a:ext uri="{FF2B5EF4-FFF2-40B4-BE49-F238E27FC236}">
                <a16:creationId xmlns:a16="http://schemas.microsoft.com/office/drawing/2014/main" id="{42ABAA5D-E7AB-6E48-9D43-A48178C9BDD4}"/>
              </a:ext>
            </a:extLst>
          </p:cNvPr>
          <p:cNvSpPr/>
          <p:nvPr userDrawn="1"/>
        </p:nvSpPr>
        <p:spPr>
          <a:xfrm>
            <a:off x="6742925" y="1447790"/>
            <a:ext cx="830997" cy="830997"/>
          </a:xfrm>
          <a:prstGeom prst="ellipse">
            <a:avLst/>
          </a:prstGeom>
          <a:solidFill>
            <a:srgbClr val="234A9B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209F185A-8F67-9C42-A7C5-87E483F4FC19}"/>
              </a:ext>
            </a:extLst>
          </p:cNvPr>
          <p:cNvSpPr/>
          <p:nvPr userDrawn="1"/>
        </p:nvSpPr>
        <p:spPr>
          <a:xfrm>
            <a:off x="8092868" y="1447790"/>
            <a:ext cx="830997" cy="830997"/>
          </a:xfrm>
          <a:prstGeom prst="ellipse">
            <a:avLst/>
          </a:prstGeom>
          <a:solidFill>
            <a:srgbClr val="11A0D7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279AE0F6-4E37-6C4D-AF45-824EEE489A15}"/>
              </a:ext>
            </a:extLst>
          </p:cNvPr>
          <p:cNvSpPr/>
          <p:nvPr userDrawn="1"/>
        </p:nvSpPr>
        <p:spPr>
          <a:xfrm>
            <a:off x="9442811" y="1447790"/>
            <a:ext cx="830997" cy="830997"/>
          </a:xfrm>
          <a:prstGeom prst="ellipse">
            <a:avLst/>
          </a:prstGeom>
          <a:solidFill>
            <a:srgbClr val="029C6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5" name="Oval 26">
            <a:extLst>
              <a:ext uri="{FF2B5EF4-FFF2-40B4-BE49-F238E27FC236}">
                <a16:creationId xmlns:a16="http://schemas.microsoft.com/office/drawing/2014/main" id="{330C0EA4-7FD1-CE4D-AC95-8C484C5AC790}"/>
              </a:ext>
            </a:extLst>
          </p:cNvPr>
          <p:cNvSpPr/>
          <p:nvPr userDrawn="1"/>
        </p:nvSpPr>
        <p:spPr>
          <a:xfrm>
            <a:off x="10792754" y="1447790"/>
            <a:ext cx="830997" cy="830997"/>
          </a:xfrm>
          <a:prstGeom prst="ellipse">
            <a:avLst/>
          </a:prstGeom>
          <a:solidFill>
            <a:srgbClr val="EB681F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6" name="Oval 29">
            <a:extLst>
              <a:ext uri="{FF2B5EF4-FFF2-40B4-BE49-F238E27FC236}">
                <a16:creationId xmlns:a16="http://schemas.microsoft.com/office/drawing/2014/main" id="{4C53CF3D-7EFB-DF4F-8EA6-5644574E9AFB}"/>
              </a:ext>
            </a:extLst>
          </p:cNvPr>
          <p:cNvSpPr/>
          <p:nvPr userDrawn="1"/>
        </p:nvSpPr>
        <p:spPr>
          <a:xfrm>
            <a:off x="5392982" y="2708699"/>
            <a:ext cx="830997" cy="830997"/>
          </a:xfrm>
          <a:prstGeom prst="ellipse">
            <a:avLst/>
          </a:prstGeom>
          <a:solidFill>
            <a:srgbClr val="7D4EB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7" name="Oval 33">
            <a:extLst>
              <a:ext uri="{FF2B5EF4-FFF2-40B4-BE49-F238E27FC236}">
                <a16:creationId xmlns:a16="http://schemas.microsoft.com/office/drawing/2014/main" id="{B42CE88A-E9A3-2A4E-BD50-EB37311F39EC}"/>
              </a:ext>
            </a:extLst>
          </p:cNvPr>
          <p:cNvSpPr/>
          <p:nvPr userDrawn="1"/>
        </p:nvSpPr>
        <p:spPr>
          <a:xfrm>
            <a:off x="6742925" y="2708699"/>
            <a:ext cx="830997" cy="830997"/>
          </a:xfrm>
          <a:prstGeom prst="ellipse">
            <a:avLst/>
          </a:prstGeom>
          <a:solidFill>
            <a:srgbClr val="E61F3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8" name="Oval 34">
            <a:extLst>
              <a:ext uri="{FF2B5EF4-FFF2-40B4-BE49-F238E27FC236}">
                <a16:creationId xmlns:a16="http://schemas.microsoft.com/office/drawing/2014/main" id="{B699EFDF-DB9D-3C4F-9D1F-461508017BDA}"/>
              </a:ext>
            </a:extLst>
          </p:cNvPr>
          <p:cNvSpPr/>
          <p:nvPr userDrawn="1"/>
        </p:nvSpPr>
        <p:spPr>
          <a:xfrm>
            <a:off x="8092868" y="2708699"/>
            <a:ext cx="830997" cy="830997"/>
          </a:xfrm>
          <a:prstGeom prst="ellipse">
            <a:avLst/>
          </a:prstGeom>
          <a:solidFill>
            <a:srgbClr val="FBBA0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29" name="Oval 35">
            <a:extLst>
              <a:ext uri="{FF2B5EF4-FFF2-40B4-BE49-F238E27FC236}">
                <a16:creationId xmlns:a16="http://schemas.microsoft.com/office/drawing/2014/main" id="{5DF3131C-EEA1-5446-B567-C9DA0A2A1AFF}"/>
              </a:ext>
            </a:extLst>
          </p:cNvPr>
          <p:cNvSpPr/>
          <p:nvPr userDrawn="1"/>
        </p:nvSpPr>
        <p:spPr>
          <a:xfrm>
            <a:off x="9442811" y="2708699"/>
            <a:ext cx="830997" cy="830997"/>
          </a:xfrm>
          <a:prstGeom prst="ellipse">
            <a:avLst/>
          </a:prstGeom>
          <a:solidFill>
            <a:srgbClr val="7DA0D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0" name="Oval 36">
            <a:extLst>
              <a:ext uri="{FF2B5EF4-FFF2-40B4-BE49-F238E27FC236}">
                <a16:creationId xmlns:a16="http://schemas.microsoft.com/office/drawing/2014/main" id="{6D03B317-B61D-2945-8C0A-A6EBD87ACD07}"/>
              </a:ext>
            </a:extLst>
          </p:cNvPr>
          <p:cNvSpPr/>
          <p:nvPr userDrawn="1"/>
        </p:nvSpPr>
        <p:spPr>
          <a:xfrm>
            <a:off x="10792754" y="2708699"/>
            <a:ext cx="830997" cy="830997"/>
          </a:xfrm>
          <a:prstGeom prst="ellipse">
            <a:avLst/>
          </a:prstGeom>
          <a:solidFill>
            <a:srgbClr val="47A0A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1" name="Oval 37">
            <a:extLst>
              <a:ext uri="{FF2B5EF4-FFF2-40B4-BE49-F238E27FC236}">
                <a16:creationId xmlns:a16="http://schemas.microsoft.com/office/drawing/2014/main" id="{9C0266F1-C0B7-624A-A873-5F2C8801E766}"/>
              </a:ext>
            </a:extLst>
          </p:cNvPr>
          <p:cNvSpPr/>
          <p:nvPr userDrawn="1"/>
        </p:nvSpPr>
        <p:spPr>
          <a:xfrm>
            <a:off x="5392982" y="3969609"/>
            <a:ext cx="830997" cy="830997"/>
          </a:xfrm>
          <a:prstGeom prst="ellipse">
            <a:avLst/>
          </a:prstGeom>
          <a:solidFill>
            <a:srgbClr val="EB8C3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2" name="Oval 38">
            <a:extLst>
              <a:ext uri="{FF2B5EF4-FFF2-40B4-BE49-F238E27FC236}">
                <a16:creationId xmlns:a16="http://schemas.microsoft.com/office/drawing/2014/main" id="{30C0C10E-388C-9843-8270-19D471BD3756}"/>
              </a:ext>
            </a:extLst>
          </p:cNvPr>
          <p:cNvSpPr/>
          <p:nvPr userDrawn="1"/>
        </p:nvSpPr>
        <p:spPr>
          <a:xfrm>
            <a:off x="6742925" y="3969609"/>
            <a:ext cx="830997" cy="830997"/>
          </a:xfrm>
          <a:prstGeom prst="ellipse">
            <a:avLst/>
          </a:prstGeom>
          <a:solidFill>
            <a:srgbClr val="96628C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3" name="Oval 39">
            <a:extLst>
              <a:ext uri="{FF2B5EF4-FFF2-40B4-BE49-F238E27FC236}">
                <a16:creationId xmlns:a16="http://schemas.microsoft.com/office/drawing/2014/main" id="{87047EA3-79D2-8644-A568-E64AA1D7D370}"/>
              </a:ext>
            </a:extLst>
          </p:cNvPr>
          <p:cNvSpPr/>
          <p:nvPr userDrawn="1"/>
        </p:nvSpPr>
        <p:spPr>
          <a:xfrm>
            <a:off x="8092868" y="3969609"/>
            <a:ext cx="830997" cy="830997"/>
          </a:xfrm>
          <a:prstGeom prst="ellipse">
            <a:avLst/>
          </a:prstGeom>
          <a:solidFill>
            <a:srgbClr val="CD5A5A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4" name="Oval 40">
            <a:extLst>
              <a:ext uri="{FF2B5EF4-FFF2-40B4-BE49-F238E27FC236}">
                <a16:creationId xmlns:a16="http://schemas.microsoft.com/office/drawing/2014/main" id="{7F5D1C6B-4E6B-0346-A5DC-C511DB14EFD6}"/>
              </a:ext>
            </a:extLst>
          </p:cNvPr>
          <p:cNvSpPr/>
          <p:nvPr userDrawn="1"/>
        </p:nvSpPr>
        <p:spPr>
          <a:xfrm>
            <a:off x="9442811" y="3969609"/>
            <a:ext cx="830997" cy="830997"/>
          </a:xfrm>
          <a:prstGeom prst="ellipse">
            <a:avLst/>
          </a:prstGeom>
          <a:solidFill>
            <a:srgbClr val="FFD746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5" name="Oval 41">
            <a:extLst>
              <a:ext uri="{FF2B5EF4-FFF2-40B4-BE49-F238E27FC236}">
                <a16:creationId xmlns:a16="http://schemas.microsoft.com/office/drawing/2014/main" id="{EB421DBA-35DE-2C4F-A89E-27F0998EF4E8}"/>
              </a:ext>
            </a:extLst>
          </p:cNvPr>
          <p:cNvSpPr/>
          <p:nvPr userDrawn="1"/>
        </p:nvSpPr>
        <p:spPr>
          <a:xfrm>
            <a:off x="10792754" y="3969609"/>
            <a:ext cx="830997" cy="830997"/>
          </a:xfrm>
          <a:prstGeom prst="ellipse">
            <a:avLst/>
          </a:prstGeom>
          <a:solidFill>
            <a:srgbClr val="CDDDF0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6" name="Oval 42">
            <a:extLst>
              <a:ext uri="{FF2B5EF4-FFF2-40B4-BE49-F238E27FC236}">
                <a16:creationId xmlns:a16="http://schemas.microsoft.com/office/drawing/2014/main" id="{081BD842-A9A1-5B44-81ED-A97BA390032B}"/>
              </a:ext>
            </a:extLst>
          </p:cNvPr>
          <p:cNvSpPr/>
          <p:nvPr userDrawn="1"/>
        </p:nvSpPr>
        <p:spPr>
          <a:xfrm>
            <a:off x="5392982" y="5249769"/>
            <a:ext cx="830997" cy="830997"/>
          </a:xfrm>
          <a:prstGeom prst="ellipse">
            <a:avLst/>
          </a:prstGeom>
          <a:solidFill>
            <a:srgbClr val="D7EBB4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7" name="Oval 43">
            <a:extLst>
              <a:ext uri="{FF2B5EF4-FFF2-40B4-BE49-F238E27FC236}">
                <a16:creationId xmlns:a16="http://schemas.microsoft.com/office/drawing/2014/main" id="{036EE7D2-A33A-434C-B272-C82E2CDD4D4D}"/>
              </a:ext>
            </a:extLst>
          </p:cNvPr>
          <p:cNvSpPr/>
          <p:nvPr userDrawn="1"/>
        </p:nvSpPr>
        <p:spPr>
          <a:xfrm>
            <a:off x="6742925" y="5249769"/>
            <a:ext cx="830997" cy="830997"/>
          </a:xfrm>
          <a:prstGeom prst="ellipse">
            <a:avLst/>
          </a:prstGeom>
          <a:solidFill>
            <a:srgbClr val="FFDC9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8" name="Oval 44">
            <a:extLst>
              <a:ext uri="{FF2B5EF4-FFF2-40B4-BE49-F238E27FC236}">
                <a16:creationId xmlns:a16="http://schemas.microsoft.com/office/drawing/2014/main" id="{7DD65DA4-F076-C242-813E-8C17DCABCCFB}"/>
              </a:ext>
            </a:extLst>
          </p:cNvPr>
          <p:cNvSpPr/>
          <p:nvPr userDrawn="1"/>
        </p:nvSpPr>
        <p:spPr>
          <a:xfrm>
            <a:off x="8092868" y="5249769"/>
            <a:ext cx="830997" cy="830997"/>
          </a:xfrm>
          <a:prstGeom prst="ellipse">
            <a:avLst/>
          </a:prstGeom>
          <a:solidFill>
            <a:srgbClr val="D7C3F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39" name="Oval 45">
            <a:extLst>
              <a:ext uri="{FF2B5EF4-FFF2-40B4-BE49-F238E27FC236}">
                <a16:creationId xmlns:a16="http://schemas.microsoft.com/office/drawing/2014/main" id="{8A44D99D-BF66-2848-B460-F59D8ECF5690}"/>
              </a:ext>
            </a:extLst>
          </p:cNvPr>
          <p:cNvSpPr/>
          <p:nvPr userDrawn="1"/>
        </p:nvSpPr>
        <p:spPr>
          <a:xfrm>
            <a:off x="9442811" y="5249769"/>
            <a:ext cx="830997" cy="830997"/>
          </a:xfrm>
          <a:prstGeom prst="ellipse">
            <a:avLst/>
          </a:prstGeom>
          <a:solidFill>
            <a:srgbClr val="F6C3C3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40" name="Oval 46">
            <a:extLst>
              <a:ext uri="{FF2B5EF4-FFF2-40B4-BE49-F238E27FC236}">
                <a16:creationId xmlns:a16="http://schemas.microsoft.com/office/drawing/2014/main" id="{9B130CEB-3D74-B647-BA6B-32F7D70FD354}"/>
              </a:ext>
            </a:extLst>
          </p:cNvPr>
          <p:cNvSpPr/>
          <p:nvPr userDrawn="1"/>
        </p:nvSpPr>
        <p:spPr>
          <a:xfrm>
            <a:off x="10792754" y="5249769"/>
            <a:ext cx="830997" cy="830997"/>
          </a:xfrm>
          <a:prstGeom prst="ellipse">
            <a:avLst/>
          </a:prstGeom>
          <a:solidFill>
            <a:srgbClr val="FFF07D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67054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A7FA04E4-3213-8F41-B068-4DC2814414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938052A0-3DF0-DC47-B7E0-C20EF981C230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8C6147F0-3CA1-264C-B2B2-F88597196943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2CDF50E-4D58-AF4A-ABFD-140AF88B3681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2171D1-2A5B-7A4A-9760-17CCE51B980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3C71A0C3-CD3E-0748-98E5-6B2507CAB296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9856D01B-EC9A-6047-B7FB-D47084AB3F5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83E23342-AC91-354A-9A28-A14FF7BADC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BB1CCE68-8F57-1A41-BC43-633D2EFC801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5209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чисты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5234703-C735-5D41-99C2-019C7EBECCF4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2F59B5-E815-AE43-BAE2-FA594BB42C0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5310809" y="2643809"/>
            <a:ext cx="1570383" cy="15703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7064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4" descr="Icon&#10;&#10;Description automatically generated">
            <a:extLst>
              <a:ext uri="{FF2B5EF4-FFF2-40B4-BE49-F238E27FC236}">
                <a16:creationId xmlns:a16="http://schemas.microsoft.com/office/drawing/2014/main" id="{4A1436AC-5F96-2A4F-BFC7-B3442083EBE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11" name="Straight Connector 19">
            <a:extLst>
              <a:ext uri="{FF2B5EF4-FFF2-40B4-BE49-F238E27FC236}">
                <a16:creationId xmlns:a16="http://schemas.microsoft.com/office/drawing/2014/main" id="{067DD2ED-246D-7D41-B51F-FED98BF873F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1">
            <a:extLst>
              <a:ext uri="{FF2B5EF4-FFF2-40B4-BE49-F238E27FC236}">
                <a16:creationId xmlns:a16="http://schemas.microsoft.com/office/drawing/2014/main" id="{68E8C250-D449-A743-8975-B5BFB04D9744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25">
            <a:extLst>
              <a:ext uri="{FF2B5EF4-FFF2-40B4-BE49-F238E27FC236}">
                <a16:creationId xmlns:a16="http://schemas.microsoft.com/office/drawing/2014/main" id="{DD1C71CA-B883-AF42-959D-BCA5690AAA4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4D3A12E-0E10-C441-81D2-C3C1EB6A053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9" name="Straight Connector 59">
            <a:extLst>
              <a:ext uri="{FF2B5EF4-FFF2-40B4-BE49-F238E27FC236}">
                <a16:creationId xmlns:a16="http://schemas.microsoft.com/office/drawing/2014/main" id="{3447008E-4F3B-FC4E-B96D-3927FAE1ED1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Рисунок 23">
            <a:extLst>
              <a:ext uri="{FF2B5EF4-FFF2-40B4-BE49-F238E27FC236}">
                <a16:creationId xmlns:a16="http://schemas.microsoft.com/office/drawing/2014/main" id="{61115A7A-23E5-E442-9551-F72F1CDA57B9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684653" y="1447790"/>
            <a:ext cx="4325167" cy="4325107"/>
          </a:xfrm>
          <a:solidFill>
            <a:srgbClr val="D9D9D9"/>
          </a:solidFill>
        </p:spPr>
        <p:txBody>
          <a:bodyPr anchor="ctr">
            <a:normAutofit/>
          </a:bodyPr>
          <a:lstStyle>
            <a:lvl1pPr marL="0" marR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>
                <a:solidFill>
                  <a:schemeClr val="bg2">
                    <a:lumMod val="10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800" dirty="0">
                <a:solidFill>
                  <a:schemeClr val="tx1"/>
                </a:solidFill>
                <a:latin typeface="HSE Sans" panose="02000000000000000000" pitchFamily="2" charset="0"/>
              </a:rPr>
              <a:t>Чтобы слайд не выглядел пустым, сюда можно поставить иллюстрацию или фотографию</a:t>
            </a:r>
            <a:endParaRPr lang="en-RU" sz="2800">
              <a:solidFill>
                <a:schemeClr val="tx1"/>
              </a:solidFill>
              <a:latin typeface="HSE Sans" panose="02000000000000000000" pitchFamily="2" charset="0"/>
            </a:endParaRPr>
          </a:p>
        </p:txBody>
      </p:sp>
      <p:sp>
        <p:nvSpPr>
          <p:cNvPr id="32" name="Заголовок 31">
            <a:extLst>
              <a:ext uri="{FF2B5EF4-FFF2-40B4-BE49-F238E27FC236}">
                <a16:creationId xmlns:a16="http://schemas.microsoft.com/office/drawing/2014/main" id="{9ED7AA97-D972-DF4F-B662-A65F2A544C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8" y="1447790"/>
            <a:ext cx="524556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36" name="Текст 35">
            <a:extLst>
              <a:ext uri="{FF2B5EF4-FFF2-40B4-BE49-F238E27FC236}">
                <a16:creationId xmlns:a16="http://schemas.microsoft.com/office/drawing/2014/main" id="{69E35E54-2B19-7441-876F-1C6A84F4F15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5245561" cy="3393234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38" name="Текст 37">
            <a:extLst>
              <a:ext uri="{FF2B5EF4-FFF2-40B4-BE49-F238E27FC236}">
                <a16:creationId xmlns:a16="http://schemas.microsoft.com/office/drawing/2014/main" id="{7FB4A275-856E-364D-8AA4-2071AADC6A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0" name="Текст 39">
            <a:extLst>
              <a:ext uri="{FF2B5EF4-FFF2-40B4-BE49-F238E27FC236}">
                <a16:creationId xmlns:a16="http://schemas.microsoft.com/office/drawing/2014/main" id="{58FBA0EA-8BE0-A643-B258-4E5C3446717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41" name="Текст 39">
            <a:extLst>
              <a:ext uri="{FF2B5EF4-FFF2-40B4-BE49-F238E27FC236}">
                <a16:creationId xmlns:a16="http://schemas.microsoft.com/office/drawing/2014/main" id="{0BEC062F-1BEB-DE4C-B7EE-C552C9D45F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87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FDC66DB8-29BC-5940-A721-40F10021456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DE27C859-478F-3648-8A9D-2C85DBDCAC09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58EA1144-CFD8-1D47-B430-7014F576043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96EDC73C-5A3C-014E-8E52-04CAFCA9B20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5E88681-53A8-3B45-B80A-372EDFB53883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EDA7D8BF-DF37-704F-B77F-7E40752ACE25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5026DBD8-54A3-1446-9D3B-BA2B38460F1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E8AA3569-5054-7D47-AB14-BCFB0440D0A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Заголовок 31">
            <a:extLst>
              <a:ext uri="{FF2B5EF4-FFF2-40B4-BE49-F238E27FC236}">
                <a16:creationId xmlns:a16="http://schemas.microsoft.com/office/drawing/2014/main" id="{76942483-EB13-0A4B-8060-DB65024C29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66FAD63B-F743-0F47-BBE3-D7731766705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7" y="2379663"/>
            <a:ext cx="11057971" cy="3745092"/>
          </a:xfrm>
        </p:spPr>
        <p:txBody>
          <a:bodyPr lIns="0" tIns="0" rIns="0" numCol="3" spcCol="25200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300" dirty="0">
                <a:latin typeface="HSE Sans" panose="02000000000000000000" pitchFamily="2" charset="0"/>
              </a:rPr>
              <a:t>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 Если текста много, то рекомендуем набирать его в несколько колонок, две или три. 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</a:t>
            </a:r>
          </a:p>
        </p:txBody>
      </p:sp>
      <p:sp>
        <p:nvSpPr>
          <p:cNvPr id="18" name="Текст 39">
            <a:extLst>
              <a:ext uri="{FF2B5EF4-FFF2-40B4-BE49-F238E27FC236}">
                <a16:creationId xmlns:a16="http://schemas.microsoft.com/office/drawing/2014/main" id="{8A048480-30C9-044E-8C2E-0F67398FEE1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27183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екст_3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0E78CA68-7A0C-CF41-9AC6-A547FB9EC3B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45DC512A-A23B-B24D-A1F6-6793976867CF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21F91649-DF0F-5F45-A43B-2CED9ACDD04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3137B760-1A50-1845-B7F2-1EF31C71C72B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5ECCF8F-5855-7943-B503-5573887A534D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FB81B23D-CDD8-E64C-9887-3540F7EE1C4B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C2D710AE-3CBE-5940-A7EB-F96132E6592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FCC5A33D-0A3C-F140-B745-367744A5F308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5">
            <a:extLst>
              <a:ext uri="{FF2B5EF4-FFF2-40B4-BE49-F238E27FC236}">
                <a16:creationId xmlns:a16="http://schemas.microsoft.com/office/drawing/2014/main" id="{5163BE0A-A745-414A-AF21-D968BD69D2D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lvl="0"/>
            <a:r>
              <a:rPr lang="ru-RU" dirty="0"/>
              <a:t>Небольшие куски текста (13</a:t>
            </a:r>
            <a:r>
              <a:rPr lang="en-US" dirty="0" err="1"/>
              <a:t>pt</a:t>
            </a:r>
            <a:r>
              <a:rPr lang="en-US" dirty="0"/>
              <a:t>) </a:t>
            </a:r>
            <a:r>
              <a:rPr lang="ru-RU" dirty="0"/>
              <a:t>можно набирать в одну колонку, но не делайте колонку на всю ширину экрана. Текст, набранный длинной строкой очень трудно читать, подумайте о тех, кто будет читать вашу презентацию. Старайтесь чтобы в строке было в среднем семь — девять слов. Большее количество слов в строке способствует хорошему сну, но не чтению. Если у вас есть свободное пространство и вы считаете, что текст одинок и ему нужна компания, то поставьте рядом небольшое изображение, которое иллюстрирует ваш текст или дополняет его.</a:t>
            </a: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B3D47CF6-5FC1-2346-8894-A7CC39063DE3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CD14B8F3-89C2-9F45-809E-D1EAF85AC566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59892" y="2379663"/>
            <a:ext cx="5383968" cy="3451794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3200" dirty="0">
                <a:solidFill>
                  <a:srgbClr val="102D69"/>
                </a:solidFill>
                <a:latin typeface="HSE Sans" panose="02000000000000000000" pitchFamily="2" charset="0"/>
              </a:rPr>
              <a:t>Небольшую фразу, с важной информацией, можно выделить, набрав ее более крупным кеглем, чем обычный  текст. Делать это часто не рекомендуется.</a:t>
            </a:r>
          </a:p>
          <a:p>
            <a:pPr lvl="0"/>
            <a:endParaRPr lang="ru-RU" dirty="0"/>
          </a:p>
        </p:txBody>
      </p:sp>
      <p:sp>
        <p:nvSpPr>
          <p:cNvPr id="24" name="Текст 39">
            <a:extLst>
              <a:ext uri="{FF2B5EF4-FFF2-40B4-BE49-F238E27FC236}">
                <a16:creationId xmlns:a16="http://schemas.microsoft.com/office/drawing/2014/main" id="{3BE4279A-8109-B244-B721-18F10C696B1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5" name="Заголовок 31">
            <a:extLst>
              <a:ext uri="{FF2B5EF4-FFF2-40B4-BE49-F238E27FC236}">
                <a16:creationId xmlns:a16="http://schemas.microsoft.com/office/drawing/2014/main" id="{B32DC3D4-97A5-3E4F-A29B-422D5E3129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3795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Icon&#10;&#10;Description automatically generated">
            <a:extLst>
              <a:ext uri="{FF2B5EF4-FFF2-40B4-BE49-F238E27FC236}">
                <a16:creationId xmlns:a16="http://schemas.microsoft.com/office/drawing/2014/main" id="{9E89D752-CAC6-0943-9A3D-4C52DBF50C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8" name="Straight Connector 19">
            <a:extLst>
              <a:ext uri="{FF2B5EF4-FFF2-40B4-BE49-F238E27FC236}">
                <a16:creationId xmlns:a16="http://schemas.microsoft.com/office/drawing/2014/main" id="{64D89E64-93BB-044D-B3D4-8F2679C5CA4C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1">
            <a:extLst>
              <a:ext uri="{FF2B5EF4-FFF2-40B4-BE49-F238E27FC236}">
                <a16:creationId xmlns:a16="http://schemas.microsoft.com/office/drawing/2014/main" id="{D0C3B169-866D-C645-AF76-00F8C2A97E9B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5">
            <a:extLst>
              <a:ext uri="{FF2B5EF4-FFF2-40B4-BE49-F238E27FC236}">
                <a16:creationId xmlns:a16="http://schemas.microsoft.com/office/drawing/2014/main" id="{FDDF48AB-D8AE-0E42-A544-8EA5B8744778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6DF89EC-1E7C-3B40-85F4-6D19A7D29AC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2" name="Straight Connector 59">
            <a:extLst>
              <a:ext uri="{FF2B5EF4-FFF2-40B4-BE49-F238E27FC236}">
                <a16:creationId xmlns:a16="http://schemas.microsoft.com/office/drawing/2014/main" id="{019D6862-BD52-734D-9E19-38C147CA2D2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Текст 37">
            <a:extLst>
              <a:ext uri="{FF2B5EF4-FFF2-40B4-BE49-F238E27FC236}">
                <a16:creationId xmlns:a16="http://schemas.microsoft.com/office/drawing/2014/main" id="{A9BD5ADD-B3F2-C342-82F7-83683F040D2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4F15CBC0-FC8B-744E-95A7-C9863CDC31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6" name="Текст 39">
            <a:extLst>
              <a:ext uri="{FF2B5EF4-FFF2-40B4-BE49-F238E27FC236}">
                <a16:creationId xmlns:a16="http://schemas.microsoft.com/office/drawing/2014/main" id="{BC3B54AA-A0BD-E646-B3B7-C0E724D26D2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B3F16318-C9C3-B948-A508-4BC53D0B77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9" y="1447790"/>
            <a:ext cx="4322530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</a:t>
            </a:r>
            <a:b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</a:br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8" name="Текст 35">
            <a:extLst>
              <a:ext uri="{FF2B5EF4-FFF2-40B4-BE49-F238E27FC236}">
                <a16:creationId xmlns:a16="http://schemas.microsoft.com/office/drawing/2014/main" id="{23B3E5FB-BBCE-4149-AD9A-8CAB06CC9FC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  <p:sp>
        <p:nvSpPr>
          <p:cNvPr id="19" name="Текст 35">
            <a:extLst>
              <a:ext uri="{FF2B5EF4-FFF2-40B4-BE49-F238E27FC236}">
                <a16:creationId xmlns:a16="http://schemas.microsoft.com/office/drawing/2014/main" id="{658542D3-7E45-6E46-8039-27C4C43DD61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57965DCA-4776-7546-97FD-A69317A34C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71134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График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11D7C3EB-CCEB-E142-9753-8B2D75A0A80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527C9F89-51CC-D243-9351-73AB081DB944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F09EE119-6C80-E846-95F9-BB3907664128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6C0A681B-44BF-6A46-98D8-483EF13B9114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65A5D7C-EB12-9D4D-A99A-4B26C81B738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D4C3D74D-BE91-9547-ADCA-ACCE93C18789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3E0AB43B-5E98-6042-A282-C61E0C5A37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7388A8DF-D130-5445-A3F8-F96E1202BA1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02CBC466-1703-7541-94E4-AC76F4E6D93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0" name="Текст 35">
            <a:extLst>
              <a:ext uri="{FF2B5EF4-FFF2-40B4-BE49-F238E27FC236}">
                <a16:creationId xmlns:a16="http://schemas.microsoft.com/office/drawing/2014/main" id="{5812BF3C-1D24-3640-84D2-BFFCA525AE5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5897" y="5183249"/>
            <a:ext cx="3934345" cy="553998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Примечания, или любая другая пояснительная или дополнительная информация набираются шрифтом размером 10 </a:t>
            </a:r>
            <a:r>
              <a:rPr lang="en-GB" sz="1000" dirty="0" err="1">
                <a:latin typeface="HSE Sans" panose="02000000000000000000" pitchFamily="2" charset="0"/>
              </a:rPr>
              <a:t>pt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21" name="Диаграмма 7">
            <a:extLst>
              <a:ext uri="{FF2B5EF4-FFF2-40B4-BE49-F238E27FC236}">
                <a16:creationId xmlns:a16="http://schemas.microsoft.com/office/drawing/2014/main" id="{BCBBDD44-9DC9-F74E-979F-120A7BBD4EE1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272097" y="1447790"/>
            <a:ext cx="6371768" cy="4289457"/>
          </a:xfrm>
        </p:spPr>
        <p:txBody>
          <a:bodyPr/>
          <a:lstStyle/>
          <a:p>
            <a:endParaRPr lang="ru-RU"/>
          </a:p>
        </p:txBody>
      </p:sp>
      <p:sp>
        <p:nvSpPr>
          <p:cNvPr id="23" name="Текст 22">
            <a:extLst>
              <a:ext uri="{FF2B5EF4-FFF2-40B4-BE49-F238E27FC236}">
                <a16:creationId xmlns:a16="http://schemas.microsoft.com/office/drawing/2014/main" id="{7C68DF7B-E804-E44B-83DF-5DC36AF76F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8" y="1447064"/>
            <a:ext cx="4322762" cy="703205"/>
          </a:xfrm>
        </p:spPr>
        <p:txBody>
          <a:bodyPr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графика. Обратите внимание, что название графика набирается меньшим кеглем, чем заголовок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 (16pt)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8" name="Текст 35">
            <a:extLst>
              <a:ext uri="{FF2B5EF4-FFF2-40B4-BE49-F238E27FC236}">
                <a16:creationId xmlns:a16="http://schemas.microsoft.com/office/drawing/2014/main" id="{89E931D8-2901-A54D-86EA-096E47B818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85898" y="2379663"/>
            <a:ext cx="4322531" cy="239937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8898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Цифры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Icon&#10;&#10;Description automatically generated">
            <a:extLst>
              <a:ext uri="{FF2B5EF4-FFF2-40B4-BE49-F238E27FC236}">
                <a16:creationId xmlns:a16="http://schemas.microsoft.com/office/drawing/2014/main" id="{E9A64721-E55E-8749-B29E-51DD8955936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7" name="Straight Connector 19">
            <a:extLst>
              <a:ext uri="{FF2B5EF4-FFF2-40B4-BE49-F238E27FC236}">
                <a16:creationId xmlns:a16="http://schemas.microsoft.com/office/drawing/2014/main" id="{B0C162B7-B84F-874A-960E-31F512518C6E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1">
            <a:extLst>
              <a:ext uri="{FF2B5EF4-FFF2-40B4-BE49-F238E27FC236}">
                <a16:creationId xmlns:a16="http://schemas.microsoft.com/office/drawing/2014/main" id="{1CB321BB-9FE3-294F-85D8-AA7DC75CA4AF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25">
            <a:extLst>
              <a:ext uri="{FF2B5EF4-FFF2-40B4-BE49-F238E27FC236}">
                <a16:creationId xmlns:a16="http://schemas.microsoft.com/office/drawing/2014/main" id="{0A610A45-8712-8A45-AFB3-931CF468EC32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0460EF6-ECAD-8941-8132-1B3E005D6067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1" name="Straight Connector 59">
            <a:extLst>
              <a:ext uri="{FF2B5EF4-FFF2-40B4-BE49-F238E27FC236}">
                <a16:creationId xmlns:a16="http://schemas.microsoft.com/office/drawing/2014/main" id="{41AE56A2-5FAA-FD44-AE1A-338E1E304184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Текст 37">
            <a:extLst>
              <a:ext uri="{FF2B5EF4-FFF2-40B4-BE49-F238E27FC236}">
                <a16:creationId xmlns:a16="http://schemas.microsoft.com/office/drawing/2014/main" id="{D9986185-6D5E-FD48-A5CA-AF2D5B58A3E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3" name="Текст 39">
            <a:extLst>
              <a:ext uri="{FF2B5EF4-FFF2-40B4-BE49-F238E27FC236}">
                <a16:creationId xmlns:a16="http://schemas.microsoft.com/office/drawing/2014/main" id="{5DBFD327-E3A8-944A-AABF-7D813AD0F13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D206FCE0-05C3-2C45-A7D6-1FC287C017B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Заголовок 31">
            <a:extLst>
              <a:ext uri="{FF2B5EF4-FFF2-40B4-BE49-F238E27FC236}">
                <a16:creationId xmlns:a16="http://schemas.microsoft.com/office/drawing/2014/main" id="{3B28B62E-5EE9-834C-9BB6-BD66079B816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897" y="1447790"/>
            <a:ext cx="11057955" cy="777025"/>
          </a:xfrm>
        </p:spPr>
        <p:txBody>
          <a:bodyPr lIns="0" tIns="0" rIns="0" bIns="0" anchor="t">
            <a:normAutofit/>
          </a:bodyPr>
          <a:lstStyle>
            <a:lvl1pPr>
              <a:lnSpc>
                <a:spcPct val="100000"/>
              </a:lnSpc>
              <a:defRPr sz="2400" b="0" i="0">
                <a:latin typeface="HSE Sans" panose="02000000000000000000" pitchFamily="2" charset="0"/>
              </a:defRPr>
            </a:lvl1pPr>
          </a:lstStyle>
          <a:p>
            <a:r>
              <a:rPr lang="ru-RU" sz="2400" dirty="0">
                <a:solidFill>
                  <a:srgbClr val="102D69"/>
                </a:solidFill>
                <a:latin typeface="HSE Sans" panose="02000000000000000000" pitchFamily="2" charset="0"/>
              </a:rPr>
              <a:t>Заголовок может быть набран в две или три строки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 (24 </a:t>
            </a:r>
            <a:r>
              <a:rPr lang="en-GB" sz="24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24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24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24" name="Текст 35">
            <a:extLst>
              <a:ext uri="{FF2B5EF4-FFF2-40B4-BE49-F238E27FC236}">
                <a16:creationId xmlns:a16="http://schemas.microsoft.com/office/drawing/2014/main" id="{621215DE-C1FD-2B4C-B236-AF679CF906B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5076" y="4103994"/>
            <a:ext cx="2758143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5" name="Текст 35">
            <a:extLst>
              <a:ext uri="{FF2B5EF4-FFF2-40B4-BE49-F238E27FC236}">
                <a16:creationId xmlns:a16="http://schemas.microsoft.com/office/drawing/2014/main" id="{8BC2F90D-0CE0-574C-A7C1-EAA3E6F1AB5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047007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6" name="Текст 35">
            <a:extLst>
              <a:ext uri="{FF2B5EF4-FFF2-40B4-BE49-F238E27FC236}">
                <a16:creationId xmlns:a16="http://schemas.microsoft.com/office/drawing/2014/main" id="{239E188B-2696-8A48-9F8A-36223EEF61E9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518938" y="4103994"/>
            <a:ext cx="2757612" cy="1569661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300" dirty="0">
                <a:latin typeface="HSE Sans" panose="02000000000000000000" pitchFamily="2" charset="0"/>
              </a:rPr>
              <a:t>Если у вас мало данных, то не переживайте. Сделайте несколько крупных цифр и аккуратные подписи к ним, это позволит подать информацию красиво и аккуратно.</a:t>
            </a:r>
          </a:p>
        </p:txBody>
      </p:sp>
      <p:sp>
        <p:nvSpPr>
          <p:cNvPr id="28" name="Текст 27">
            <a:extLst>
              <a:ext uri="{FF2B5EF4-FFF2-40B4-BE49-F238E27FC236}">
                <a16:creationId xmlns:a16="http://schemas.microsoft.com/office/drawing/2014/main" id="{379BF4C6-F899-294C-B88E-8363AFBEEC2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75076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152</a:t>
            </a:r>
            <a:endParaRPr lang="ru-RU" dirty="0"/>
          </a:p>
        </p:txBody>
      </p:sp>
      <p:sp>
        <p:nvSpPr>
          <p:cNvPr id="29" name="Текст 27">
            <a:extLst>
              <a:ext uri="{FF2B5EF4-FFF2-40B4-BE49-F238E27FC236}">
                <a16:creationId xmlns:a16="http://schemas.microsoft.com/office/drawing/2014/main" id="{DE7F352B-F6D9-B545-A835-443A55956E7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047007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95</a:t>
            </a:r>
            <a:endParaRPr lang="ru-RU" dirty="0"/>
          </a:p>
        </p:txBody>
      </p:sp>
      <p:sp>
        <p:nvSpPr>
          <p:cNvPr id="30" name="Текст 27">
            <a:extLst>
              <a:ext uri="{FF2B5EF4-FFF2-40B4-BE49-F238E27FC236}">
                <a16:creationId xmlns:a16="http://schemas.microsoft.com/office/drawing/2014/main" id="{D1D5AF9F-C1B0-7842-8789-1DB8963D98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518938" y="2710235"/>
            <a:ext cx="2758143" cy="116411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9600">
                <a:latin typeface="HSE Sans" panose="02000000000000000000" pitchFamily="2" charset="0"/>
              </a:defRPr>
            </a:lvl1pPr>
            <a:lvl2pPr>
              <a:defRPr sz="9600">
                <a:latin typeface="HSE Sans" panose="02000000000000000000" pitchFamily="2" charset="0"/>
              </a:defRPr>
            </a:lvl2pPr>
            <a:lvl3pPr>
              <a:defRPr sz="9600">
                <a:latin typeface="HSE Sans" panose="02000000000000000000" pitchFamily="2" charset="0"/>
              </a:defRPr>
            </a:lvl3pPr>
            <a:lvl4pPr>
              <a:defRPr sz="9600">
                <a:latin typeface="HSE Sans" panose="02000000000000000000" pitchFamily="2" charset="0"/>
              </a:defRPr>
            </a:lvl4pPr>
            <a:lvl5pPr>
              <a:defRPr sz="9600">
                <a:latin typeface="HSE Sans" panose="02000000000000000000" pitchFamily="2" charset="0"/>
              </a:defRPr>
            </a:lvl5pPr>
          </a:lstStyle>
          <a:p>
            <a:pPr lvl="0"/>
            <a:r>
              <a:rPr lang="ru-RU" sz="9600" dirty="0">
                <a:solidFill>
                  <a:srgbClr val="102D69"/>
                </a:solidFill>
                <a:latin typeface="HSE Sans" panose="02000000000000000000" pitchFamily="2" charset="0"/>
              </a:rPr>
              <a:t>284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57052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C5425806-16DD-844E-927C-26E7143A9ED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6" name="Straight Connector 19">
            <a:extLst>
              <a:ext uri="{FF2B5EF4-FFF2-40B4-BE49-F238E27FC236}">
                <a16:creationId xmlns:a16="http://schemas.microsoft.com/office/drawing/2014/main" id="{479746FF-3282-DF46-9D7C-D80431604A55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21">
            <a:extLst>
              <a:ext uri="{FF2B5EF4-FFF2-40B4-BE49-F238E27FC236}">
                <a16:creationId xmlns:a16="http://schemas.microsoft.com/office/drawing/2014/main" id="{51B44297-B0E7-D74D-B291-D39A0D468B42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25">
            <a:extLst>
              <a:ext uri="{FF2B5EF4-FFF2-40B4-BE49-F238E27FC236}">
                <a16:creationId xmlns:a16="http://schemas.microsoft.com/office/drawing/2014/main" id="{0EA4A057-F0CB-E04F-B472-4A1ABFB64C66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64502F5-56EE-354B-A3B1-E79F8B00517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0" name="Straight Connector 59">
            <a:extLst>
              <a:ext uri="{FF2B5EF4-FFF2-40B4-BE49-F238E27FC236}">
                <a16:creationId xmlns:a16="http://schemas.microsoft.com/office/drawing/2014/main" id="{A80E0956-5C10-CC40-A426-CBD2E0C4158E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Текст 37">
            <a:extLst>
              <a:ext uri="{FF2B5EF4-FFF2-40B4-BE49-F238E27FC236}">
                <a16:creationId xmlns:a16="http://schemas.microsoft.com/office/drawing/2014/main" id="{6EC59AAD-5962-8D49-BF4D-7DA5D573073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2" name="Текст 39">
            <a:extLst>
              <a:ext uri="{FF2B5EF4-FFF2-40B4-BE49-F238E27FC236}">
                <a16:creationId xmlns:a16="http://schemas.microsoft.com/office/drawing/2014/main" id="{49041ACC-EEF4-D34B-A7DE-87B1AF2ED38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4" name="Текст 39">
            <a:extLst>
              <a:ext uri="{FF2B5EF4-FFF2-40B4-BE49-F238E27FC236}">
                <a16:creationId xmlns:a16="http://schemas.microsoft.com/office/drawing/2014/main" id="{BF93B2CC-81A4-0943-AF6C-C865767929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22">
            <a:extLst>
              <a:ext uri="{FF2B5EF4-FFF2-40B4-BE49-F238E27FC236}">
                <a16:creationId xmlns:a16="http://schemas.microsoft.com/office/drawing/2014/main" id="{51340CB4-0355-3640-A212-F684523CDC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5"/>
            <a:ext cx="11058065" cy="30777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7" name="Текст 16">
            <a:extLst>
              <a:ext uri="{FF2B5EF4-FFF2-40B4-BE49-F238E27FC236}">
                <a16:creationId xmlns:a16="http://schemas.microsoft.com/office/drawing/2014/main" id="{8C6F2EA4-CEDC-324C-9C06-8713118041E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19" name="Таблица 18">
            <a:extLst>
              <a:ext uri="{FF2B5EF4-FFF2-40B4-BE49-F238E27FC236}">
                <a16:creationId xmlns:a16="http://schemas.microsoft.com/office/drawing/2014/main" id="{7B291085-A9B9-D842-B1A7-96258FAF012C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1984076"/>
            <a:ext cx="11058527" cy="3519576"/>
          </a:xfrm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0160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Таблица_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4" descr="Icon&#10;&#10;Description automatically generated">
            <a:extLst>
              <a:ext uri="{FF2B5EF4-FFF2-40B4-BE49-F238E27FC236}">
                <a16:creationId xmlns:a16="http://schemas.microsoft.com/office/drawing/2014/main" id="{259ABC72-D738-1143-BF2A-D85AE9A4F73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17199" y="464363"/>
            <a:ext cx="448276" cy="448276"/>
          </a:xfrm>
          <a:prstGeom prst="rect">
            <a:avLst/>
          </a:prstGeom>
        </p:spPr>
      </p:pic>
      <p:cxnSp>
        <p:nvCxnSpPr>
          <p:cNvPr id="9" name="Straight Connector 19">
            <a:extLst>
              <a:ext uri="{FF2B5EF4-FFF2-40B4-BE49-F238E27FC236}">
                <a16:creationId xmlns:a16="http://schemas.microsoft.com/office/drawing/2014/main" id="{237A1E42-2FC3-8841-8C41-992C5BC2368D}"/>
              </a:ext>
            </a:extLst>
          </p:cNvPr>
          <p:cNvCxnSpPr>
            <a:cxnSpLocks/>
          </p:cNvCxnSpPr>
          <p:nvPr userDrawn="1"/>
        </p:nvCxnSpPr>
        <p:spPr>
          <a:xfrm>
            <a:off x="329868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21">
            <a:extLst>
              <a:ext uri="{FF2B5EF4-FFF2-40B4-BE49-F238E27FC236}">
                <a16:creationId xmlns:a16="http://schemas.microsoft.com/office/drawing/2014/main" id="{47503EA0-3883-E24D-9EB8-7B6175182929}"/>
              </a:ext>
            </a:extLst>
          </p:cNvPr>
          <p:cNvCxnSpPr>
            <a:cxnSpLocks/>
          </p:cNvCxnSpPr>
          <p:nvPr userDrawn="1"/>
        </p:nvCxnSpPr>
        <p:spPr>
          <a:xfrm>
            <a:off x="6099416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5">
            <a:extLst>
              <a:ext uri="{FF2B5EF4-FFF2-40B4-BE49-F238E27FC236}">
                <a16:creationId xmlns:a16="http://schemas.microsoft.com/office/drawing/2014/main" id="{E0144DF2-9891-324D-B34E-AFA025FBCBF9}"/>
              </a:ext>
            </a:extLst>
          </p:cNvPr>
          <p:cNvCxnSpPr>
            <a:cxnSpLocks/>
          </p:cNvCxnSpPr>
          <p:nvPr userDrawn="1"/>
        </p:nvCxnSpPr>
        <p:spPr>
          <a:xfrm>
            <a:off x="10277081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F33F65D6-1072-F140-B6A5-758D7B595A92}"/>
              </a:ext>
            </a:extLst>
          </p:cNvPr>
          <p:cNvSpPr txBox="1"/>
          <p:nvPr userDrawn="1"/>
        </p:nvSpPr>
        <p:spPr>
          <a:xfrm>
            <a:off x="10410201" y="532278"/>
            <a:ext cx="67197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fld id="{32AF94B5-93D7-5247-B727-C7089232F508}" type="slidenum">
              <a:rPr lang="ru-RU" sz="2000" smtClean="0">
                <a:solidFill>
                  <a:srgbClr val="102D69"/>
                </a:solidFill>
                <a:latin typeface="HSE Sans" panose="02000000000000000000" pitchFamily="2" charset="0"/>
              </a:rPr>
              <a:t>‹#›</a:t>
            </a:fld>
            <a:endParaRPr lang="ru-RU" sz="20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cxnSp>
        <p:nvCxnSpPr>
          <p:cNvPr id="13" name="Straight Connector 59">
            <a:extLst>
              <a:ext uri="{FF2B5EF4-FFF2-40B4-BE49-F238E27FC236}">
                <a16:creationId xmlns:a16="http://schemas.microsoft.com/office/drawing/2014/main" id="{5F1F09D4-22FA-7B4B-9488-F8FDDCC2D447}"/>
              </a:ext>
            </a:extLst>
          </p:cNvPr>
          <p:cNvCxnSpPr>
            <a:cxnSpLocks/>
          </p:cNvCxnSpPr>
          <p:nvPr userDrawn="1"/>
        </p:nvCxnSpPr>
        <p:spPr>
          <a:xfrm>
            <a:off x="11643868" y="464363"/>
            <a:ext cx="0" cy="586260"/>
          </a:xfrm>
          <a:prstGeom prst="line">
            <a:avLst/>
          </a:prstGeom>
          <a:ln w="12700">
            <a:solidFill>
              <a:srgbClr val="102D6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Текст 37">
            <a:extLst>
              <a:ext uri="{FF2B5EF4-FFF2-40B4-BE49-F238E27FC236}">
                <a16:creationId xmlns:a16="http://schemas.microsoft.com/office/drawing/2014/main" id="{44D0326E-FD7A-3541-A998-62A1C30E273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143689" y="540904"/>
            <a:ext cx="1901825" cy="415925"/>
          </a:xfrm>
        </p:spPr>
        <p:txBody>
          <a:bodyPr lIns="0" tIns="0" rIns="0" bIns="0">
            <a:no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000" b="0" i="0">
                <a:latin typeface="HSE Sans" panose="02000000000000000000" pitchFamily="2" charset="0"/>
              </a:defRPr>
            </a:lvl1pPr>
            <a:lvl2pPr marL="4572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2pPr>
            <a:lvl3pPr marL="9144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3pPr>
            <a:lvl4pPr marL="13716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4pPr>
            <a:lvl5pPr marL="1828800" indent="0">
              <a:lnSpc>
                <a:spcPct val="100000"/>
              </a:lnSpc>
              <a:buNone/>
              <a:defRPr sz="1000" b="0" i="0"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1000" dirty="0">
                <a:latin typeface="HSE Sans" panose="02000000000000000000" pitchFamily="2" charset="0"/>
              </a:rPr>
              <a:t>Название подразделения</a:t>
            </a:r>
            <a:br>
              <a:rPr lang="ru-RU" sz="1000" dirty="0">
                <a:latin typeface="HSE Sans" panose="02000000000000000000" pitchFamily="2" charset="0"/>
              </a:rPr>
            </a:br>
            <a:r>
              <a:rPr lang="ru-RU" sz="1000" dirty="0">
                <a:latin typeface="HSE Sans" panose="02000000000000000000" pitchFamily="2" charset="0"/>
              </a:rPr>
              <a:t>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5" name="Текст 39">
            <a:extLst>
              <a:ext uri="{FF2B5EF4-FFF2-40B4-BE49-F238E27FC236}">
                <a16:creationId xmlns:a16="http://schemas.microsoft.com/office/drawing/2014/main" id="{279CCCA0-F959-5245-8321-106D3C5E837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59163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презентации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7" name="Текст 39">
            <a:extLst>
              <a:ext uri="{FF2B5EF4-FFF2-40B4-BE49-F238E27FC236}">
                <a16:creationId xmlns:a16="http://schemas.microsoft.com/office/drawing/2014/main" id="{8B839C6B-8494-8841-9714-4C8F710F84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259892" y="548720"/>
            <a:ext cx="2070100" cy="408109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>
              <a:buNone/>
              <a:defRPr sz="10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000" dirty="0">
                <a:latin typeface="HSE Sans" panose="02000000000000000000" pitchFamily="2" charset="0"/>
              </a:rPr>
              <a:t>Название раздела может быть набрано в две или три строки</a:t>
            </a:r>
            <a:r>
              <a:rPr lang="en-GB" sz="1000" dirty="0">
                <a:latin typeface="HSE Sans" panose="02000000000000000000" pitchFamily="2" charset="0"/>
              </a:rPr>
              <a:t> (10pt)</a:t>
            </a:r>
            <a:endParaRPr lang="ru-RU" sz="1000" dirty="0">
              <a:latin typeface="HSE Sans" panose="02000000000000000000" pitchFamily="2" charset="0"/>
            </a:endParaRPr>
          </a:p>
        </p:txBody>
      </p:sp>
      <p:sp>
        <p:nvSpPr>
          <p:cNvPr id="18" name="Текст 22">
            <a:extLst>
              <a:ext uri="{FF2B5EF4-FFF2-40B4-BE49-F238E27FC236}">
                <a16:creationId xmlns:a16="http://schemas.microsoft.com/office/drawing/2014/main" id="{4D940599-2B77-CE47-91E6-CDB51ADE1840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5787" y="1447064"/>
            <a:ext cx="7617877" cy="5370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6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ru-RU" sz="1600" dirty="0">
                <a:solidFill>
                  <a:srgbClr val="102D69"/>
                </a:solidFill>
                <a:latin typeface="HSE Sans" panose="02000000000000000000" pitchFamily="2" charset="0"/>
              </a:rPr>
              <a:t>Название таблицы. Обратите внимание, что название графика набирается меньшим кеглем, чем заголовок (16</a:t>
            </a:r>
            <a:r>
              <a:rPr lang="en-GB" sz="1600" dirty="0" err="1">
                <a:solidFill>
                  <a:srgbClr val="102D69"/>
                </a:solidFill>
                <a:latin typeface="HSE Sans" panose="02000000000000000000" pitchFamily="2" charset="0"/>
              </a:rPr>
              <a:t>pt</a:t>
            </a:r>
            <a:r>
              <a:rPr lang="en-GB" sz="1600" dirty="0">
                <a:solidFill>
                  <a:srgbClr val="102D69"/>
                </a:solidFill>
                <a:latin typeface="HSE Sans" panose="02000000000000000000" pitchFamily="2" charset="0"/>
              </a:rPr>
              <a:t>)</a:t>
            </a:r>
            <a:endParaRPr lang="ru-RU" sz="1600" dirty="0">
              <a:solidFill>
                <a:srgbClr val="102D69"/>
              </a:solidFill>
              <a:latin typeface="HSE Sans" panose="02000000000000000000" pitchFamily="2" charset="0"/>
            </a:endParaRPr>
          </a:p>
        </p:txBody>
      </p:sp>
      <p:sp>
        <p:nvSpPr>
          <p:cNvPr id="19" name="Текст 16">
            <a:extLst>
              <a:ext uri="{FF2B5EF4-FFF2-40B4-BE49-F238E27FC236}">
                <a16:creationId xmlns:a16="http://schemas.microsoft.com/office/drawing/2014/main" id="{A7333712-9DED-4F4B-B209-2F13075EDB3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5788" y="5739189"/>
            <a:ext cx="6824303" cy="703205"/>
          </a:xfrm>
        </p:spPr>
        <p:txBody>
          <a:bodyPr lIns="0" tIns="0" rIns="0" b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300" b="0" dirty="0">
                <a:ln>
                  <a:noFill/>
                </a:ln>
                <a:latin typeface="HSE Sans" panose="02000000000000000000" pitchFamily="2" charset="0"/>
              </a:rPr>
              <a:t>Мы рекомендуем очень аккуратно использовать жирное начертание, старайтесь выделять жирным самое важное. </a:t>
            </a:r>
            <a:r>
              <a:rPr lang="ru-RU" sz="1300" dirty="0">
                <a:latin typeface="HSE Sans" panose="02000000000000000000" pitchFamily="2" charset="0"/>
              </a:rPr>
              <a:t>Также старайтесь не использовать выделение жирным начертанием вместе с заливкой ячеек каким-либо цветом, достаточно и одного акцента.</a:t>
            </a:r>
            <a:endParaRPr lang="en-RU" sz="1300" b="0">
              <a:ln>
                <a:noFill/>
              </a:ln>
              <a:latin typeface="HSE Sans" panose="02000000000000000000" pitchFamily="2" charset="0"/>
            </a:endParaRPr>
          </a:p>
        </p:txBody>
      </p:sp>
      <p:sp>
        <p:nvSpPr>
          <p:cNvPr id="20" name="Таблица 18">
            <a:extLst>
              <a:ext uri="{FF2B5EF4-FFF2-40B4-BE49-F238E27FC236}">
                <a16:creationId xmlns:a16="http://schemas.microsoft.com/office/drawing/2014/main" id="{DD467C42-8209-B740-8419-DBB6A6F7D5EE}"/>
              </a:ext>
            </a:extLst>
          </p:cNvPr>
          <p:cNvSpPr>
            <a:spLocks noGrp="1"/>
          </p:cNvSpPr>
          <p:nvPr>
            <p:ph type="tbl" sz="quarter" idx="19"/>
          </p:nvPr>
        </p:nvSpPr>
        <p:spPr>
          <a:xfrm>
            <a:off x="585787" y="2208362"/>
            <a:ext cx="7617895" cy="3295290"/>
          </a:xfrm>
        </p:spPr>
        <p:txBody>
          <a:bodyPr/>
          <a:lstStyle/>
          <a:p>
            <a:endParaRPr lang="ru-RU"/>
          </a:p>
        </p:txBody>
      </p:sp>
      <p:sp>
        <p:nvSpPr>
          <p:cNvPr id="21" name="Текст 35">
            <a:extLst>
              <a:ext uri="{FF2B5EF4-FFF2-40B4-BE49-F238E27FC236}">
                <a16:creationId xmlns:a16="http://schemas.microsoft.com/office/drawing/2014/main" id="{B4309850-76EA-224C-A9E2-B6BBDBF99D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686807" y="2208363"/>
            <a:ext cx="2930666" cy="2570672"/>
          </a:xfrm>
        </p:spPr>
        <p:txBody>
          <a:bodyPr lIns="0" tIns="0" rIns="0"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1pPr>
            <a:lvl2pPr marL="4572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2pPr>
            <a:lvl3pPr marL="9144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3pPr>
            <a:lvl4pPr marL="13716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4pPr>
            <a:lvl5pPr marL="1828800" indent="0" algn="l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300" b="0" i="0">
                <a:solidFill>
                  <a:srgbClr val="0E2D69"/>
                </a:solidFill>
                <a:latin typeface="HSE Sans" panose="02000000000000000000" pitchFamily="2" charset="0"/>
              </a:defRPr>
            </a:lvl5pPr>
          </a:lstStyle>
          <a:p>
            <a:r>
              <a:rPr lang="en-GB" sz="1300" dirty="0">
                <a:latin typeface="HSE Sans" panose="02000000000000000000" pitchFamily="2" charset="0"/>
              </a:rPr>
              <a:t>Lorem ipsum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sit </a:t>
            </a:r>
            <a:r>
              <a:rPr lang="en-GB" sz="1300" dirty="0" err="1">
                <a:latin typeface="HSE Sans" panose="02000000000000000000" pitchFamily="2" charset="0"/>
              </a:rPr>
              <a:t>amet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consectetur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adipiscing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elit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sed</a:t>
            </a:r>
            <a:r>
              <a:rPr lang="en-GB" sz="1300" dirty="0">
                <a:latin typeface="HSE Sans" panose="02000000000000000000" pitchFamily="2" charset="0"/>
              </a:rPr>
              <a:t> do </a:t>
            </a:r>
            <a:r>
              <a:rPr lang="en-GB" sz="1300" dirty="0" err="1">
                <a:latin typeface="HSE Sans" panose="02000000000000000000" pitchFamily="2" charset="0"/>
              </a:rPr>
              <a:t>eiusmod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tempor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incididunt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labore</a:t>
            </a:r>
            <a:r>
              <a:rPr lang="en-GB" sz="1300" dirty="0">
                <a:latin typeface="HSE Sans" panose="02000000000000000000" pitchFamily="2" charset="0"/>
              </a:rPr>
              <a:t> et dolore magna </a:t>
            </a:r>
            <a:r>
              <a:rPr lang="en-GB" sz="1300" dirty="0" err="1">
                <a:latin typeface="HSE Sans" panose="02000000000000000000" pitchFamily="2" charset="0"/>
              </a:rPr>
              <a:t>aliqua</a:t>
            </a:r>
            <a:r>
              <a:rPr lang="en-GB" sz="1300" dirty="0">
                <a:latin typeface="HSE Sans" panose="02000000000000000000" pitchFamily="2" charset="0"/>
              </a:rPr>
              <a:t>. Ut </a:t>
            </a:r>
            <a:r>
              <a:rPr lang="en-GB" sz="1300" dirty="0" err="1">
                <a:latin typeface="HSE Sans" panose="02000000000000000000" pitchFamily="2" charset="0"/>
              </a:rPr>
              <a:t>enim</a:t>
            </a:r>
            <a:r>
              <a:rPr lang="en-GB" sz="1300" dirty="0">
                <a:latin typeface="HSE Sans" panose="02000000000000000000" pitchFamily="2" charset="0"/>
              </a:rPr>
              <a:t> ad minim </a:t>
            </a:r>
            <a:r>
              <a:rPr lang="en-GB" sz="1300" dirty="0" err="1">
                <a:latin typeface="HSE Sans" panose="02000000000000000000" pitchFamily="2" charset="0"/>
              </a:rPr>
              <a:t>veniam</a:t>
            </a:r>
            <a:r>
              <a:rPr lang="en-GB" sz="1300" dirty="0">
                <a:latin typeface="HSE Sans" panose="02000000000000000000" pitchFamily="2" charset="0"/>
              </a:rPr>
              <a:t>, </a:t>
            </a:r>
            <a:r>
              <a:rPr lang="en-GB" sz="1300" dirty="0" err="1">
                <a:latin typeface="HSE Sans" panose="02000000000000000000" pitchFamily="2" charset="0"/>
              </a:rPr>
              <a:t>quis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nostrud</a:t>
            </a:r>
            <a:r>
              <a:rPr lang="en-GB" sz="1300" dirty="0">
                <a:latin typeface="HSE Sans" panose="02000000000000000000" pitchFamily="2" charset="0"/>
              </a:rPr>
              <a:t> exercitation </a:t>
            </a:r>
            <a:r>
              <a:rPr lang="en-GB" sz="1300" dirty="0" err="1">
                <a:latin typeface="HSE Sans" panose="02000000000000000000" pitchFamily="2" charset="0"/>
              </a:rPr>
              <a:t>ullamco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laboris</a:t>
            </a:r>
            <a:r>
              <a:rPr lang="en-GB" sz="1300" dirty="0">
                <a:latin typeface="HSE Sans" panose="02000000000000000000" pitchFamily="2" charset="0"/>
              </a:rPr>
              <a:t> nisi </a:t>
            </a:r>
            <a:r>
              <a:rPr lang="en-GB" sz="1300" dirty="0" err="1">
                <a:latin typeface="HSE Sans" panose="02000000000000000000" pitchFamily="2" charset="0"/>
              </a:rPr>
              <a:t>ut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aliquip</a:t>
            </a:r>
            <a:r>
              <a:rPr lang="en-GB" sz="1300" dirty="0">
                <a:latin typeface="HSE Sans" panose="02000000000000000000" pitchFamily="2" charset="0"/>
              </a:rPr>
              <a:t> ex </a:t>
            </a:r>
            <a:r>
              <a:rPr lang="en-GB" sz="1300" dirty="0" err="1">
                <a:latin typeface="HSE Sans" panose="02000000000000000000" pitchFamily="2" charset="0"/>
              </a:rPr>
              <a:t>ea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commodo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consequat</a:t>
            </a:r>
            <a:r>
              <a:rPr lang="en-GB" sz="1300" dirty="0">
                <a:latin typeface="HSE Sans" panose="02000000000000000000" pitchFamily="2" charset="0"/>
              </a:rPr>
              <a:t>. Duis </a:t>
            </a:r>
            <a:r>
              <a:rPr lang="en-GB" sz="1300" dirty="0" err="1">
                <a:latin typeface="HSE Sans" panose="02000000000000000000" pitchFamily="2" charset="0"/>
              </a:rPr>
              <a:t>aute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irure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dolor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reprehenderit</a:t>
            </a:r>
            <a:r>
              <a:rPr lang="en-GB" sz="1300" dirty="0">
                <a:latin typeface="HSE Sans" panose="02000000000000000000" pitchFamily="2" charset="0"/>
              </a:rPr>
              <a:t> in </a:t>
            </a:r>
            <a:r>
              <a:rPr lang="en-GB" sz="1300" dirty="0" err="1">
                <a:latin typeface="HSE Sans" panose="02000000000000000000" pitchFamily="2" charset="0"/>
              </a:rPr>
              <a:t>voluptate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velit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esse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cillum</a:t>
            </a:r>
            <a:r>
              <a:rPr lang="en-GB" sz="1300" dirty="0">
                <a:latin typeface="HSE Sans" panose="02000000000000000000" pitchFamily="2" charset="0"/>
              </a:rPr>
              <a:t> dolore </a:t>
            </a:r>
            <a:r>
              <a:rPr lang="en-GB" sz="1300" dirty="0" err="1">
                <a:latin typeface="HSE Sans" panose="02000000000000000000" pitchFamily="2" charset="0"/>
              </a:rPr>
              <a:t>eu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fugiat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nulla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pariatur</a:t>
            </a:r>
            <a:r>
              <a:rPr lang="en-GB" sz="1300" dirty="0">
                <a:latin typeface="HSE Sans" panose="02000000000000000000" pitchFamily="2" charset="0"/>
              </a:rPr>
              <a:t>. </a:t>
            </a:r>
            <a:r>
              <a:rPr lang="en-GB" sz="1300" dirty="0" err="1">
                <a:latin typeface="HSE Sans" panose="02000000000000000000" pitchFamily="2" charset="0"/>
              </a:rPr>
              <a:t>Excepteur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sint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occaecat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cupidatat</a:t>
            </a:r>
            <a:r>
              <a:rPr lang="en-GB" sz="1300" dirty="0">
                <a:latin typeface="HSE Sans" panose="02000000000000000000" pitchFamily="2" charset="0"/>
              </a:rPr>
              <a:t> non </a:t>
            </a:r>
            <a:r>
              <a:rPr lang="en-GB" sz="1300" dirty="0" err="1">
                <a:latin typeface="HSE Sans" panose="02000000000000000000" pitchFamily="2" charset="0"/>
              </a:rPr>
              <a:t>proident</a:t>
            </a:r>
            <a:r>
              <a:rPr lang="en-GB" sz="1300" dirty="0">
                <a:latin typeface="HSE Sans" panose="02000000000000000000" pitchFamily="2" charset="0"/>
              </a:rPr>
              <a:t>, sunt in culpa qui </a:t>
            </a:r>
            <a:r>
              <a:rPr lang="en-GB" sz="1300" dirty="0" err="1">
                <a:latin typeface="HSE Sans" panose="02000000000000000000" pitchFamily="2" charset="0"/>
              </a:rPr>
              <a:t>officia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deserunt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mollit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anim</a:t>
            </a:r>
            <a:r>
              <a:rPr lang="en-GB" sz="1300" dirty="0">
                <a:latin typeface="HSE Sans" panose="02000000000000000000" pitchFamily="2" charset="0"/>
              </a:rPr>
              <a:t> id </a:t>
            </a:r>
            <a:r>
              <a:rPr lang="en-GB" sz="1300" dirty="0" err="1">
                <a:latin typeface="HSE Sans" panose="02000000000000000000" pitchFamily="2" charset="0"/>
              </a:rPr>
              <a:t>est</a:t>
            </a:r>
            <a:r>
              <a:rPr lang="en-GB" sz="1300" dirty="0">
                <a:latin typeface="HSE Sans" panose="02000000000000000000" pitchFamily="2" charset="0"/>
              </a:rPr>
              <a:t> </a:t>
            </a:r>
            <a:r>
              <a:rPr lang="en-GB" sz="1300" dirty="0" err="1">
                <a:latin typeface="HSE Sans" panose="02000000000000000000" pitchFamily="2" charset="0"/>
              </a:rPr>
              <a:t>laborum</a:t>
            </a:r>
            <a:r>
              <a:rPr lang="en-GB" sz="1300" dirty="0">
                <a:latin typeface="HSE Sans" panose="02000000000000000000" pitchFamily="2" charset="0"/>
              </a:rPr>
              <a:t>.</a:t>
            </a:r>
            <a:endParaRPr lang="ru-RU" sz="1300" dirty="0">
              <a:latin typeface="HSE Sans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677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3F8FDE-7383-E947-8568-FF6B7A7765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8E6541-45CA-8B42-98B4-D42737B850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70645B-C5D9-8544-BBF2-E4A13F8E40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63DFB-8595-A44B-9F09-A50FA310E559}" type="datetimeFigureOut">
              <a:rPr lang="en-RU" smtClean="0"/>
              <a:t>08/22/2025</a:t>
            </a:fld>
            <a:endParaRPr lang="en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52289-7F57-544F-95EE-F8B2E10627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C5F56-F795-5643-ABE3-DDED218698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20F133-126C-5944-A0E4-6A9616EDC0DA}" type="slidenum">
              <a:rPr lang="en-RU" smtClean="0"/>
              <a:t>‹#›</a:t>
            </a:fld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578506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0" r:id="rId4"/>
    <p:sldLayoutId id="2147483651" r:id="rId5"/>
    <p:sldLayoutId id="2147483652" r:id="rId6"/>
    <p:sldLayoutId id="2147483654" r:id="rId7"/>
    <p:sldLayoutId id="2147483655" r:id="rId8"/>
    <p:sldLayoutId id="2147483656" r:id="rId9"/>
    <p:sldLayoutId id="2147483658" r:id="rId10"/>
    <p:sldLayoutId id="2147483657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CD95C0D-D7DC-EF40-9E45-F5F0A4817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  <a:br>
              <a:rPr lang="ru-RU" dirty="0"/>
            </a:br>
            <a:r>
              <a:rPr lang="ru-RU" dirty="0"/>
              <a:t>слушателя программы «Специалист по Data Science»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B85EA7E-BEC4-B745-B2A8-D4E4AFC614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Программа </a:t>
            </a:r>
          </a:p>
          <a:p>
            <a:r>
              <a:rPr lang="ru-RU" dirty="0"/>
              <a:t>профессиональной переподготовки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B8D49EC-434A-5443-AC3F-85F01995E63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Data Science </a:t>
            </a:r>
            <a:endParaRPr lang="ru-RU" dirty="0"/>
          </a:p>
          <a:p>
            <a:r>
              <a:rPr lang="en-US" dirty="0"/>
              <a:t>(DS-16)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6FAE0FA-3CAF-BA4B-8F9F-5FEF3C2F3CC6}"/>
              </a:ext>
            </a:extLst>
          </p:cNvPr>
          <p:cNvSpPr>
            <a:spLocks noGrp="1"/>
          </p:cNvSpPr>
          <p:nvPr>
            <p:ph type="body" idx="12"/>
          </p:nvPr>
        </p:nvSpPr>
        <p:spPr/>
        <p:txBody>
          <a:bodyPr/>
          <a:lstStyle/>
          <a:p>
            <a:r>
              <a:rPr lang="ru-RU" dirty="0"/>
              <a:t>Москва</a:t>
            </a:r>
          </a:p>
          <a:p>
            <a:r>
              <a:rPr lang="ru-RU" dirty="0"/>
              <a:t>2025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44AFB2BF-A7AB-5648-ADCD-2A7F1BD358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b="1" dirty="0"/>
              <a:t>Утвержденная тема проекта</a:t>
            </a:r>
            <a:r>
              <a:rPr lang="en-US" dirty="0"/>
              <a:t>: </a:t>
            </a:r>
            <a:r>
              <a:rPr lang="ru-RU" dirty="0"/>
              <a:t>Анализ вакансий с портала </a:t>
            </a:r>
            <a:r>
              <a:rPr lang="ru-RU" dirty="0" err="1"/>
              <a:t>хэдхантер</a:t>
            </a:r>
            <a:r>
              <a:rPr lang="ru-RU" dirty="0"/>
              <a:t> (NLP)</a:t>
            </a:r>
          </a:p>
          <a:p>
            <a:endParaRPr lang="ru-RU" b="1" dirty="0"/>
          </a:p>
          <a:p>
            <a:r>
              <a:rPr lang="ru-RU" b="1" dirty="0"/>
              <a:t>Научный руководитель</a:t>
            </a:r>
            <a:r>
              <a:rPr lang="ru-RU" dirty="0"/>
              <a:t>: Старший преподаватель, академический руководитель магистратуры Аналитика больших данных, НИУ ВШЭ </a:t>
            </a:r>
            <a:r>
              <a:rPr lang="ru-RU" dirty="0" err="1"/>
              <a:t>Паточенко</a:t>
            </a:r>
            <a:r>
              <a:rPr lang="ru-RU" dirty="0"/>
              <a:t> Е.А</a:t>
            </a:r>
          </a:p>
        </p:txBody>
      </p:sp>
    </p:spTree>
    <p:extLst>
      <p:ext uri="{BB962C8B-B14F-4D97-AF65-F5344CB8AC3E}">
        <p14:creationId xmlns:p14="http://schemas.microsoft.com/office/powerpoint/2010/main" val="9823253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21619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2EAF03B-EC26-1D47-94AC-C7594286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Ценность </a:t>
            </a:r>
            <a:br>
              <a:rPr lang="ru-RU" dirty="0"/>
            </a:br>
            <a:r>
              <a:rPr lang="ru-RU" dirty="0"/>
              <a:t>задачи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3356540-7218-FF4B-B6BC-5BD291A372E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Сегодня многие крупные компании активно внедряют искусственный интеллект (ИИ) в свои бизнес-процессы, и рекрутмент не является исключением. Например, алгоритмы обработки текстов на естественных языках (Natural Language Processing, NLP) помогают рекрутерам значительно экономить время на отборе кандидатов. Это, в свою очередь, создает дополнительный барьер для соискателей на первом этапе отбора резюме.</a:t>
            </a:r>
          </a:p>
          <a:p>
            <a:r>
              <a:rPr lang="ru-RU" dirty="0"/>
              <a:t>Создание системы автоматического сопоставления и анализа резюме с доступными вакансиями, поможет соискателям быстрее адаптироваться под требования компании.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EB29DC1-D5D4-FB41-9E2D-AA4750D0CC8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  <a:p>
            <a:r>
              <a:rPr lang="en-US" dirty="0"/>
              <a:t>(DS-16)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5B6DD1A-BEFA-D842-9B7A-78D7BD1A525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  <a:p>
            <a:r>
              <a:rPr lang="ru-RU" dirty="0"/>
              <a:t>Анализ семантического сходства резюме с вакансиями на HH.ru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8968744-3B75-9B47-92FD-77E1E725F2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Описание </a:t>
            </a:r>
          </a:p>
          <a:p>
            <a:r>
              <a:rPr lang="ru-RU" dirty="0"/>
              <a:t>задачи проекта</a:t>
            </a:r>
          </a:p>
        </p:txBody>
      </p:sp>
      <p:pic>
        <p:nvPicPr>
          <p:cNvPr id="21" name="Рисунок 20" descr="Набор кругов в различных размерах и шаблонах">
            <a:extLst>
              <a:ext uri="{FF2B5EF4-FFF2-40B4-BE49-F238E27FC236}">
                <a16:creationId xmlns:a16="http://schemas.microsoft.com/office/drawing/2014/main" id="{999A8FDB-059B-1453-2CCD-FB062ED0685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p:blipFill>
        <p:spPr>
          <a:noFill/>
        </p:spPr>
      </p:pic>
      <p:pic>
        <p:nvPicPr>
          <p:cNvPr id="23" name="Рисунок 22" descr="Точечная строчная круга">
            <a:extLst>
              <a:ext uri="{FF2B5EF4-FFF2-40B4-BE49-F238E27FC236}">
                <a16:creationId xmlns:a16="http://schemas.microsoft.com/office/drawing/2014/main" id="{BC19A4D7-35F1-E893-1356-A13C6AB17307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54660" y="47004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5775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239B216-F5ED-B348-A1BB-CE852421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  <a:p>
            <a:r>
              <a:rPr lang="en-US" dirty="0"/>
              <a:t>(DS-16)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6A2D4-D42B-854C-9F3E-6A8095E58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  <a:p>
            <a:r>
              <a:rPr lang="ru-RU" dirty="0"/>
              <a:t>Анализ семантического сходства резюме с вакансиями на HH.ru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8F0E61-4402-1545-ABC6-7EB156E5B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Описание </a:t>
            </a:r>
          </a:p>
          <a:p>
            <a:r>
              <a:rPr lang="ru-RU" dirty="0"/>
              <a:t>задачи проекта</a:t>
            </a:r>
          </a:p>
          <a:p>
            <a:endParaRPr lang="ru-RU" dirty="0"/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B6EC5B9-282D-B84A-B169-E82D5207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Постановка </a:t>
            </a:r>
            <a:br>
              <a:rPr lang="ru-RU" dirty="0"/>
            </a:br>
            <a:r>
              <a:rPr lang="ru-RU" dirty="0"/>
              <a:t>задачи</a:t>
            </a:r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2A84FC5-C615-ED4D-97BC-765AAF5047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Обеспечить доступ к данным с </a:t>
            </a:r>
            <a:r>
              <a:rPr lang="en-US" dirty="0"/>
              <a:t>HH.ru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F119484-3D29-A348-BD16-DC41D64EC4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Создать простую языковую модель для оценки семантического сходства описаний резюме и вакансий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E558DF3-421A-AD4A-8AAD-D7C6C3A92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Сопоставления резюме с вакансиями на основе данных H</a:t>
            </a:r>
            <a:r>
              <a:rPr lang="en-US" dirty="0"/>
              <a:t>H</a:t>
            </a:r>
            <a:r>
              <a:rPr lang="ru-RU" dirty="0"/>
              <a:t>.ru с использованием технологий машинного обучения и обработки естественного языка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D82ABC5-6628-FA4A-9DBB-38E61DCF39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/>
              <a:t>1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CC25597-0929-B146-8CD4-B783CF82D8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4FA5CE5-ECF7-C344-83CF-2D4A06A504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8251597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DA33D5D5-13C7-8644-8CD8-A04CCCE7369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  <a:p>
            <a:r>
              <a:rPr lang="en-US" dirty="0"/>
              <a:t>(DS-16)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68095CB-94DB-754D-A4ED-35EBDDB3F74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  <a:p>
            <a:r>
              <a:rPr lang="ru-RU" dirty="0"/>
              <a:t>Анализ семантического сходства резюме с вакансиями на HH.ru</a:t>
            </a:r>
          </a:p>
          <a:p>
            <a:endParaRPr lang="ru-RU" dirty="0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EBFC62C-9588-F544-918B-2104A12C9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898" y="1447790"/>
            <a:ext cx="10714699" cy="777025"/>
          </a:xfrm>
        </p:spPr>
        <p:txBody>
          <a:bodyPr/>
          <a:lstStyle/>
          <a:p>
            <a:r>
              <a:rPr lang="en-US" dirty="0" err="1"/>
              <a:t>HeadHunter</a:t>
            </a:r>
            <a:r>
              <a:rPr lang="en-US" dirty="0"/>
              <a:t> Semantic Similarity Analysis for Resume</a:t>
            </a:r>
            <a:r>
              <a:rPr lang="ru-RU" dirty="0"/>
              <a:t> (HH SSAR)</a:t>
            </a:r>
            <a:br>
              <a:rPr lang="ru-RU" dirty="0"/>
            </a:br>
            <a:r>
              <a:rPr lang="ru-RU" dirty="0"/>
              <a:t>Система смыслового сопоставления резюме и вакансий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A6622317-DCC7-F945-8031-3E7F389B98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/>
              <a:t>Что умеет система: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Сбор данных с HH.ru через API и веб-</a:t>
            </a:r>
            <a:r>
              <a:rPr lang="ru-RU" dirty="0" err="1"/>
              <a:t>скрейпинг</a:t>
            </a:r>
            <a:endParaRPr lang="ru-RU" dirty="0"/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Обучение Word2Vec на русскоязычном корпусе Wikipedia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Интеллектуальное сопоставление с учетом семантики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/>
              <a:t>Детальная аналитика по каждому критерию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B46BB51F-3F05-3C42-B510-D008849890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b="1" dirty="0"/>
              <a:t>Гибридный подход сопоставления</a:t>
            </a:r>
            <a:r>
              <a:rPr lang="en-US" b="1" dirty="0"/>
              <a:t>:</a:t>
            </a:r>
            <a:endParaRPr lang="ru-RU" b="1" dirty="0"/>
          </a:p>
          <a:p>
            <a:pPr marL="514350" indent="-514350">
              <a:buAutoNum type="arabicPeriod"/>
            </a:pPr>
            <a:r>
              <a:rPr lang="ru-RU" dirty="0"/>
              <a:t>Семантический анализ (</a:t>
            </a:r>
            <a:r>
              <a:rPr lang="en-US" dirty="0"/>
              <a:t>Word2Vec)</a:t>
            </a:r>
            <a:endParaRPr lang="ru-RU" dirty="0"/>
          </a:p>
          <a:p>
            <a:pPr marL="514350" indent="-514350">
              <a:buAutoNum type="arabicPeriod"/>
            </a:pPr>
            <a:r>
              <a:rPr lang="ru-RU" dirty="0"/>
              <a:t>Многокритериальный анализ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FE4DD9E-D443-AF4F-A072-F5C4D494A05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Результаты</a:t>
            </a:r>
          </a:p>
        </p:txBody>
      </p:sp>
    </p:spTree>
    <p:extLst>
      <p:ext uri="{BB962C8B-B14F-4D97-AF65-F5344CB8AC3E}">
        <p14:creationId xmlns:p14="http://schemas.microsoft.com/office/powerpoint/2010/main" val="712383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7D591-FC76-2070-1280-50B3CDBCE4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EF413077-8BCE-2A63-EC81-A90165660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и подготовка данных </a:t>
            </a:r>
            <a:br>
              <a:rPr lang="ru-RU" dirty="0"/>
            </a:br>
            <a:r>
              <a:rPr lang="ru-RU" dirty="0"/>
              <a:t>резюме и вакансий (</a:t>
            </a:r>
            <a:r>
              <a:rPr lang="en-US" dirty="0"/>
              <a:t>HH.py</a:t>
            </a:r>
            <a:r>
              <a:rPr lang="ru-RU" dirty="0"/>
              <a:t>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6FD4488-3842-DE3A-D045-1241225E89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Модуль HH.py отвечает за сбор и обработку данных с сайта H</a:t>
            </a:r>
            <a:r>
              <a:rPr lang="en-US" dirty="0"/>
              <a:t>H</a:t>
            </a:r>
            <a:r>
              <a:rPr lang="ru-RU" dirty="0"/>
              <a:t>.</a:t>
            </a:r>
            <a:r>
              <a:rPr lang="ru-RU" dirty="0" err="1"/>
              <a:t>ru</a:t>
            </a:r>
            <a:r>
              <a:rPr lang="ru-RU" dirty="0"/>
              <a:t> </a:t>
            </a:r>
          </a:p>
          <a:p>
            <a:r>
              <a:rPr lang="ru-RU" dirty="0"/>
              <a:t>Основные функции модуля: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Создает два класса для Резюме и Вакансии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Извлекает данные о вакансиях с использованием </a:t>
            </a:r>
            <a:r>
              <a:rPr lang="en-US" dirty="0"/>
              <a:t>API;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Извлекает данные о резюме методом </a:t>
            </a:r>
            <a:r>
              <a:rPr lang="ru-RU" dirty="0" err="1"/>
              <a:t>парсинга</a:t>
            </a:r>
            <a:r>
              <a:rPr lang="ru-RU" dirty="0"/>
              <a:t> </a:t>
            </a:r>
            <a:r>
              <a:rPr lang="en-US" dirty="0"/>
              <a:t>HTML </a:t>
            </a:r>
            <a:r>
              <a:rPr lang="ru-RU" dirty="0"/>
              <a:t>страницы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Подготавливает данные для дальнейшей обработки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E7E0D45-7E8B-1D09-AF11-23AEE1DC3A1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  <a:p>
            <a:r>
              <a:rPr lang="en-US" dirty="0"/>
              <a:t>(DS-16)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24C58867-7D80-CD1D-5ABD-BA16F545ECE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  <a:p>
            <a:r>
              <a:rPr lang="ru-RU" dirty="0"/>
              <a:t>Анализ семантического сходства резюме с вакансиями на HH.ru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DF572305-8755-1102-C3E7-8C4E50BC1E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Методология </a:t>
            </a:r>
          </a:p>
          <a:p>
            <a:r>
              <a:rPr lang="ru-RU" dirty="0"/>
              <a:t>работы</a:t>
            </a:r>
          </a:p>
        </p:txBody>
      </p:sp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02397273-3A8A-7194-132B-4A26AF2F986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1085445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C35F7-F797-57A2-B68F-5A17C3E489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41D2ED08-D574-6A0E-FEBA-B5CD97FBA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Обучение модели на основе искусственных нейронных сетей (word2vec.py)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F9C8A3-A87B-6302-B0BB-997F6C42712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ru-RU" dirty="0"/>
              <a:t>Модуль word2vec.py отвечает за создание и обучение модели Word2Vec на русскоязычном корпусе Wikipedia для получения векторных представлений слов.</a:t>
            </a:r>
          </a:p>
          <a:p>
            <a:r>
              <a:rPr lang="ru-RU" dirty="0"/>
              <a:t>Основные функции модуля: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Скачивает дампы статей с Википедии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Извлекает текст из дампов и обрабатывает</a:t>
            </a:r>
            <a:r>
              <a:rPr lang="en-US" dirty="0"/>
              <a:t>;</a:t>
            </a: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Обучает модель </a:t>
            </a:r>
            <a:r>
              <a:rPr lang="en-US" dirty="0"/>
              <a:t>Word2Vec </a:t>
            </a:r>
            <a:r>
              <a:rPr lang="ru-RU" dirty="0"/>
              <a:t>с заданными параметрами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8F3576C-B04C-9AD3-FC38-BBCD770877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  <a:p>
            <a:r>
              <a:rPr lang="en-US" dirty="0"/>
              <a:t>(DS-16)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D563A22B-0FBD-4FD5-C39C-52C9BD82991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  <a:p>
            <a:r>
              <a:rPr lang="ru-RU" dirty="0"/>
              <a:t>Анализ семантического сходства резюме с вакансиями на HH.ru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7D1CC345-2FC7-FC1A-66DE-828170E357E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Методология </a:t>
            </a:r>
          </a:p>
          <a:p>
            <a:r>
              <a:rPr lang="ru-RU" dirty="0"/>
              <a:t>работы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D2D876D-6D44-6E76-B1F3-AD2C4207545A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2190660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E31284-1058-7498-C4EB-56066028FD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11F94FC-8E4A-499A-0332-5D686E46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Сопоставления резюме </a:t>
            </a:r>
            <a:br>
              <a:rPr lang="ru-RU" dirty="0"/>
            </a:br>
            <a:r>
              <a:rPr lang="ru-RU" dirty="0"/>
              <a:t>с вакансиями (</a:t>
            </a:r>
            <a:r>
              <a:rPr lang="en-US" dirty="0"/>
              <a:t>UltimateMatchingModel.py</a:t>
            </a:r>
            <a:r>
              <a:rPr lang="ru-RU" dirty="0"/>
              <a:t>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C890CF3-6A52-8924-7516-ADDC621858B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UltimateMatchingModel</a:t>
            </a:r>
            <a:r>
              <a:rPr lang="en-US" dirty="0"/>
              <a:t>.</a:t>
            </a:r>
            <a:r>
              <a:rPr lang="ru-RU" dirty="0" err="1"/>
              <a:t>py</a:t>
            </a:r>
            <a:r>
              <a:rPr lang="ru-RU" dirty="0"/>
              <a:t> - это основной модуль для сопоставления резюме с вакансиями, которое объединяет семантический анализ и многокритериальную оценку для получения итогового рейтинга соответствия.</a:t>
            </a:r>
          </a:p>
          <a:p>
            <a:r>
              <a:rPr lang="ru-RU" dirty="0"/>
              <a:t>Основные функции модуля: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Выполняет два алгоритма сопоставления</a:t>
            </a:r>
            <a:r>
              <a:rPr lang="en-US" dirty="0"/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Выдает результат анализа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322248F-2D1A-8185-1CCB-DD5841FB63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  <a:p>
            <a:r>
              <a:rPr lang="en-US" dirty="0"/>
              <a:t>(DS-16)</a:t>
            </a:r>
          </a:p>
          <a:p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BB8BA6A3-48B0-76EF-DD1B-37433732763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  <a:p>
            <a:r>
              <a:rPr lang="ru-RU" dirty="0"/>
              <a:t>Анализ семантического сходства резюме с вакансиями на HH.ru</a:t>
            </a:r>
          </a:p>
          <a:p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8746FBE3-9F34-5D13-B18D-C56DC91C2C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Методология </a:t>
            </a:r>
          </a:p>
          <a:p>
            <a:r>
              <a:rPr lang="ru-RU" dirty="0"/>
              <a:t>работы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8882067-BE1A-473F-7D5C-F07A7857BF70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/>
          <a:srcRect/>
          <a:stretch>
            <a:fillRect/>
          </a:stretch>
        </p:blipFill>
        <p:spPr>
          <a:noFill/>
        </p:spPr>
      </p:pic>
    </p:spTree>
    <p:extLst>
      <p:ext uri="{BB962C8B-B14F-4D97-AF65-F5344CB8AC3E}">
        <p14:creationId xmlns:p14="http://schemas.microsoft.com/office/powerpoint/2010/main" val="1854568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Прямоугольник: скругленные углы 40">
            <a:extLst>
              <a:ext uri="{FF2B5EF4-FFF2-40B4-BE49-F238E27FC236}">
                <a16:creationId xmlns:a16="http://schemas.microsoft.com/office/drawing/2014/main" id="{17D774EB-709B-E4B0-3581-24DA1E73BC99}"/>
              </a:ext>
            </a:extLst>
          </p:cNvPr>
          <p:cNvSpPr/>
          <p:nvPr/>
        </p:nvSpPr>
        <p:spPr>
          <a:xfrm>
            <a:off x="615546" y="1213648"/>
            <a:ext cx="3628794" cy="5289696"/>
          </a:xfrm>
          <a:prstGeom prst="roundRect">
            <a:avLst>
              <a:gd name="adj" fmla="val 7898"/>
            </a:avLst>
          </a:prstGeom>
          <a:solidFill>
            <a:srgbClr val="234A9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: скругленные углы 41">
            <a:extLst>
              <a:ext uri="{FF2B5EF4-FFF2-40B4-BE49-F238E27FC236}">
                <a16:creationId xmlns:a16="http://schemas.microsoft.com/office/drawing/2014/main" id="{0A9943C7-FB41-1F5A-FF94-972E2FD9E366}"/>
              </a:ext>
            </a:extLst>
          </p:cNvPr>
          <p:cNvSpPr/>
          <p:nvPr/>
        </p:nvSpPr>
        <p:spPr>
          <a:xfrm>
            <a:off x="4406034" y="1213648"/>
            <a:ext cx="7233516" cy="5289696"/>
          </a:xfrm>
          <a:prstGeom prst="roundRect">
            <a:avLst>
              <a:gd name="adj" fmla="val 4994"/>
            </a:avLst>
          </a:prstGeom>
          <a:solidFill>
            <a:srgbClr val="CDDD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Текст 1">
            <a:extLst>
              <a:ext uri="{FF2B5EF4-FFF2-40B4-BE49-F238E27FC236}">
                <a16:creationId xmlns:a16="http://schemas.microsoft.com/office/drawing/2014/main" id="{7AC8064E-5791-204C-B92F-A018279494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  <a:p>
            <a:r>
              <a:rPr lang="en-US" dirty="0"/>
              <a:t>(DS-16)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5A111DD-C00C-2D48-9F7A-4E23C5BA0C6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  <a:p>
            <a:r>
              <a:rPr lang="ru-RU" dirty="0"/>
              <a:t>Анализ семантического сходства резюме с вакансиями на HH.ru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7B3E517-ED8B-0241-AB87-BE49B315EEB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Методология </a:t>
            </a:r>
          </a:p>
          <a:p>
            <a:r>
              <a:rPr lang="ru-RU" dirty="0"/>
              <a:t>работы</a:t>
            </a:r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AE81D106-D68F-291B-63D7-0BFC42E29E37}"/>
              </a:ext>
            </a:extLst>
          </p:cNvPr>
          <p:cNvSpPr/>
          <p:nvPr/>
        </p:nvSpPr>
        <p:spPr>
          <a:xfrm>
            <a:off x="4626210" y="1369987"/>
            <a:ext cx="6788549" cy="538812"/>
          </a:xfrm>
          <a:prstGeom prst="roundRect">
            <a:avLst>
              <a:gd name="adj" fmla="val 28205"/>
            </a:avLst>
          </a:prstGeom>
          <a:solidFill>
            <a:srgbClr val="0E2D6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BACKEND</a:t>
            </a:r>
            <a:endParaRPr lang="ru-RU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grpSp>
        <p:nvGrpSpPr>
          <p:cNvPr id="114" name="Группа 113">
            <a:extLst>
              <a:ext uri="{FF2B5EF4-FFF2-40B4-BE49-F238E27FC236}">
                <a16:creationId xmlns:a16="http://schemas.microsoft.com/office/drawing/2014/main" id="{F184A2BB-4F39-1DCC-6769-F510AEF1B516}"/>
              </a:ext>
            </a:extLst>
          </p:cNvPr>
          <p:cNvGrpSpPr/>
          <p:nvPr/>
        </p:nvGrpSpPr>
        <p:grpSpPr>
          <a:xfrm>
            <a:off x="775782" y="2270074"/>
            <a:ext cx="3285678" cy="1247338"/>
            <a:chOff x="775782" y="2270074"/>
            <a:chExt cx="3285678" cy="1247338"/>
          </a:xfrm>
        </p:grpSpPr>
        <p:sp>
          <p:nvSpPr>
            <p:cNvPr id="93" name="Прямоугольник: скругленные углы 92">
              <a:extLst>
                <a:ext uri="{FF2B5EF4-FFF2-40B4-BE49-F238E27FC236}">
                  <a16:creationId xmlns:a16="http://schemas.microsoft.com/office/drawing/2014/main" id="{2CE8C51B-0B53-85D5-F8BE-0BF31D2980B7}"/>
                </a:ext>
              </a:extLst>
            </p:cNvPr>
            <p:cNvSpPr/>
            <p:nvPr/>
          </p:nvSpPr>
          <p:spPr>
            <a:xfrm>
              <a:off x="775782" y="2270074"/>
              <a:ext cx="3285678" cy="594354"/>
            </a:xfrm>
            <a:prstGeom prst="roundRect">
              <a:avLst>
                <a:gd name="adj" fmla="val 23396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2400" dirty="0">
                  <a:latin typeface="HSE Sans" panose="02000000000000000000"/>
                </a:rPr>
                <a:t>Главное меню</a:t>
              </a:r>
              <a:endParaRPr lang="en-US" sz="2400" dirty="0">
                <a:latin typeface="HSE Sans" panose="02000000000000000000"/>
              </a:endParaRPr>
            </a:p>
            <a:p>
              <a:pPr algn="ctr"/>
              <a:endParaRPr lang="en-US" sz="1400" dirty="0">
                <a:latin typeface="HSE Sans" panose="02000000000000000000"/>
              </a:endParaRPr>
            </a:p>
          </p:txBody>
        </p:sp>
        <p:grpSp>
          <p:nvGrpSpPr>
            <p:cNvPr id="113" name="Группа 112">
              <a:extLst>
                <a:ext uri="{FF2B5EF4-FFF2-40B4-BE49-F238E27FC236}">
                  <a16:creationId xmlns:a16="http://schemas.microsoft.com/office/drawing/2014/main" id="{930A24F4-E1F3-E4A9-C409-656BFE5B0904}"/>
                </a:ext>
              </a:extLst>
            </p:cNvPr>
            <p:cNvGrpSpPr/>
            <p:nvPr/>
          </p:nvGrpSpPr>
          <p:grpSpPr>
            <a:xfrm>
              <a:off x="777240" y="2658765"/>
              <a:ext cx="3284220" cy="858647"/>
              <a:chOff x="777240" y="2658765"/>
              <a:chExt cx="3284220" cy="858647"/>
            </a:xfrm>
          </p:grpSpPr>
          <p:sp>
            <p:nvSpPr>
              <p:cNvPr id="108" name="Прямоугольник: скругленные углы 107">
                <a:extLst>
                  <a:ext uri="{FF2B5EF4-FFF2-40B4-BE49-F238E27FC236}">
                    <a16:creationId xmlns:a16="http://schemas.microsoft.com/office/drawing/2014/main" id="{908E4CA9-6B18-61C9-89D2-20434CE536CB}"/>
                  </a:ext>
                </a:extLst>
              </p:cNvPr>
              <p:cNvSpPr/>
              <p:nvPr/>
            </p:nvSpPr>
            <p:spPr>
              <a:xfrm>
                <a:off x="777240" y="3121248"/>
                <a:ext cx="3284220" cy="396164"/>
              </a:xfrm>
              <a:prstGeom prst="roundRect">
                <a:avLst>
                  <a:gd name="adj" fmla="val 26459"/>
                </a:avLst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182563"/>
                <a:endParaRPr lang="en-US" sz="105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SE Sans" panose="02000000000000000000"/>
                </a:endParaRPr>
              </a:p>
            </p:txBody>
          </p:sp>
          <p:sp>
            <p:nvSpPr>
              <p:cNvPr id="14" name="Прямоугольник: скругленные углы 13">
                <a:extLst>
                  <a:ext uri="{FF2B5EF4-FFF2-40B4-BE49-F238E27FC236}">
                    <a16:creationId xmlns:a16="http://schemas.microsoft.com/office/drawing/2014/main" id="{C50A0491-7137-9E45-79B0-C2456BF55027}"/>
                  </a:ext>
                </a:extLst>
              </p:cNvPr>
              <p:cNvSpPr/>
              <p:nvPr/>
            </p:nvSpPr>
            <p:spPr>
              <a:xfrm>
                <a:off x="777240" y="2658765"/>
                <a:ext cx="3284220" cy="735840"/>
              </a:xfrm>
              <a:prstGeom prst="roundRect">
                <a:avLst>
                  <a:gd name="adj" fmla="val 0"/>
                </a:avLst>
              </a:prstGeom>
              <a:solidFill>
                <a:schemeClr val="tx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indent="182563"/>
                <a:r>
                  <a:rPr lang="en-US" sz="105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HSE Sans" panose="02000000000000000000"/>
                  </a:rPr>
                  <a:t>HH</a:t>
                </a:r>
              </a:p>
              <a:p>
                <a:pPr indent="182563"/>
                <a:r>
                  <a:rPr lang="en-US" sz="105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HSE Sans" panose="02000000000000000000"/>
                  </a:rPr>
                  <a:t>Word2Vec</a:t>
                </a:r>
              </a:p>
              <a:p>
                <a:pPr indent="182563"/>
                <a:r>
                  <a:rPr lang="en-US" sz="1050" dirty="0" err="1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HSE Sans" panose="02000000000000000000"/>
                  </a:rPr>
                  <a:t>UltimateMatcher</a:t>
                </a:r>
                <a:endParaRPr lang="en-US" sz="105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SE Sans" panose="02000000000000000000"/>
                </a:endParaRPr>
              </a:p>
              <a:p>
                <a:pPr indent="182563"/>
                <a:r>
                  <a:rPr lang="ru-RU" sz="1050" dirty="0">
                    <a:solidFill>
                      <a:schemeClr val="accent1">
                        <a:lumMod val="20000"/>
                        <a:lumOff val="80000"/>
                      </a:schemeClr>
                    </a:solidFill>
                    <a:latin typeface="HSE Sans" panose="02000000000000000000"/>
                  </a:rPr>
                  <a:t>Выход</a:t>
                </a:r>
                <a:endParaRPr lang="en-US" sz="1050" dirty="0">
                  <a:solidFill>
                    <a:schemeClr val="accent1">
                      <a:lumMod val="20000"/>
                      <a:lumOff val="80000"/>
                    </a:schemeClr>
                  </a:solidFill>
                  <a:latin typeface="HSE Sans" panose="02000000000000000000"/>
                </a:endParaRPr>
              </a:p>
            </p:txBody>
          </p:sp>
        </p:grpSp>
      </p:grpSp>
      <p:sp>
        <p:nvSpPr>
          <p:cNvPr id="21" name="Прямоугольник: скругленные углы 20">
            <a:extLst>
              <a:ext uri="{FF2B5EF4-FFF2-40B4-BE49-F238E27FC236}">
                <a16:creationId xmlns:a16="http://schemas.microsoft.com/office/drawing/2014/main" id="{CB7CD193-69AD-AAA9-4009-3245D8492799}"/>
              </a:ext>
            </a:extLst>
          </p:cNvPr>
          <p:cNvSpPr/>
          <p:nvPr/>
        </p:nvSpPr>
        <p:spPr>
          <a:xfrm>
            <a:off x="4566427" y="2312799"/>
            <a:ext cx="2229336" cy="647583"/>
          </a:xfrm>
          <a:prstGeom prst="roundRect">
            <a:avLst>
              <a:gd name="adj" fmla="val 0"/>
            </a:avLst>
          </a:prstGeom>
          <a:solidFill>
            <a:srgbClr val="7DA0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accent3">
                  <a:lumMod val="40000"/>
                  <a:lumOff val="60000"/>
                </a:schemeClr>
              </a:solidFill>
              <a:latin typeface="HSE Sans" panose="02000000000000000000"/>
            </a:endParaRPr>
          </a:p>
        </p:txBody>
      </p:sp>
      <p:sp>
        <p:nvSpPr>
          <p:cNvPr id="22" name="Прямоугольник: скругленные углы 21">
            <a:extLst>
              <a:ext uri="{FF2B5EF4-FFF2-40B4-BE49-F238E27FC236}">
                <a16:creationId xmlns:a16="http://schemas.microsoft.com/office/drawing/2014/main" id="{F8940F33-1BBB-AE1B-C795-511D7062E578}"/>
              </a:ext>
            </a:extLst>
          </p:cNvPr>
          <p:cNvSpPr/>
          <p:nvPr/>
        </p:nvSpPr>
        <p:spPr>
          <a:xfrm>
            <a:off x="4566427" y="3007949"/>
            <a:ext cx="2229336" cy="647584"/>
          </a:xfrm>
          <a:prstGeom prst="roundRect">
            <a:avLst>
              <a:gd name="adj" fmla="val 0"/>
            </a:avLst>
          </a:prstGeom>
          <a:solidFill>
            <a:srgbClr val="7DA0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accent3">
                  <a:lumMod val="40000"/>
                  <a:lumOff val="60000"/>
                </a:schemeClr>
              </a:solidFill>
              <a:latin typeface="HSE Sans" panose="02000000000000000000"/>
            </a:endParaRPr>
          </a:p>
        </p:txBody>
      </p:sp>
      <p:sp>
        <p:nvSpPr>
          <p:cNvPr id="23" name="Прямоугольник: скругленные углы 22">
            <a:extLst>
              <a:ext uri="{FF2B5EF4-FFF2-40B4-BE49-F238E27FC236}">
                <a16:creationId xmlns:a16="http://schemas.microsoft.com/office/drawing/2014/main" id="{5E3C42F9-5E99-C164-E718-F306D21B8112}"/>
              </a:ext>
            </a:extLst>
          </p:cNvPr>
          <p:cNvSpPr/>
          <p:nvPr/>
        </p:nvSpPr>
        <p:spPr>
          <a:xfrm>
            <a:off x="7807155" y="2316877"/>
            <a:ext cx="3607604" cy="1340723"/>
          </a:xfrm>
          <a:prstGeom prst="roundRect">
            <a:avLst>
              <a:gd name="adj" fmla="val 0"/>
            </a:avLst>
          </a:prstGeom>
          <a:solidFill>
            <a:srgbClr val="7DA0D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atin typeface="HSE Sans" panose="02000000000000000000"/>
            </a:endParaRPr>
          </a:p>
          <a:p>
            <a:pPr algn="ctr"/>
            <a:endParaRPr lang="en-US" sz="1400" dirty="0">
              <a:latin typeface="HSE Sans" panose="02000000000000000000"/>
            </a:endParaRPr>
          </a:p>
          <a:p>
            <a:pPr algn="ctr"/>
            <a:endParaRPr lang="ru-RU" sz="1400" dirty="0"/>
          </a:p>
        </p:txBody>
      </p:sp>
      <p:cxnSp>
        <p:nvCxnSpPr>
          <p:cNvPr id="29" name="Соединитель: уступ 28">
            <a:extLst>
              <a:ext uri="{FF2B5EF4-FFF2-40B4-BE49-F238E27FC236}">
                <a16:creationId xmlns:a16="http://schemas.microsoft.com/office/drawing/2014/main" id="{35249D75-DC11-E323-3B83-2E4572E8D975}"/>
              </a:ext>
            </a:extLst>
          </p:cNvPr>
          <p:cNvCxnSpPr>
            <a:cxnSpLocks/>
            <a:endCxn id="21" idx="1"/>
          </p:cNvCxnSpPr>
          <p:nvPr/>
        </p:nvCxnSpPr>
        <p:spPr>
          <a:xfrm flipV="1">
            <a:off x="4060002" y="2636591"/>
            <a:ext cx="506425" cy="350648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1" name="Соединитель: уступ 30">
            <a:extLst>
              <a:ext uri="{FF2B5EF4-FFF2-40B4-BE49-F238E27FC236}">
                <a16:creationId xmlns:a16="http://schemas.microsoft.com/office/drawing/2014/main" id="{9E44B668-6F1C-494D-1354-B464B0FC3611}"/>
              </a:ext>
            </a:extLst>
          </p:cNvPr>
          <p:cNvCxnSpPr>
            <a:cxnSpLocks/>
            <a:endCxn id="22" idx="1"/>
          </p:cNvCxnSpPr>
          <p:nvPr/>
        </p:nvCxnSpPr>
        <p:spPr>
          <a:xfrm>
            <a:off x="4060002" y="2987239"/>
            <a:ext cx="506425" cy="344502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9" name="Прямоугольник: скругленные углы 38">
            <a:extLst>
              <a:ext uri="{FF2B5EF4-FFF2-40B4-BE49-F238E27FC236}">
                <a16:creationId xmlns:a16="http://schemas.microsoft.com/office/drawing/2014/main" id="{74F0948E-33DB-7E06-6293-39F14DC438DA}"/>
              </a:ext>
            </a:extLst>
          </p:cNvPr>
          <p:cNvSpPr/>
          <p:nvPr/>
        </p:nvSpPr>
        <p:spPr>
          <a:xfrm>
            <a:off x="7877048" y="3026235"/>
            <a:ext cx="1692000" cy="560916"/>
          </a:xfrm>
          <a:prstGeom prst="roundRect">
            <a:avLst>
              <a:gd name="adj" fmla="val 1901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Семантическое сходство</a:t>
            </a:r>
          </a:p>
        </p:txBody>
      </p:sp>
      <p:sp>
        <p:nvSpPr>
          <p:cNvPr id="40" name="Прямоугольник: скругленные углы 39">
            <a:extLst>
              <a:ext uri="{FF2B5EF4-FFF2-40B4-BE49-F238E27FC236}">
                <a16:creationId xmlns:a16="http://schemas.microsoft.com/office/drawing/2014/main" id="{5BFA33C3-CE8D-1583-AD1A-CA90783A6E7E}"/>
              </a:ext>
            </a:extLst>
          </p:cNvPr>
          <p:cNvSpPr/>
          <p:nvPr/>
        </p:nvSpPr>
        <p:spPr>
          <a:xfrm>
            <a:off x="7889749" y="2403545"/>
            <a:ext cx="3441191" cy="52981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  <a:latin typeface="HSE Sans" panose="02000000000000000000"/>
              </a:rPr>
              <a:t>UltimateMatchingModel</a:t>
            </a:r>
            <a:r>
              <a:rPr lang="en-US" sz="2000" dirty="0">
                <a:solidFill>
                  <a:schemeClr val="tx1"/>
                </a:solidFill>
                <a:latin typeface="HSE Sans" panose="02000000000000000000"/>
              </a:rPr>
              <a:t>.py</a:t>
            </a:r>
          </a:p>
        </p:txBody>
      </p:sp>
      <p:sp>
        <p:nvSpPr>
          <p:cNvPr id="11" name="Прямоугольник: скругленные углы 10">
            <a:extLst>
              <a:ext uri="{FF2B5EF4-FFF2-40B4-BE49-F238E27FC236}">
                <a16:creationId xmlns:a16="http://schemas.microsoft.com/office/drawing/2014/main" id="{243A307A-4BF9-F913-D919-8A35BC7192F1}"/>
              </a:ext>
            </a:extLst>
          </p:cNvPr>
          <p:cNvSpPr/>
          <p:nvPr/>
        </p:nvSpPr>
        <p:spPr>
          <a:xfrm>
            <a:off x="777240" y="1369987"/>
            <a:ext cx="3284220" cy="538812"/>
          </a:xfrm>
          <a:prstGeom prst="roundRect">
            <a:avLst>
              <a:gd name="adj" fmla="val 28205"/>
            </a:avLst>
          </a:prstGeom>
          <a:solidFill>
            <a:srgbClr val="CDDD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accent1">
                    <a:lumMod val="50000"/>
                  </a:schemeClr>
                </a:solidFill>
                <a:latin typeface="HSE Sans" panose="02000000000000000000"/>
              </a:rPr>
              <a:t>FRONTEND</a:t>
            </a:r>
            <a:endParaRPr lang="ru-RU" sz="2400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3" name="Прямоугольник: скругленные углы 42">
            <a:extLst>
              <a:ext uri="{FF2B5EF4-FFF2-40B4-BE49-F238E27FC236}">
                <a16:creationId xmlns:a16="http://schemas.microsoft.com/office/drawing/2014/main" id="{CF807AF7-C095-5931-08F7-7F04613E7A4A}"/>
              </a:ext>
            </a:extLst>
          </p:cNvPr>
          <p:cNvSpPr/>
          <p:nvPr/>
        </p:nvSpPr>
        <p:spPr>
          <a:xfrm>
            <a:off x="9645903" y="3027294"/>
            <a:ext cx="1692000" cy="560916"/>
          </a:xfrm>
          <a:prstGeom prst="roundRect">
            <a:avLst>
              <a:gd name="adj" fmla="val 17660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200" dirty="0"/>
              <a:t>Многокритериальная оценка</a:t>
            </a:r>
          </a:p>
        </p:txBody>
      </p:sp>
      <p:sp>
        <p:nvSpPr>
          <p:cNvPr id="44" name="Прямоугольник: скругленные углы 43">
            <a:extLst>
              <a:ext uri="{FF2B5EF4-FFF2-40B4-BE49-F238E27FC236}">
                <a16:creationId xmlns:a16="http://schemas.microsoft.com/office/drawing/2014/main" id="{7DC8E548-DABE-562F-5205-B778219626BC}"/>
              </a:ext>
            </a:extLst>
          </p:cNvPr>
          <p:cNvSpPr/>
          <p:nvPr/>
        </p:nvSpPr>
        <p:spPr>
          <a:xfrm>
            <a:off x="4566421" y="4059533"/>
            <a:ext cx="2847833" cy="201503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HSE Sans" panose="02000000000000000000"/>
              </a:rPr>
              <a:t>КОНСОЛИДАЦИЯ </a:t>
            </a:r>
          </a:p>
          <a:p>
            <a:pPr algn="ctr"/>
            <a:r>
              <a:rPr lang="ru-RU" sz="2400" dirty="0">
                <a:latin typeface="HSE Sans" panose="02000000000000000000"/>
              </a:rPr>
              <a:t>ДАННЫХ</a:t>
            </a:r>
            <a:endParaRPr lang="en-US" sz="2400" dirty="0">
              <a:latin typeface="HSE Sans" panose="02000000000000000000"/>
            </a:endParaRPr>
          </a:p>
          <a:p>
            <a:pPr algn="ctr"/>
            <a:endParaRPr lang="en-US" sz="2400" dirty="0">
              <a:latin typeface="HSE Sans" panose="02000000000000000000"/>
            </a:endParaRPr>
          </a:p>
        </p:txBody>
      </p:sp>
      <p:sp>
        <p:nvSpPr>
          <p:cNvPr id="45" name="Прямоугольник: скругленные углы 44">
            <a:extLst>
              <a:ext uri="{FF2B5EF4-FFF2-40B4-BE49-F238E27FC236}">
                <a16:creationId xmlns:a16="http://schemas.microsoft.com/office/drawing/2014/main" id="{53DBAB37-99A9-E693-C334-1DC84CBAD007}"/>
              </a:ext>
            </a:extLst>
          </p:cNvPr>
          <p:cNvSpPr/>
          <p:nvPr/>
        </p:nvSpPr>
        <p:spPr>
          <a:xfrm>
            <a:off x="7807154" y="4059533"/>
            <a:ext cx="3607604" cy="2015037"/>
          </a:xfrm>
          <a:prstGeom prst="roundRect">
            <a:avLst>
              <a:gd name="adj" fmla="val 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latin typeface="HSE Sans" panose="02000000000000000000"/>
              </a:rPr>
              <a:t>ИТОГОВАЯ ОЦЕНКА </a:t>
            </a:r>
          </a:p>
          <a:p>
            <a:pPr algn="ctr"/>
            <a:r>
              <a:rPr lang="ru-RU" sz="2400" dirty="0">
                <a:latin typeface="HSE Sans" panose="02000000000000000000"/>
              </a:rPr>
              <a:t>С УЧЕТОМ ВЕСОВ</a:t>
            </a:r>
          </a:p>
          <a:p>
            <a:pPr algn="ctr"/>
            <a:endParaRPr lang="ru-RU" sz="1400" dirty="0">
              <a:latin typeface="HSE Sans" panose="02000000000000000000"/>
            </a:endParaRPr>
          </a:p>
          <a:p>
            <a:pPr algn="ctr"/>
            <a:r>
              <a:rPr lang="ru-RU" sz="1200" dirty="0">
                <a:latin typeface="HSE Sans" panose="02000000000000000000"/>
              </a:rPr>
              <a:t> </a:t>
            </a:r>
            <a:r>
              <a:rPr lang="en-US" sz="1200" dirty="0">
                <a:latin typeface="HSE Sans" panose="02000000000000000000"/>
              </a:rPr>
              <a:t>= </a:t>
            </a:r>
            <a:r>
              <a:rPr lang="en-US" sz="1200" dirty="0" err="1"/>
              <a:t>cosine_similarity</a:t>
            </a:r>
            <a:r>
              <a:rPr lang="ru-RU" sz="1200" dirty="0"/>
              <a:t>(</a:t>
            </a:r>
            <a:r>
              <a:rPr lang="en-US" sz="1200" dirty="0">
                <a:solidFill>
                  <a:schemeClr val="bg2">
                    <a:lumMod val="75000"/>
                  </a:schemeClr>
                </a:solidFill>
              </a:rPr>
              <a:t>resume, vacancy</a:t>
            </a:r>
            <a:r>
              <a:rPr lang="ru-RU" sz="1200" dirty="0"/>
              <a:t>)</a:t>
            </a:r>
            <a:r>
              <a:rPr lang="en-US" sz="1200" dirty="0"/>
              <a:t>*</a:t>
            </a:r>
            <a:r>
              <a:rPr lang="en-US" sz="1200" dirty="0">
                <a:solidFill>
                  <a:srgbClr val="FFC000"/>
                </a:solidFill>
              </a:rPr>
              <a:t>weight</a:t>
            </a:r>
            <a:r>
              <a:rPr lang="en-US" sz="1200" dirty="0"/>
              <a:t> + sum(</a:t>
            </a:r>
            <a:r>
              <a:rPr lang="en-US" sz="1200" dirty="0" err="1">
                <a:solidFill>
                  <a:schemeClr val="bg2">
                    <a:lumMod val="75000"/>
                  </a:schemeClr>
                </a:solidFill>
              </a:rPr>
              <a:t>criteria_scores</a:t>
            </a:r>
            <a:r>
              <a:rPr lang="en-US" sz="1200" dirty="0"/>
              <a:t>)*</a:t>
            </a:r>
            <a:r>
              <a:rPr lang="en-US" sz="1200" dirty="0">
                <a:solidFill>
                  <a:srgbClr val="FFC000"/>
                </a:solidFill>
              </a:rPr>
              <a:t>weight</a:t>
            </a:r>
          </a:p>
        </p:txBody>
      </p:sp>
      <p:cxnSp>
        <p:nvCxnSpPr>
          <p:cNvPr id="49" name="Соединитель: уступ 48">
            <a:extLst>
              <a:ext uri="{FF2B5EF4-FFF2-40B4-BE49-F238E27FC236}">
                <a16:creationId xmlns:a16="http://schemas.microsoft.com/office/drawing/2014/main" id="{632E29DF-40F4-00F5-5F97-8E5D84620AB5}"/>
              </a:ext>
            </a:extLst>
          </p:cNvPr>
          <p:cNvCxnSpPr>
            <a:stCxn id="21" idx="3"/>
            <a:endCxn id="23" idx="1"/>
          </p:cNvCxnSpPr>
          <p:nvPr/>
        </p:nvCxnSpPr>
        <p:spPr>
          <a:xfrm>
            <a:off x="6795763" y="2636591"/>
            <a:ext cx="1011392" cy="350648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1" name="Соединитель: уступ 50">
            <a:extLst>
              <a:ext uri="{FF2B5EF4-FFF2-40B4-BE49-F238E27FC236}">
                <a16:creationId xmlns:a16="http://schemas.microsoft.com/office/drawing/2014/main" id="{15879396-E5CA-6647-5B18-1C6BBC3C045A}"/>
              </a:ext>
            </a:extLst>
          </p:cNvPr>
          <p:cNvCxnSpPr>
            <a:stCxn id="22" idx="3"/>
            <a:endCxn id="23" idx="1"/>
          </p:cNvCxnSpPr>
          <p:nvPr/>
        </p:nvCxnSpPr>
        <p:spPr>
          <a:xfrm flipV="1">
            <a:off x="6795763" y="2987239"/>
            <a:ext cx="1011392" cy="344502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3" name="Соединитель: уступ 52">
            <a:extLst>
              <a:ext uri="{FF2B5EF4-FFF2-40B4-BE49-F238E27FC236}">
                <a16:creationId xmlns:a16="http://schemas.microsoft.com/office/drawing/2014/main" id="{C18F4E0C-1A59-88F8-646B-F5A8A2941DED}"/>
              </a:ext>
            </a:extLst>
          </p:cNvPr>
          <p:cNvCxnSpPr>
            <a:cxnSpLocks/>
            <a:stCxn id="23" idx="2"/>
            <a:endCxn id="45" idx="0"/>
          </p:cNvCxnSpPr>
          <p:nvPr/>
        </p:nvCxnSpPr>
        <p:spPr>
          <a:xfrm rot="5400000">
            <a:off x="9409991" y="3858566"/>
            <a:ext cx="401933" cy="1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5" name="Соединитель: уступ 54">
            <a:extLst>
              <a:ext uri="{FF2B5EF4-FFF2-40B4-BE49-F238E27FC236}">
                <a16:creationId xmlns:a16="http://schemas.microsoft.com/office/drawing/2014/main" id="{B4B8B530-A1DC-158C-6DFF-1CDBF6F7164B}"/>
              </a:ext>
            </a:extLst>
          </p:cNvPr>
          <p:cNvCxnSpPr>
            <a:cxnSpLocks/>
          </p:cNvCxnSpPr>
          <p:nvPr/>
        </p:nvCxnSpPr>
        <p:spPr>
          <a:xfrm rot="10800000">
            <a:off x="7414255" y="5102571"/>
            <a:ext cx="392901" cy="1"/>
          </a:xfrm>
          <a:prstGeom prst="bentConnector3">
            <a:avLst>
              <a:gd name="adj1" fmla="val 50000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8" name="Прямоугольник: скругленные углы 87">
            <a:extLst>
              <a:ext uri="{FF2B5EF4-FFF2-40B4-BE49-F238E27FC236}">
                <a16:creationId xmlns:a16="http://schemas.microsoft.com/office/drawing/2014/main" id="{FC8B4CE1-ECE3-010E-A823-FB59ADD22CB4}"/>
              </a:ext>
            </a:extLst>
          </p:cNvPr>
          <p:cNvSpPr/>
          <p:nvPr/>
        </p:nvSpPr>
        <p:spPr>
          <a:xfrm>
            <a:off x="4617002" y="2355382"/>
            <a:ext cx="2124913" cy="32379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SE Sans" panose="02000000000000000000"/>
              </a:rPr>
              <a:t>HH.py</a:t>
            </a:r>
          </a:p>
        </p:txBody>
      </p:sp>
      <p:sp>
        <p:nvSpPr>
          <p:cNvPr id="89" name="Прямоугольник: скругленные углы 88">
            <a:extLst>
              <a:ext uri="{FF2B5EF4-FFF2-40B4-BE49-F238E27FC236}">
                <a16:creationId xmlns:a16="http://schemas.microsoft.com/office/drawing/2014/main" id="{DDF21650-1215-FCA4-CC4A-0C7EE0D33242}"/>
              </a:ext>
            </a:extLst>
          </p:cNvPr>
          <p:cNvSpPr/>
          <p:nvPr/>
        </p:nvSpPr>
        <p:spPr>
          <a:xfrm>
            <a:off x="4617002" y="2707045"/>
            <a:ext cx="1044000" cy="214122"/>
          </a:xfrm>
          <a:prstGeom prst="roundRect">
            <a:avLst>
              <a:gd name="adj" fmla="val 1901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вакансии</a:t>
            </a:r>
          </a:p>
        </p:txBody>
      </p:sp>
      <p:sp>
        <p:nvSpPr>
          <p:cNvPr id="90" name="Прямоугольник: скругленные углы 89">
            <a:extLst>
              <a:ext uri="{FF2B5EF4-FFF2-40B4-BE49-F238E27FC236}">
                <a16:creationId xmlns:a16="http://schemas.microsoft.com/office/drawing/2014/main" id="{202C23DD-DCA1-070E-262D-1F59FE9BDE63}"/>
              </a:ext>
            </a:extLst>
          </p:cNvPr>
          <p:cNvSpPr/>
          <p:nvPr/>
        </p:nvSpPr>
        <p:spPr>
          <a:xfrm>
            <a:off x="5701188" y="2709410"/>
            <a:ext cx="1044000" cy="211757"/>
          </a:xfrm>
          <a:prstGeom prst="roundRect">
            <a:avLst>
              <a:gd name="adj" fmla="val 21853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000" dirty="0"/>
              <a:t>резюме</a:t>
            </a:r>
          </a:p>
        </p:txBody>
      </p:sp>
      <p:sp>
        <p:nvSpPr>
          <p:cNvPr id="91" name="Прямоугольник: скругленные углы 90">
            <a:extLst>
              <a:ext uri="{FF2B5EF4-FFF2-40B4-BE49-F238E27FC236}">
                <a16:creationId xmlns:a16="http://schemas.microsoft.com/office/drawing/2014/main" id="{D39CB228-6D98-874E-D7C3-025087CB54BD}"/>
              </a:ext>
            </a:extLst>
          </p:cNvPr>
          <p:cNvSpPr/>
          <p:nvPr/>
        </p:nvSpPr>
        <p:spPr>
          <a:xfrm>
            <a:off x="4617001" y="3040576"/>
            <a:ext cx="2124913" cy="323791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  <a:latin typeface="HSE Sans" panose="02000000000000000000"/>
              </a:rPr>
              <a:t>word2vec.py</a:t>
            </a:r>
          </a:p>
        </p:txBody>
      </p:sp>
      <p:sp>
        <p:nvSpPr>
          <p:cNvPr id="92" name="Прямоугольник: скругленные углы 91">
            <a:extLst>
              <a:ext uri="{FF2B5EF4-FFF2-40B4-BE49-F238E27FC236}">
                <a16:creationId xmlns:a16="http://schemas.microsoft.com/office/drawing/2014/main" id="{569C9A2E-95E2-A56A-D392-8356055D5F1C}"/>
              </a:ext>
            </a:extLst>
          </p:cNvPr>
          <p:cNvSpPr/>
          <p:nvPr/>
        </p:nvSpPr>
        <p:spPr>
          <a:xfrm>
            <a:off x="4617000" y="3394604"/>
            <a:ext cx="2124913" cy="226582"/>
          </a:xfrm>
          <a:prstGeom prst="roundRect">
            <a:avLst>
              <a:gd name="adj" fmla="val 19019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 err="1"/>
              <a:t>gensim.model</a:t>
            </a:r>
            <a:endParaRPr lang="ru-RU" sz="1000" dirty="0"/>
          </a:p>
        </p:txBody>
      </p:sp>
      <p:grpSp>
        <p:nvGrpSpPr>
          <p:cNvPr id="115" name="Группа 114">
            <a:extLst>
              <a:ext uri="{FF2B5EF4-FFF2-40B4-BE49-F238E27FC236}">
                <a16:creationId xmlns:a16="http://schemas.microsoft.com/office/drawing/2014/main" id="{FDBADD11-D47F-B766-122F-61034F596933}"/>
              </a:ext>
            </a:extLst>
          </p:cNvPr>
          <p:cNvGrpSpPr/>
          <p:nvPr/>
        </p:nvGrpSpPr>
        <p:grpSpPr>
          <a:xfrm>
            <a:off x="776511" y="3701801"/>
            <a:ext cx="3284949" cy="2605897"/>
            <a:chOff x="776511" y="3701801"/>
            <a:chExt cx="3284949" cy="2605897"/>
          </a:xfrm>
        </p:grpSpPr>
        <p:sp>
          <p:nvSpPr>
            <p:cNvPr id="46" name="Прямоугольник: скругленные углы 45">
              <a:extLst>
                <a:ext uri="{FF2B5EF4-FFF2-40B4-BE49-F238E27FC236}">
                  <a16:creationId xmlns:a16="http://schemas.microsoft.com/office/drawing/2014/main" id="{87648087-AEC0-8833-7DEC-D4AB90C49F56}"/>
                </a:ext>
              </a:extLst>
            </p:cNvPr>
            <p:cNvSpPr/>
            <p:nvPr/>
          </p:nvSpPr>
          <p:spPr>
            <a:xfrm>
              <a:off x="776511" y="3701801"/>
              <a:ext cx="3284220" cy="594354"/>
            </a:xfrm>
            <a:prstGeom prst="roundRect">
              <a:avLst>
                <a:gd name="adj" fmla="val 23396"/>
              </a:avLst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>
                  <a:latin typeface="HSE Sans" panose="02000000000000000000"/>
                </a:rPr>
                <a:t>OUTPUT</a:t>
              </a:r>
            </a:p>
            <a:p>
              <a:pPr algn="ctr"/>
              <a:endParaRPr lang="en-US" sz="1400" dirty="0">
                <a:latin typeface="HSE Sans" panose="02000000000000000000"/>
              </a:endParaRPr>
            </a:p>
          </p:txBody>
        </p:sp>
        <p:grpSp>
          <p:nvGrpSpPr>
            <p:cNvPr id="112" name="Группа 111">
              <a:extLst>
                <a:ext uri="{FF2B5EF4-FFF2-40B4-BE49-F238E27FC236}">
                  <a16:creationId xmlns:a16="http://schemas.microsoft.com/office/drawing/2014/main" id="{508E5B4C-5315-20B2-24E8-68AED7F7AE2D}"/>
                </a:ext>
              </a:extLst>
            </p:cNvPr>
            <p:cNvGrpSpPr/>
            <p:nvPr/>
          </p:nvGrpSpPr>
          <p:grpSpPr>
            <a:xfrm>
              <a:off x="776511" y="4059534"/>
              <a:ext cx="3284949" cy="2248164"/>
              <a:chOff x="776511" y="4059534"/>
              <a:chExt cx="3284949" cy="2248164"/>
            </a:xfrm>
          </p:grpSpPr>
          <p:sp>
            <p:nvSpPr>
              <p:cNvPr id="111" name="Прямоугольник: скругленные углы 110">
                <a:extLst>
                  <a:ext uri="{FF2B5EF4-FFF2-40B4-BE49-F238E27FC236}">
                    <a16:creationId xmlns:a16="http://schemas.microsoft.com/office/drawing/2014/main" id="{4FFDCAE3-1102-33DA-3FF3-2D60A841E1F0}"/>
                  </a:ext>
                </a:extLst>
              </p:cNvPr>
              <p:cNvSpPr/>
              <p:nvPr/>
            </p:nvSpPr>
            <p:spPr>
              <a:xfrm>
                <a:off x="777240" y="6048298"/>
                <a:ext cx="3284220" cy="259400"/>
              </a:xfrm>
              <a:prstGeom prst="roundRect">
                <a:avLst>
                  <a:gd name="adj" fmla="val 3556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700" dirty="0">
                  <a:latin typeface="HSE Sans" panose="02000000000000000000"/>
                </a:endParaRPr>
              </a:p>
            </p:txBody>
          </p:sp>
          <p:sp>
            <p:nvSpPr>
              <p:cNvPr id="47" name="Прямоугольник: скругленные углы 46">
                <a:extLst>
                  <a:ext uri="{FF2B5EF4-FFF2-40B4-BE49-F238E27FC236}">
                    <a16:creationId xmlns:a16="http://schemas.microsoft.com/office/drawing/2014/main" id="{04662DB8-5987-320F-0C04-2D0A6A404B5E}"/>
                  </a:ext>
                </a:extLst>
              </p:cNvPr>
              <p:cNvSpPr/>
              <p:nvPr/>
            </p:nvSpPr>
            <p:spPr>
              <a:xfrm>
                <a:off x="776511" y="4059534"/>
                <a:ext cx="3284220" cy="2122036"/>
              </a:xfrm>
              <a:prstGeom prst="roundRect">
                <a:avLst>
                  <a:gd name="adj" fmla="val 0"/>
                </a:avLst>
              </a:prstGeom>
              <a:solidFill>
                <a:schemeClr val="bg2">
                  <a:lumMod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ru-RU" sz="700" dirty="0">
                    <a:latin typeface="HSE Sans" panose="02000000000000000000"/>
                  </a:rPr>
                  <a:t>РЕЗУЛЬТАТЫ СОПОСТАВЛЕНИЯ</a:t>
                </a:r>
              </a:p>
              <a:p>
                <a:r>
                  <a:rPr lang="ru-RU" sz="700" dirty="0">
                    <a:latin typeface="HSE Sans" panose="02000000000000000000"/>
                  </a:rPr>
                  <a:t>===========================</a:t>
                </a:r>
              </a:p>
              <a:p>
                <a:r>
                  <a:rPr lang="ru-RU" sz="700" dirty="0">
                    <a:latin typeface="HSE Sans" panose="02000000000000000000"/>
                  </a:rPr>
                  <a:t>Обработано резюме: 5</a:t>
                </a:r>
              </a:p>
              <a:p>
                <a:r>
                  <a:rPr lang="ru-RU" sz="700" dirty="0">
                    <a:latin typeface="HSE Sans" panose="02000000000000000000"/>
                  </a:rPr>
                  <a:t>Всего найдено совпадений: 23</a:t>
                </a:r>
              </a:p>
              <a:p>
                <a:r>
                  <a:rPr lang="ru-RU" sz="700" dirty="0">
                    <a:latin typeface="HSE Sans" panose="02000000000000000000"/>
                  </a:rPr>
                  <a:t>===========================</a:t>
                </a:r>
              </a:p>
              <a:p>
                <a:r>
                  <a:rPr lang="en-US" sz="700" dirty="0">
                    <a:latin typeface="HSE Sans" panose="02000000000000000000"/>
                  </a:rPr>
                  <a:t>📄 </a:t>
                </a:r>
                <a:r>
                  <a:rPr lang="ru-RU" sz="700" dirty="0">
                    <a:latin typeface="HSE Sans" panose="02000000000000000000"/>
                  </a:rPr>
                  <a:t>РЕЗЮМЕ: </a:t>
                </a:r>
                <a:r>
                  <a:rPr lang="en-US" sz="700" dirty="0">
                    <a:latin typeface="HSE Sans" panose="02000000000000000000"/>
                  </a:rPr>
                  <a:t>Python </a:t>
                </a:r>
                <a:r>
                  <a:rPr lang="ru-RU" sz="700" dirty="0">
                    <a:latin typeface="HSE Sans" panose="02000000000000000000"/>
                  </a:rPr>
                  <a:t>разработчик (</a:t>
                </a:r>
                <a:r>
                  <a:rPr lang="en-US" sz="700" dirty="0">
                    <a:latin typeface="HSE Sans" panose="02000000000000000000"/>
                  </a:rPr>
                  <a:t>Data Science)</a:t>
                </a:r>
              </a:p>
              <a:p>
                <a:r>
                  <a:rPr lang="en-US" sz="700" dirty="0">
                    <a:latin typeface="HSE Sans" panose="02000000000000000000"/>
                  </a:rPr>
                  <a:t>   ID </a:t>
                </a:r>
                <a:r>
                  <a:rPr lang="ru-RU" sz="700" dirty="0">
                    <a:latin typeface="HSE Sans" panose="02000000000000000000"/>
                  </a:rPr>
                  <a:t>на </a:t>
                </a:r>
                <a:r>
                  <a:rPr lang="en-US" sz="700" dirty="0" err="1">
                    <a:latin typeface="HSE Sans" panose="02000000000000000000"/>
                  </a:rPr>
                  <a:t>HeadHunter</a:t>
                </a:r>
                <a:r>
                  <a:rPr lang="en-US" sz="700" dirty="0">
                    <a:latin typeface="HSE Sans" panose="02000000000000000000"/>
                  </a:rPr>
                  <a:t>: e0030b08ff0ccd25890039ed1f4d706b6f636e</a:t>
                </a:r>
              </a:p>
              <a:p>
                <a:r>
                  <a:rPr lang="en-US" sz="700" dirty="0">
                    <a:latin typeface="HSE Sans" panose="02000000000000000000"/>
                  </a:rPr>
                  <a:t>   </a:t>
                </a:r>
                <a:r>
                  <a:rPr lang="ru-RU" sz="700" dirty="0">
                    <a:latin typeface="HSE Sans" panose="02000000000000000000"/>
                  </a:rPr>
                  <a:t>Ссылка: </a:t>
                </a:r>
                <a:r>
                  <a:rPr lang="en-US" sz="700" dirty="0">
                    <a:latin typeface="HSE Sans" panose="02000000000000000000"/>
                  </a:rPr>
                  <a:t>https://hh.ru/resume/e0030b08ff0ccd25890039ed1f4d706b6f636e</a:t>
                </a:r>
              </a:p>
              <a:p>
                <a:r>
                  <a:rPr lang="en-US" sz="700" dirty="0">
                    <a:latin typeface="HSE Sans" panose="02000000000000000000"/>
                  </a:rPr>
                  <a:t>   </a:t>
                </a:r>
                <a:r>
                  <a:rPr lang="ru-RU" sz="700" dirty="0">
                    <a:latin typeface="HSE Sans" panose="02000000000000000000"/>
                  </a:rPr>
                  <a:t>Найдено совпадений: 8</a:t>
                </a:r>
              </a:p>
              <a:p>
                <a:r>
                  <a:rPr lang="ru-RU" sz="700" dirty="0">
                    <a:latin typeface="HSE Sans" panose="02000000000000000000"/>
                  </a:rPr>
                  <a:t>────────────────────────────────────────────────────────────────</a:t>
                </a:r>
              </a:p>
              <a:p>
                <a:r>
                  <a:rPr lang="ru-RU" sz="700" dirty="0">
                    <a:latin typeface="HSE Sans" panose="02000000000000000000"/>
                  </a:rPr>
                  <a:t>   1. </a:t>
                </a:r>
                <a:r>
                  <a:rPr lang="en-US" sz="700" dirty="0">
                    <a:latin typeface="HSE Sans" panose="02000000000000000000"/>
                  </a:rPr>
                  <a:t>💼 Python </a:t>
                </a:r>
                <a:r>
                  <a:rPr lang="ru-RU" sz="700" dirty="0">
                    <a:latin typeface="HSE Sans" panose="02000000000000000000"/>
                  </a:rPr>
                  <a:t>разработчик (</a:t>
                </a:r>
                <a:r>
                  <a:rPr lang="en-US" sz="700" dirty="0">
                    <a:latin typeface="HSE Sans" panose="02000000000000000000"/>
                  </a:rPr>
                  <a:t>Machine Learning)</a:t>
                </a:r>
              </a:p>
              <a:p>
                <a:r>
                  <a:rPr lang="en-US" sz="700" dirty="0">
                    <a:latin typeface="HSE Sans" panose="02000000000000000000"/>
                  </a:rPr>
                  <a:t>      🏢 </a:t>
                </a:r>
                <a:r>
                  <a:rPr lang="ru-RU" sz="700" dirty="0">
                    <a:latin typeface="HSE Sans" panose="02000000000000000000"/>
                  </a:rPr>
                  <a:t>Компания: Яндекс</a:t>
                </a:r>
              </a:p>
              <a:p>
                <a:r>
                  <a:rPr lang="ru-RU" sz="700" dirty="0">
                    <a:latin typeface="HSE Sans" panose="02000000000000000000"/>
                  </a:rPr>
                  <a:t>      </a:t>
                </a:r>
                <a:r>
                  <a:rPr lang="en-US" sz="700" dirty="0">
                    <a:latin typeface="HSE Sans" panose="02000000000000000000"/>
                  </a:rPr>
                  <a:t>📍 </a:t>
                </a:r>
                <a:r>
                  <a:rPr lang="ru-RU" sz="700" dirty="0">
                    <a:latin typeface="HSE Sans" panose="02000000000000000000"/>
                  </a:rPr>
                  <a:t>Регион: Москва  </a:t>
                </a:r>
              </a:p>
              <a:p>
                <a:r>
                  <a:rPr lang="ru-RU" sz="700" dirty="0">
                    <a:latin typeface="HSE Sans" panose="02000000000000000000"/>
                  </a:rPr>
                  <a:t>      </a:t>
                </a:r>
                <a:r>
                  <a:rPr lang="en-US" sz="700" dirty="0">
                    <a:latin typeface="HSE Sans" panose="02000000000000000000"/>
                  </a:rPr>
                  <a:t>📊 </a:t>
                </a:r>
                <a:r>
                  <a:rPr lang="ru-RU" sz="700" dirty="0">
                    <a:latin typeface="HSE Sans" panose="02000000000000000000"/>
                  </a:rPr>
                  <a:t>Сходство: 87.3% (0.9) (</a:t>
                </a:r>
                <a:r>
                  <a:rPr lang="en-US" sz="700" dirty="0">
                    <a:latin typeface="HSE Sans" panose="02000000000000000000"/>
                  </a:rPr>
                  <a:t>🟢 </a:t>
                </a:r>
                <a:r>
                  <a:rPr lang="ru-RU" sz="700" dirty="0">
                    <a:latin typeface="HSE Sans" panose="02000000000000000000"/>
                  </a:rPr>
                  <a:t>ОТЛИЧНОЕ)</a:t>
                </a:r>
              </a:p>
              <a:p>
                <a:r>
                  <a:rPr lang="ru-RU" sz="700" dirty="0">
                    <a:latin typeface="HSE Sans" panose="02000000000000000000"/>
                  </a:rPr>
                  <a:t>      </a:t>
                </a:r>
                <a:r>
                  <a:rPr lang="en-US" sz="700" dirty="0">
                    <a:latin typeface="HSE Sans" panose="02000000000000000000"/>
                  </a:rPr>
                  <a:t>🎯 </a:t>
                </a:r>
                <a:r>
                  <a:rPr lang="ru-RU" sz="700" dirty="0">
                    <a:latin typeface="HSE Sans" panose="02000000000000000000"/>
                  </a:rPr>
                  <a:t>Опыт: От 3 до 6 лет</a:t>
                </a:r>
              </a:p>
              <a:p>
                <a:r>
                  <a:rPr lang="ru-RU" sz="700" dirty="0">
                    <a:latin typeface="HSE Sans" panose="02000000000000000000"/>
                  </a:rPr>
                  <a:t>      </a:t>
                </a:r>
                <a:r>
                  <a:rPr lang="en-US" sz="700" dirty="0">
                    <a:latin typeface="HSE Sans" panose="02000000000000000000"/>
                  </a:rPr>
                  <a:t>🔗 </a:t>
                </a:r>
                <a:r>
                  <a:rPr lang="ru-RU" sz="700" dirty="0">
                    <a:latin typeface="HSE Sans" panose="02000000000000000000"/>
                  </a:rPr>
                  <a:t>Ссылка: </a:t>
                </a:r>
                <a:r>
                  <a:rPr lang="en-US" sz="700" dirty="0">
                    <a:latin typeface="HSE Sans" panose="02000000000000000000"/>
                  </a:rPr>
                  <a:t>https://hh.ru/vacancy/12345678</a:t>
                </a:r>
              </a:p>
              <a:p>
                <a:r>
                  <a:rPr lang="en-US" sz="700" dirty="0">
                    <a:latin typeface="HSE Sans" panose="02000000000000000000"/>
                  </a:rPr>
                  <a:t>      📝 </a:t>
                </a:r>
                <a:r>
                  <a:rPr lang="ru-RU" sz="700" dirty="0">
                    <a:latin typeface="HSE Sans" panose="02000000000000000000"/>
                  </a:rPr>
                  <a:t>Компоненты совпадения: - </a:t>
                </a:r>
                <a:r>
                  <a:rPr lang="en-US" sz="700" dirty="0">
                    <a:latin typeface="HSE Sans" panose="02000000000000000000"/>
                  </a:rPr>
                  <a:t>semantic: 0.85</a:t>
                </a:r>
                <a:r>
                  <a:rPr lang="ru-RU" sz="700" dirty="0">
                    <a:latin typeface="HSE Sans" panose="02000000000000000000"/>
                  </a:rPr>
                  <a:t> </a:t>
                </a:r>
                <a:r>
                  <a:rPr lang="en-US" sz="700" dirty="0">
                    <a:latin typeface="HSE Sans" panose="02000000000000000000"/>
                  </a:rPr>
                  <a:t>- </a:t>
                </a:r>
                <a:r>
                  <a:rPr lang="en-US" sz="700" dirty="0" err="1">
                    <a:latin typeface="HSE Sans" panose="02000000000000000000"/>
                  </a:rPr>
                  <a:t>multi_criteria</a:t>
                </a:r>
                <a:r>
                  <a:rPr lang="en-US" sz="700" dirty="0">
                    <a:latin typeface="HSE Sans" panose="02000000000000000000"/>
                  </a:rPr>
                  <a:t>: 0.89</a:t>
                </a:r>
              </a:p>
            </p:txBody>
          </p:sp>
        </p:grpSp>
      </p:grpSp>
      <p:pic>
        <p:nvPicPr>
          <p:cNvPr id="123" name="Рисунок 122" descr="База данных со сплошной заливкой">
            <a:extLst>
              <a:ext uri="{FF2B5EF4-FFF2-40B4-BE49-F238E27FC236}">
                <a16:creationId xmlns:a16="http://schemas.microsoft.com/office/drawing/2014/main" id="{ADEEE8EB-CB6D-79EA-7A0B-E48841F743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21908" y="5279172"/>
            <a:ext cx="585759" cy="585759"/>
          </a:xfrm>
          <a:prstGeom prst="rect">
            <a:avLst/>
          </a:prstGeom>
        </p:spPr>
      </p:pic>
      <p:cxnSp>
        <p:nvCxnSpPr>
          <p:cNvPr id="77" name="Соединитель: уступ 76">
            <a:extLst>
              <a:ext uri="{FF2B5EF4-FFF2-40B4-BE49-F238E27FC236}">
                <a16:creationId xmlns:a16="http://schemas.microsoft.com/office/drawing/2014/main" id="{E55943C9-B294-4159-34A4-F555BE467861}"/>
              </a:ext>
            </a:extLst>
          </p:cNvPr>
          <p:cNvCxnSpPr/>
          <p:nvPr/>
        </p:nvCxnSpPr>
        <p:spPr>
          <a:xfrm rot="10800000" flipV="1">
            <a:off x="4061461" y="5102571"/>
            <a:ext cx="504961" cy="2"/>
          </a:xfrm>
          <a:prstGeom prst="bentConnector3">
            <a:avLst/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Соединитель: уступ 34">
            <a:extLst>
              <a:ext uri="{FF2B5EF4-FFF2-40B4-BE49-F238E27FC236}">
                <a16:creationId xmlns:a16="http://schemas.microsoft.com/office/drawing/2014/main" id="{9EFE6824-0F52-A83B-E1BA-E359A786E9D0}"/>
              </a:ext>
            </a:extLst>
          </p:cNvPr>
          <p:cNvCxnSpPr>
            <a:cxnSpLocks/>
            <a:stCxn id="93" idx="0"/>
            <a:endCxn id="23" idx="0"/>
          </p:cNvCxnSpPr>
          <p:nvPr/>
        </p:nvCxnSpPr>
        <p:spPr>
          <a:xfrm rot="16200000" flipH="1">
            <a:off x="5991387" y="-1302693"/>
            <a:ext cx="46803" cy="7192336"/>
          </a:xfrm>
          <a:prstGeom prst="bentConnector3">
            <a:avLst>
              <a:gd name="adj1" fmla="val -488430"/>
            </a:avLst>
          </a:prstGeom>
          <a:ln>
            <a:solidFill>
              <a:schemeClr val="bg2">
                <a:lumMod val="10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6639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Текст 1">
            <a:extLst>
              <a:ext uri="{FF2B5EF4-FFF2-40B4-BE49-F238E27FC236}">
                <a16:creationId xmlns:a16="http://schemas.microsoft.com/office/drawing/2014/main" id="{E239B216-F5ED-B348-A1BB-CE85242168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Data Science </a:t>
            </a:r>
          </a:p>
          <a:p>
            <a:r>
              <a:rPr lang="en-US" dirty="0"/>
              <a:t>(DS-16)</a:t>
            </a:r>
          </a:p>
          <a:p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986A2D4-D42B-854C-9F3E-6A8095E580B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ru-RU" dirty="0"/>
              <a:t>ИТОГОВЫЙ ПРОЕКТ</a:t>
            </a:r>
          </a:p>
          <a:p>
            <a:r>
              <a:rPr lang="ru-RU" dirty="0"/>
              <a:t>Анализ семантического сходства резюме с вакансиями на HH.ru</a:t>
            </a:r>
          </a:p>
          <a:p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28F0E61-4402-1545-ABC6-7EB156E5B9E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ru-RU" dirty="0"/>
              <a:t>Дальнейшее развитие проекта</a:t>
            </a:r>
          </a:p>
        </p:txBody>
      </p:sp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7B6EC5B9-282D-B84A-B169-E82D52070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Планируемые обновления</a:t>
            </a:r>
            <a:br>
              <a:rPr lang="ru-RU" dirty="0"/>
            </a:br>
            <a:r>
              <a:rPr lang="en-US" dirty="0" err="1"/>
              <a:t>HeadHunter</a:t>
            </a:r>
            <a:r>
              <a:rPr lang="en-US" dirty="0"/>
              <a:t> Semantic Similarity Analysis for Resume (HH SSAR)</a:t>
            </a:r>
            <a:endParaRPr lang="ru-RU" dirty="0"/>
          </a:p>
        </p:txBody>
      </p:sp>
      <p:sp>
        <p:nvSpPr>
          <p:cNvPr id="6" name="Текст 5">
            <a:extLst>
              <a:ext uri="{FF2B5EF4-FFF2-40B4-BE49-F238E27FC236}">
                <a16:creationId xmlns:a16="http://schemas.microsoft.com/office/drawing/2014/main" id="{52A84FC5-C615-ED4D-97BC-765AAF50474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ru-RU" dirty="0" err="1"/>
              <a:t>Telegram</a:t>
            </a:r>
            <a:r>
              <a:rPr lang="ru-RU" dirty="0"/>
              <a:t> </a:t>
            </a:r>
            <a:r>
              <a:rPr lang="ru-RU" dirty="0" err="1"/>
              <a:t>Bot</a:t>
            </a:r>
            <a:r>
              <a:rPr lang="ru-RU" dirty="0"/>
              <a:t> для быстрого доступа</a:t>
            </a:r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FF119484-3D29-A348-BD16-DC41D64EC48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ru-RU" dirty="0"/>
              <a:t>Добавление функции адаптивного обучения системы для обновления весов</a:t>
            </a:r>
          </a:p>
        </p:txBody>
      </p:sp>
      <p:sp>
        <p:nvSpPr>
          <p:cNvPr id="8" name="Текст 7">
            <a:extLst>
              <a:ext uri="{FF2B5EF4-FFF2-40B4-BE49-F238E27FC236}">
                <a16:creationId xmlns:a16="http://schemas.microsoft.com/office/drawing/2014/main" id="{5E558DF3-421A-AD4A-8AAD-D7C6C3A92B5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ru-RU" dirty="0"/>
              <a:t>Добавление функции машинного обучение для предсказания релевантности и улучшения точности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4D82ABC5-6628-FA4A-9DBB-38E61DCF39F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ru-RU" dirty="0"/>
              <a:t>1</a:t>
            </a:r>
          </a:p>
        </p:txBody>
      </p:sp>
      <p:sp>
        <p:nvSpPr>
          <p:cNvPr id="10" name="Текст 9">
            <a:extLst>
              <a:ext uri="{FF2B5EF4-FFF2-40B4-BE49-F238E27FC236}">
                <a16:creationId xmlns:a16="http://schemas.microsoft.com/office/drawing/2014/main" id="{7CC25597-0929-B146-8CD4-B783CF82D88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ru-RU" dirty="0"/>
              <a:t>2</a:t>
            </a:r>
          </a:p>
        </p:txBody>
      </p:sp>
      <p:sp>
        <p:nvSpPr>
          <p:cNvPr id="11" name="Текст 10">
            <a:extLst>
              <a:ext uri="{FF2B5EF4-FFF2-40B4-BE49-F238E27FC236}">
                <a16:creationId xmlns:a16="http://schemas.microsoft.com/office/drawing/2014/main" id="{34FA5CE5-ECF7-C344-83CF-2D4A06A5041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ru-RU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96729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Пользовательские 1">
      <a:dk1>
        <a:srgbClr val="0F2C68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1000" dirty="0">
            <a:latin typeface="HSE Sans" panose="02000000000000000000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2A9C74E6E830D74E9B0FDDB4017A5417" ma:contentTypeVersion="13" ma:contentTypeDescription="Создание документа." ma:contentTypeScope="" ma:versionID="d4e423622451d608a8a05f4da7a1e1a2">
  <xsd:schema xmlns:xsd="http://www.w3.org/2001/XMLSchema" xmlns:xs="http://www.w3.org/2001/XMLSchema" xmlns:p="http://schemas.microsoft.com/office/2006/metadata/properties" xmlns:ns2="9875bd71-cde8-496c-a136-433f55d5e6d0" xmlns:ns3="e96afe77-3acb-4328-97fc-408e1bde3ecd" targetNamespace="http://schemas.microsoft.com/office/2006/metadata/properties" ma:root="true" ma:fieldsID="4831203c63c08b9f52ea6d3ee0d7a96e" ns2:_="" ns3:_="">
    <xsd:import namespace="9875bd71-cde8-496c-a136-433f55d5e6d0"/>
    <xsd:import namespace="e96afe77-3acb-4328-97fc-408e1bde3ec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75bd71-cde8-496c-a136-433f55d5e6d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6afe77-3acb-4328-97fc-408e1bde3ecd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33DAF31-D8A6-49A0-9A5D-8B2EA5B1C511}">
  <ds:schemaRefs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purl.org/dc/dcmitype/"/>
    <ds:schemaRef ds:uri="e96afe77-3acb-4328-97fc-408e1bde3ecd"/>
    <ds:schemaRef ds:uri="http://schemas.microsoft.com/office/2006/metadata/properties"/>
    <ds:schemaRef ds:uri="http://purl.org/dc/terms/"/>
    <ds:schemaRef ds:uri="http://www.w3.org/XML/1998/namespace"/>
    <ds:schemaRef ds:uri="http://schemas.openxmlformats.org/package/2006/metadata/core-properties"/>
    <ds:schemaRef ds:uri="9875bd71-cde8-496c-a136-433f55d5e6d0"/>
  </ds:schemaRefs>
</ds:datastoreItem>
</file>

<file path=customXml/itemProps2.xml><?xml version="1.0" encoding="utf-8"?>
<ds:datastoreItem xmlns:ds="http://schemas.openxmlformats.org/officeDocument/2006/customXml" ds:itemID="{4D4651DD-DCCC-4759-B2F6-7F520BDCC2B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75bd71-cde8-496c-a136-433f55d5e6d0"/>
    <ds:schemaRef ds:uri="e96afe77-3acb-4328-97fc-408e1bde3ec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34386AA-1848-4C75-B336-1053927CB02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823</TotalTime>
  <Words>773</Words>
  <Application>Microsoft Office PowerPoint</Application>
  <PresentationFormat>Широкоэкранный</PresentationFormat>
  <Paragraphs>140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HSE Sans</vt:lpstr>
      <vt:lpstr>Office Theme</vt:lpstr>
      <vt:lpstr>ИТОГОВЫЙ ПРОЕКТ слушателя программы «Специалист по Data Science»</vt:lpstr>
      <vt:lpstr>Ценность  задачи</vt:lpstr>
      <vt:lpstr>Постановка  задачи</vt:lpstr>
      <vt:lpstr>HeadHunter Semantic Similarity Analysis for Resume (HH SSAR) Система смыслового сопоставления резюме и вакансий</vt:lpstr>
      <vt:lpstr>Извлечение и подготовка данных  резюме и вакансий (HH.py)</vt:lpstr>
      <vt:lpstr>Обучение модели на основе искусственных нейронных сетей (word2vec.py)</vt:lpstr>
      <vt:lpstr>Сопоставления резюме  с вакансиями (UltimateMatchingModel.py)</vt:lpstr>
      <vt:lpstr>Презентация PowerPoint</vt:lpstr>
      <vt:lpstr>Планируемые обновления HeadHunter Semantic Similarity Analysis for Resume (HH SSAR)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Итоговый проект DS-16</dc:subject>
  <dc:creator>Кутьков Юрий Юрьевич;47 5'9</dc:creator>
  <cp:keywords>DS-16</cp:keywords>
  <cp:lastModifiedBy>47 5'9</cp:lastModifiedBy>
  <cp:revision>21</cp:revision>
  <cp:lastPrinted>2021-11-11T13:08:42Z</cp:lastPrinted>
  <dcterms:created xsi:type="dcterms:W3CDTF">2021-11-11T08:52:47Z</dcterms:created>
  <dcterms:modified xsi:type="dcterms:W3CDTF">2025-08-21T22:52:52Z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0x0101002A9C74E6E830D74E9B0FDDB4017A5417</vt:lpwstr>
  </property>
</Properties>
</file>