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7099300" cy="10234600"/>
  <p:embeddedFontLst>
    <p:embeddedFont>
      <p:font typeface="Helvetica Neue"/>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97531D-1C25-42A0-8A11-3568DBEF73E9}">
  <a:tblStyle styleId="{0797531D-1C25-42A0-8A11-3568DBEF73E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regular.fntdata"/><Relationship Id="rId30" Type="http://schemas.openxmlformats.org/officeDocument/2006/relationships/font" Target="fonts/HelveticaNeue-boldItalic.fntdata"/><Relationship Id="rId11" Type="http://schemas.openxmlformats.org/officeDocument/2006/relationships/slide" Target="slides/slide5.xml"/><Relationship Id="rId33" Type="http://schemas.openxmlformats.org/officeDocument/2006/relationships/font" Target="fonts/RobotoMono-italic.fntdata"/><Relationship Id="rId10" Type="http://schemas.openxmlformats.org/officeDocument/2006/relationships/slide" Target="slides/slide4.xml"/><Relationship Id="rId32"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4988" cy="511175"/>
          </a:xfrm>
          <a:prstGeom prst="rect">
            <a:avLst/>
          </a:prstGeom>
          <a:noFill/>
          <a:ln>
            <a:noFill/>
          </a:ln>
        </p:spPr>
        <p:txBody>
          <a:bodyPr anchorCtr="0" anchor="ctr"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4313" y="0"/>
            <a:ext cx="3074987" cy="511175"/>
          </a:xfrm>
          <a:prstGeom prst="rect">
            <a:avLst/>
          </a:prstGeom>
          <a:noFill/>
          <a:ln>
            <a:noFill/>
          </a:ln>
        </p:spPr>
        <p:txBody>
          <a:bodyPr anchorCtr="0" anchor="ctr" bIns="47875" lIns="95775" spcFirstLastPara="1" rIns="95775" wrap="square" tIns="478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3438"/>
            <a:ext cx="3074988" cy="511175"/>
          </a:xfrm>
          <a:prstGeom prst="rect">
            <a:avLst/>
          </a:prstGeom>
          <a:noFill/>
          <a:ln>
            <a:noFill/>
          </a:ln>
        </p:spPr>
        <p:txBody>
          <a:bodyPr anchorCtr="0" anchor="b"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32a1fc93d_1_110:notes"/>
          <p:cNvSpPr/>
          <p:nvPr>
            <p:ph idx="2" type="sldImg"/>
          </p:nvPr>
        </p:nvSpPr>
        <p:spPr>
          <a:xfrm>
            <a:off x="394716" y="767595"/>
            <a:ext cx="6310500" cy="38379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32a1fc93d_1_110: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30" name="Google Shape;230;p9: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37" name="Google Shape;237;p10: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44" name="Google Shape;244;p1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52" name="Google Shape;252;p12: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3: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62" name="Google Shape;262;p13: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76" name="Google Shape;276;p14: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84" name="Google Shape;284;p15: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93" name="Google Shape;293;p16: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7: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302" name="Google Shape;302;p17: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311" name="Google Shape;311;p18: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32a1fc93d_2_0:notes"/>
          <p:cNvSpPr/>
          <p:nvPr>
            <p:ph idx="2" type="sldImg"/>
          </p:nvPr>
        </p:nvSpPr>
        <p:spPr>
          <a:xfrm>
            <a:off x="136630" y="766763"/>
            <a:ext cx="6825900" cy="38403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32a1fc93d_2_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rPr lang="en-US"/>
              <a:t>As a reminder to participants these profiles are best suited for training.</a:t>
            </a:r>
            <a:r>
              <a:rPr lang="en-US"/>
              <a:t> The DIHs have to appoint person(s) for 2 roles, namely - Ambassadors and LEBDs. It is upto DIHs to appoint one or more person(s) for each role, having said that, they can also appoint same person to both roles. </a:t>
            </a:r>
            <a:endParaRPr/>
          </a:p>
          <a:p>
            <a:pPr indent="0" lvl="0" marL="0" rtl="0" algn="l">
              <a:spcBef>
                <a:spcPts val="300"/>
              </a:spcBef>
              <a:spcAft>
                <a:spcPts val="0"/>
              </a:spcAft>
              <a:buNone/>
            </a:pPr>
            <a:r>
              <a:rPr lang="en-US"/>
              <a:t>The DIHs play key role during the open call and during the running of experiments. The DIHs are expected during open call to activate SMEs in their network and discuss potential solution using i4Trust with SMEs to make them data driven. The solution should be to share data in the value chain the SME is (or want to be) part of. The Ambassadors from DIHs would have to think ahead of SMEs and help them see the future based on the possibilities i4Trust presents for SMEs. This would need the Ambassadors to have business oriented profile who understand the strategic, business and value potentials in the domain they operate in and use that to activate SMEs to participate in i4Trust so unlock its potential. Additionally, the DIHs can also pre-define the challenges they know SMEs are already facing and define the challenges such that SMEs can understand and relate to it.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US"/>
              <a:t>During the implementation of experiments the LEBDs are expected to support SMEs in all the phases of implementation. They are expected to provide technical support to the development teams of SMEs so that they can make sure that the technical components of i4Trust fits well within the architecture of SMEs and can function inline with the purpose of experimentation and beyond. Since this is crucial for the success of the experiments itself especially after they are in actual use and even more crucial for the sustainability of i4Trust itself, the LEBDs are expected to understand the inner workings of the critical components that i4Trust brings. Since these are developed using specific technologies the LEBDs should be well versed in technologies that are mentioned above in the profile. Given that LEBDs are expected to be both business oriented and technically well versed, we believe that it would be usually 2 persons with different backgrounds. Having said that it is not mandatory to have 2 persons as 1 person can also fulfil both the roles as well. This is left to DIHs to determine if they want to appoint 1 or more persons (more then 2 is also possible) to be LEBDs.</a:t>
            </a:r>
            <a:endParaRPr/>
          </a:p>
        </p:txBody>
      </p:sp>
      <p:sp>
        <p:nvSpPr>
          <p:cNvPr id="127" name="Google Shape;127;gd32a1fc93d_2_0:notes"/>
          <p:cNvSpPr txBox="1"/>
          <p:nvPr>
            <p:ph idx="12" type="sldNum"/>
          </p:nvPr>
        </p:nvSpPr>
        <p:spPr>
          <a:xfrm>
            <a:off x="4024313" y="9723438"/>
            <a:ext cx="3075000" cy="511200"/>
          </a:xfrm>
          <a:prstGeom prst="rect">
            <a:avLst/>
          </a:prstGeom>
        </p:spPr>
        <p:txBody>
          <a:bodyPr anchorCtr="0" anchor="b" bIns="91550" lIns="91550" spcFirstLastPara="1" rIns="91550" wrap="square" tIns="915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9: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318" name="Google Shape;318;p19: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34" name="Google Shape;134;p2: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 name="Google Shape;142;p3: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43" name="Google Shape;143;p3:notes"/>
          <p:cNvSpPr txBox="1"/>
          <p:nvPr>
            <p:ph idx="12" type="sldNum"/>
          </p:nvPr>
        </p:nvSpPr>
        <p:spPr>
          <a:xfrm>
            <a:off x="4024313" y="9723438"/>
            <a:ext cx="3075000" cy="511200"/>
          </a:xfrm>
          <a:prstGeom prst="rect">
            <a:avLst/>
          </a:prstGeom>
          <a:noFill/>
          <a:ln>
            <a:noFill/>
          </a:ln>
        </p:spPr>
        <p:txBody>
          <a:bodyPr anchorCtr="0" anchor="b" bIns="47875" lIns="95775" spcFirstLastPara="1" rIns="95775" wrap="square" tIns="478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90" name="Google Shape;190;p4: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97" name="Google Shape;197;p5: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04" name="Google Shape;204;p6: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14" name="Google Shape;214;p7: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23" name="Google Shape;223;p8: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2.png"/><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hyperlink" Target="https://ec.europa.eu/programmes/horizon2020/en" TargetMode="External"/><Relationship Id="rId5"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hyperlink" Target="https://ec.europa.eu/programmes/horizon2020/en"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6.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7.png"/><Relationship Id="rId4" Type="http://schemas.openxmlformats.org/officeDocument/2006/relationships/image" Target="../media/image8.jpg"/><Relationship Id="rId5" Type="http://schemas.openxmlformats.org/officeDocument/2006/relationships/image" Target="../media/image7.jpg"/><Relationship Id="rId6" Type="http://schemas.openxmlformats.org/officeDocument/2006/relationships/image" Target="../media/image1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2.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2.pn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Black">
  <p:cSld name="TITLE_2">
    <p:bg>
      <p:bgPr>
        <a:solidFill>
          <a:schemeClr val="dk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478738" y="1656860"/>
            <a:ext cx="54000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pic>
        <p:nvPicPr>
          <p:cNvPr id="12" name="Google Shape;12;p2"/>
          <p:cNvPicPr preferRelativeResize="0"/>
          <p:nvPr/>
        </p:nvPicPr>
        <p:blipFill rotWithShape="1">
          <a:blip r:embed="rId2">
            <a:alphaModFix/>
          </a:blip>
          <a:srcRect b="12358" l="8119" r="8086" t="12328"/>
          <a:stretch/>
        </p:blipFill>
        <p:spPr>
          <a:xfrm>
            <a:off x="479985" y="5998950"/>
            <a:ext cx="2261052" cy="641455"/>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6671795" y="479916"/>
            <a:ext cx="5038468" cy="5038468"/>
          </a:xfrm>
          <a:prstGeom prst="rect">
            <a:avLst/>
          </a:prstGeom>
          <a:noFill/>
          <a:ln>
            <a:noFill/>
          </a:ln>
        </p:spPr>
      </p:pic>
      <p:cxnSp>
        <p:nvCxnSpPr>
          <p:cNvPr id="14" name="Google Shape;14;p2"/>
          <p:cNvCxnSpPr/>
          <p:nvPr/>
        </p:nvCxnSpPr>
        <p:spPr>
          <a:xfrm>
            <a:off x="3407670" y="6045174"/>
            <a:ext cx="0" cy="596400"/>
          </a:xfrm>
          <a:prstGeom prst="straightConnector1">
            <a:avLst/>
          </a:prstGeom>
          <a:noFill/>
          <a:ln cap="flat" cmpd="sng" w="19050">
            <a:solidFill>
              <a:schemeClr val="lt2"/>
            </a:solidFill>
            <a:prstDash val="solid"/>
            <a:round/>
            <a:headEnd len="sm" w="sm" type="none"/>
            <a:tailEnd len="sm" w="sm" type="none"/>
          </a:ln>
        </p:spPr>
      </p:cxnSp>
      <p:grpSp>
        <p:nvGrpSpPr>
          <p:cNvPr id="15" name="Google Shape;15;p2"/>
          <p:cNvGrpSpPr/>
          <p:nvPr/>
        </p:nvGrpSpPr>
        <p:grpSpPr>
          <a:xfrm>
            <a:off x="4074096" y="6045630"/>
            <a:ext cx="1969353" cy="588941"/>
            <a:chOff x="14764800" y="9069350"/>
            <a:chExt cx="2954325" cy="883500"/>
          </a:xfrm>
        </p:grpSpPr>
        <p:cxnSp>
          <p:nvCxnSpPr>
            <p:cNvPr id="16" name="Google Shape;16;p2"/>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17" name="Google Shape;17;p2"/>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18" name="Google Shape;18;p2"/>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i4Trust Website</a:t>
              </a:r>
              <a:endParaRPr b="0" i="0" sz="1300" u="none" cap="none" strike="noStrike">
                <a:solidFill>
                  <a:schemeClr val="lt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i4Trust Community</a:t>
              </a:r>
              <a:endParaRPr b="0" i="0" sz="1300" u="none" cap="none" strike="noStrike">
                <a:solidFill>
                  <a:schemeClr val="lt1"/>
                </a:solidFill>
                <a:latin typeface="Arial"/>
                <a:ea typeface="Arial"/>
                <a:cs typeface="Arial"/>
                <a:sym typeface="Arial"/>
              </a:endParaRPr>
            </a:p>
          </p:txBody>
        </p:sp>
      </p:grpSp>
      <p:pic>
        <p:nvPicPr>
          <p:cNvPr id="19" name="Google Shape;19;p2"/>
          <p:cNvPicPr preferRelativeResize="0"/>
          <p:nvPr/>
        </p:nvPicPr>
        <p:blipFill rotWithShape="1">
          <a:blip r:embed="rId4">
            <a:alphaModFix/>
          </a:blip>
          <a:srcRect b="758" l="0" r="0" t="748"/>
          <a:stretch/>
        </p:blipFill>
        <p:spPr>
          <a:xfrm>
            <a:off x="7376959" y="6192172"/>
            <a:ext cx="1164411" cy="302361"/>
          </a:xfrm>
          <a:prstGeom prst="rect">
            <a:avLst/>
          </a:prstGeom>
          <a:noFill/>
          <a:ln>
            <a:noFill/>
          </a:ln>
        </p:spPr>
      </p:pic>
      <p:pic>
        <p:nvPicPr>
          <p:cNvPr id="20" name="Google Shape;20;p2"/>
          <p:cNvPicPr preferRelativeResize="0"/>
          <p:nvPr/>
        </p:nvPicPr>
        <p:blipFill rotWithShape="1">
          <a:blip r:embed="rId5">
            <a:alphaModFix/>
          </a:blip>
          <a:srcRect b="426" l="0" r="0" t="426"/>
          <a:stretch/>
        </p:blipFill>
        <p:spPr>
          <a:xfrm>
            <a:off x="10426828" y="6192175"/>
            <a:ext cx="1283426" cy="302361"/>
          </a:xfrm>
          <a:prstGeom prst="rect">
            <a:avLst/>
          </a:prstGeom>
          <a:noFill/>
          <a:ln>
            <a:noFill/>
          </a:ln>
        </p:spPr>
      </p:pic>
      <p:pic>
        <p:nvPicPr>
          <p:cNvPr id="21" name="Google Shape;21;p2"/>
          <p:cNvPicPr preferRelativeResize="0"/>
          <p:nvPr/>
        </p:nvPicPr>
        <p:blipFill rotWithShape="1">
          <a:blip r:embed="rId6">
            <a:alphaModFix/>
          </a:blip>
          <a:srcRect b="416" l="0" r="0" t="416"/>
          <a:stretch/>
        </p:blipFill>
        <p:spPr>
          <a:xfrm>
            <a:off x="9207998" y="6046700"/>
            <a:ext cx="552210" cy="586724"/>
          </a:xfrm>
          <a:prstGeom prst="rect">
            <a:avLst/>
          </a:prstGeom>
          <a:noFill/>
          <a:ln>
            <a:noFill/>
          </a:ln>
        </p:spPr>
      </p:pic>
      <p:cxnSp>
        <p:nvCxnSpPr>
          <p:cNvPr id="22" name="Google Shape;22;p2"/>
          <p:cNvCxnSpPr/>
          <p:nvPr/>
        </p:nvCxnSpPr>
        <p:spPr>
          <a:xfrm>
            <a:off x="6710327" y="6045174"/>
            <a:ext cx="0" cy="5964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White">
  <p:cSld name="2_Blank_1">
    <p:bg>
      <p:bgPr>
        <a:solidFill>
          <a:schemeClr val="lt1"/>
        </a:solidFill>
      </p:bgPr>
    </p:bg>
    <p:spTree>
      <p:nvGrpSpPr>
        <p:cNvPr id="77" name="Shape 77"/>
        <p:cNvGrpSpPr/>
        <p:nvPr/>
      </p:nvGrpSpPr>
      <p:grpSpPr>
        <a:xfrm>
          <a:off x="0" y="0"/>
          <a:ext cx="0" cy="0"/>
          <a:chOff x="0" y="0"/>
          <a:chExt cx="0" cy="0"/>
        </a:xfrm>
      </p:grpSpPr>
      <p:sp>
        <p:nvSpPr>
          <p:cNvPr id="78" name="Google Shape;78;p11"/>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9" name="Google Shape;79;p11"/>
          <p:cNvPicPr preferRelativeResize="0"/>
          <p:nvPr/>
        </p:nvPicPr>
        <p:blipFill rotWithShape="1">
          <a:blip r:embed="rId2">
            <a:alphaModFix/>
          </a:blip>
          <a:srcRect b="12356" l="8109" r="8108" t="12341"/>
          <a:stretch/>
        </p:blipFill>
        <p:spPr>
          <a:xfrm>
            <a:off x="10751669" y="6358887"/>
            <a:ext cx="1199963" cy="340068"/>
          </a:xfrm>
          <a:prstGeom prst="rect">
            <a:avLst/>
          </a:prstGeom>
          <a:noFill/>
          <a:ln>
            <a:noFill/>
          </a:ln>
        </p:spPr>
      </p:pic>
      <p:pic>
        <p:nvPicPr>
          <p:cNvPr id="80" name="Google Shape;80;p11"/>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81" name="Google Shape;81;p11"/>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Black">
  <p:cSld name="4_Blank">
    <p:bg>
      <p:bgPr>
        <a:solidFill>
          <a:schemeClr val="dk1"/>
        </a:solidFill>
      </p:bgPr>
    </p:bg>
    <p:spTree>
      <p:nvGrpSpPr>
        <p:cNvPr id="82" name="Shape 82"/>
        <p:cNvGrpSpPr/>
        <p:nvPr/>
      </p:nvGrpSpPr>
      <p:grpSpPr>
        <a:xfrm>
          <a:off x="0" y="0"/>
          <a:ext cx="0" cy="0"/>
          <a:chOff x="0" y="0"/>
          <a:chExt cx="0" cy="0"/>
        </a:xfrm>
      </p:grpSpPr>
      <p:sp>
        <p:nvSpPr>
          <p:cNvPr id="83" name="Google Shape;83;p12"/>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84" name="Google Shape;84;p12"/>
          <p:cNvPicPr preferRelativeResize="0"/>
          <p:nvPr/>
        </p:nvPicPr>
        <p:blipFill rotWithShape="1">
          <a:blip r:embed="rId2">
            <a:alphaModFix/>
          </a:blip>
          <a:srcRect b="0" l="0" r="0" t="0"/>
          <a:stretch/>
        </p:blipFill>
        <p:spPr>
          <a:xfrm flipH="1" rot="10800000">
            <a:off x="0" y="6318045"/>
            <a:ext cx="539930" cy="539931"/>
          </a:xfrm>
          <a:prstGeom prst="rect">
            <a:avLst/>
          </a:prstGeom>
          <a:noFill/>
          <a:ln>
            <a:noFill/>
          </a:ln>
        </p:spPr>
      </p:pic>
      <p:pic>
        <p:nvPicPr>
          <p:cNvPr id="85" name="Google Shape;85;p12"/>
          <p:cNvPicPr preferRelativeResize="0"/>
          <p:nvPr/>
        </p:nvPicPr>
        <p:blipFill rotWithShape="1">
          <a:blip r:embed="rId3">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White">
  <p:cSld name="4_Blank_1">
    <p:bg>
      <p:bgPr>
        <a:solidFill>
          <a:schemeClr val="lt1"/>
        </a:solidFill>
      </p:bgPr>
    </p:bg>
    <p:spTree>
      <p:nvGrpSpPr>
        <p:cNvPr id="86" name="Shape 86"/>
        <p:cNvGrpSpPr/>
        <p:nvPr/>
      </p:nvGrpSpPr>
      <p:grpSpPr>
        <a:xfrm>
          <a:off x="0" y="0"/>
          <a:ext cx="0" cy="0"/>
          <a:chOff x="0" y="0"/>
          <a:chExt cx="0" cy="0"/>
        </a:xfrm>
      </p:grpSpPr>
      <p:sp>
        <p:nvSpPr>
          <p:cNvPr id="87" name="Google Shape;87;p13"/>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88" name="Google Shape;88;p13"/>
          <p:cNvPicPr preferRelativeResize="0"/>
          <p:nvPr/>
        </p:nvPicPr>
        <p:blipFill rotWithShape="1">
          <a:blip r:embed="rId2">
            <a:alphaModFix/>
          </a:blip>
          <a:srcRect b="0" l="0" r="0" t="0"/>
          <a:stretch/>
        </p:blipFill>
        <p:spPr>
          <a:xfrm flipH="1" rot="10800000">
            <a:off x="0" y="6318045"/>
            <a:ext cx="539930" cy="539931"/>
          </a:xfrm>
          <a:prstGeom prst="rect">
            <a:avLst/>
          </a:prstGeom>
          <a:noFill/>
          <a:ln>
            <a:noFill/>
          </a:ln>
        </p:spPr>
      </p:pic>
      <p:pic>
        <p:nvPicPr>
          <p:cNvPr id="89" name="Google Shape;89;p13"/>
          <p:cNvPicPr preferRelativeResize="0"/>
          <p:nvPr/>
        </p:nvPicPr>
        <p:blipFill rotWithShape="1">
          <a:blip r:embed="rId3">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Black">
  <p:cSld name="5_Blank">
    <p:bg>
      <p:bgPr>
        <a:solidFill>
          <a:schemeClr val="dk1"/>
        </a:solidFill>
      </p:bgPr>
    </p:bg>
    <p:spTree>
      <p:nvGrpSpPr>
        <p:cNvPr id="90" name="Shape 90"/>
        <p:cNvGrpSpPr/>
        <p:nvPr/>
      </p:nvGrpSpPr>
      <p:grpSpPr>
        <a:xfrm>
          <a:off x="0" y="0"/>
          <a:ext cx="0" cy="0"/>
          <a:chOff x="0" y="0"/>
          <a:chExt cx="0" cy="0"/>
        </a:xfrm>
      </p:grpSpPr>
      <p:sp>
        <p:nvSpPr>
          <p:cNvPr id="91" name="Google Shape;91;p14"/>
          <p:cNvSpPr txBox="1"/>
          <p:nvPr/>
        </p:nvSpPr>
        <p:spPr>
          <a:xfrm>
            <a:off x="478738" y="1827444"/>
            <a:ext cx="35994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accent1"/>
                </a:solidFill>
                <a:latin typeface="Arial"/>
                <a:ea typeface="Arial"/>
                <a:cs typeface="Arial"/>
                <a:sym typeface="Arial"/>
              </a:rPr>
              <a:t>Thank you!</a:t>
            </a:r>
            <a:endParaRPr b="0" i="0" sz="1400" u="none" cap="none" strike="noStrike">
              <a:solidFill>
                <a:schemeClr val="accent1"/>
              </a:solidFill>
              <a:latin typeface="Arial"/>
              <a:ea typeface="Arial"/>
              <a:cs typeface="Arial"/>
              <a:sym typeface="Arial"/>
            </a:endParaRPr>
          </a:p>
        </p:txBody>
      </p:sp>
      <p:pic>
        <p:nvPicPr>
          <p:cNvPr id="92" name="Google Shape;92;p14"/>
          <p:cNvPicPr preferRelativeResize="0"/>
          <p:nvPr/>
        </p:nvPicPr>
        <p:blipFill rotWithShape="1">
          <a:blip r:embed="rId2">
            <a:alphaModFix/>
          </a:blip>
          <a:srcRect b="0" l="0" r="0" t="0"/>
          <a:stretch/>
        </p:blipFill>
        <p:spPr>
          <a:xfrm>
            <a:off x="6671795" y="479916"/>
            <a:ext cx="5038468" cy="5038468"/>
          </a:xfrm>
          <a:prstGeom prst="rect">
            <a:avLst/>
          </a:prstGeom>
          <a:noFill/>
          <a:ln>
            <a:noFill/>
          </a:ln>
        </p:spPr>
      </p:pic>
      <p:pic>
        <p:nvPicPr>
          <p:cNvPr id="93" name="Google Shape;93;p14"/>
          <p:cNvPicPr preferRelativeResize="0"/>
          <p:nvPr/>
        </p:nvPicPr>
        <p:blipFill rotWithShape="1">
          <a:blip r:embed="rId3">
            <a:alphaModFix/>
          </a:blip>
          <a:srcRect b="0" l="0" r="0" t="0"/>
          <a:stretch/>
        </p:blipFill>
        <p:spPr>
          <a:xfrm>
            <a:off x="6671782" y="6223520"/>
            <a:ext cx="429065" cy="287963"/>
          </a:xfrm>
          <a:prstGeom prst="rect">
            <a:avLst/>
          </a:prstGeom>
          <a:noFill/>
          <a:ln>
            <a:noFill/>
          </a:ln>
        </p:spPr>
      </p:pic>
      <p:sp>
        <p:nvSpPr>
          <p:cNvPr id="94" name="Google Shape;94;p14">
            <a:hlinkClick r:id="rId4"/>
          </p:cNvPr>
          <p:cNvSpPr txBox="1"/>
          <p:nvPr/>
        </p:nvSpPr>
        <p:spPr>
          <a:xfrm>
            <a:off x="7272910" y="6223525"/>
            <a:ext cx="43023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US"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pic>
        <p:nvPicPr>
          <p:cNvPr id="95" name="Google Shape;95;p14"/>
          <p:cNvPicPr preferRelativeResize="0"/>
          <p:nvPr/>
        </p:nvPicPr>
        <p:blipFill rotWithShape="1">
          <a:blip r:embed="rId5">
            <a:alphaModFix/>
          </a:blip>
          <a:srcRect b="12358" l="8119" r="8086" t="12328"/>
          <a:stretch/>
        </p:blipFill>
        <p:spPr>
          <a:xfrm>
            <a:off x="479985" y="5998950"/>
            <a:ext cx="2261052" cy="64145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White">
  <p:cSld name="5_Blank_1">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nvSpPr>
        <p:spPr>
          <a:xfrm>
            <a:off x="478738" y="1827444"/>
            <a:ext cx="34821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accent4"/>
                </a:solidFill>
                <a:latin typeface="Arial"/>
                <a:ea typeface="Arial"/>
                <a:cs typeface="Arial"/>
                <a:sym typeface="Arial"/>
              </a:rPr>
              <a:t>Thank you!</a:t>
            </a:r>
            <a:endParaRPr b="0" i="0" sz="1400" u="none" cap="none" strike="noStrike">
              <a:solidFill>
                <a:schemeClr val="accent4"/>
              </a:solidFill>
              <a:latin typeface="Arial"/>
              <a:ea typeface="Arial"/>
              <a:cs typeface="Arial"/>
              <a:sym typeface="Arial"/>
            </a:endParaRPr>
          </a:p>
        </p:txBody>
      </p:sp>
      <p:pic>
        <p:nvPicPr>
          <p:cNvPr id="98" name="Google Shape;98;p15"/>
          <p:cNvPicPr preferRelativeResize="0"/>
          <p:nvPr/>
        </p:nvPicPr>
        <p:blipFill rotWithShape="1">
          <a:blip r:embed="rId2">
            <a:alphaModFix/>
          </a:blip>
          <a:srcRect b="0" l="0" r="0" t="0"/>
          <a:stretch/>
        </p:blipFill>
        <p:spPr>
          <a:xfrm>
            <a:off x="6671795" y="479916"/>
            <a:ext cx="5038468" cy="5038468"/>
          </a:xfrm>
          <a:prstGeom prst="rect">
            <a:avLst/>
          </a:prstGeom>
          <a:noFill/>
          <a:ln>
            <a:noFill/>
          </a:ln>
        </p:spPr>
      </p:pic>
      <p:pic>
        <p:nvPicPr>
          <p:cNvPr id="99" name="Google Shape;99;p15"/>
          <p:cNvPicPr preferRelativeResize="0"/>
          <p:nvPr/>
        </p:nvPicPr>
        <p:blipFill rotWithShape="1">
          <a:blip r:embed="rId3">
            <a:alphaModFix/>
          </a:blip>
          <a:srcRect b="12356" l="8109" r="8109" t="12341"/>
          <a:stretch/>
        </p:blipFill>
        <p:spPr>
          <a:xfrm>
            <a:off x="479985" y="5998950"/>
            <a:ext cx="2261052" cy="641455"/>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a:off x="6671782" y="6223520"/>
            <a:ext cx="429065" cy="287963"/>
          </a:xfrm>
          <a:prstGeom prst="rect">
            <a:avLst/>
          </a:prstGeom>
          <a:noFill/>
          <a:ln>
            <a:noFill/>
          </a:ln>
        </p:spPr>
      </p:pic>
      <p:sp>
        <p:nvSpPr>
          <p:cNvPr id="101" name="Google Shape;101;p15">
            <a:hlinkClick r:id="rId5"/>
          </p:cNvPr>
          <p:cNvSpPr txBox="1"/>
          <p:nvPr/>
        </p:nvSpPr>
        <p:spPr>
          <a:xfrm>
            <a:off x="7272910" y="6223525"/>
            <a:ext cx="43023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US"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TITLE_3">
    <p:bg>
      <p:bgPr>
        <a:solidFill>
          <a:srgbClr val="41B4C7"/>
        </a:solidFill>
      </p:bgPr>
    </p:bg>
    <p:spTree>
      <p:nvGrpSpPr>
        <p:cNvPr id="102" name="Shape 102"/>
        <p:cNvGrpSpPr/>
        <p:nvPr/>
      </p:nvGrpSpPr>
      <p:grpSpPr>
        <a:xfrm>
          <a:off x="0" y="0"/>
          <a:ext cx="0" cy="0"/>
          <a:chOff x="0" y="0"/>
          <a:chExt cx="0" cy="0"/>
        </a:xfrm>
      </p:grpSpPr>
      <p:cxnSp>
        <p:nvCxnSpPr>
          <p:cNvPr id="103" name="Google Shape;103;p16"/>
          <p:cNvCxnSpPr/>
          <p:nvPr/>
        </p:nvCxnSpPr>
        <p:spPr>
          <a:xfrm rot="10800000">
            <a:off x="561239" y="2368367"/>
            <a:ext cx="0" cy="3060000"/>
          </a:xfrm>
          <a:prstGeom prst="straightConnector1">
            <a:avLst/>
          </a:prstGeom>
          <a:noFill/>
          <a:ln cap="flat" cmpd="sng" w="38100">
            <a:solidFill>
              <a:srgbClr val="FFFFFF"/>
            </a:solidFill>
            <a:prstDash val="solid"/>
            <a:round/>
            <a:headEnd len="sm" w="sm" type="none"/>
            <a:tailEnd len="sm" w="sm" type="none"/>
          </a:ln>
        </p:spPr>
      </p:cxnSp>
      <p:sp>
        <p:nvSpPr>
          <p:cNvPr id="104" name="Google Shape;104;p16"/>
          <p:cNvSpPr txBox="1"/>
          <p:nvPr>
            <p:ph type="ctrTitle"/>
          </p:nvPr>
        </p:nvSpPr>
        <p:spPr>
          <a:xfrm>
            <a:off x="871141" y="2545694"/>
            <a:ext cx="9327000" cy="859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Arial"/>
              <a:buNone/>
              <a:defRPr b="0" i="0" sz="3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9pPr>
          </a:lstStyle>
          <a:p/>
        </p:txBody>
      </p:sp>
      <p:sp>
        <p:nvSpPr>
          <p:cNvPr id="105" name="Google Shape;105;p16"/>
          <p:cNvSpPr txBox="1"/>
          <p:nvPr>
            <p:ph idx="1" type="subTitle"/>
          </p:nvPr>
        </p:nvSpPr>
        <p:spPr>
          <a:xfrm>
            <a:off x="871141" y="3898403"/>
            <a:ext cx="10363200" cy="921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0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lvl="1" marR="0" rtl="0" algn="ctr">
              <a:lnSpc>
                <a:spcPct val="100000"/>
              </a:lnSpc>
              <a:spcBef>
                <a:spcPts val="607"/>
              </a:spcBef>
              <a:spcAft>
                <a:spcPts val="0"/>
              </a:spcAft>
              <a:buClr>
                <a:srgbClr val="888888"/>
              </a:buClr>
              <a:buSzPts val="3033"/>
              <a:buFont typeface="Arial"/>
              <a:buNone/>
              <a:defRPr b="0" i="0" sz="3033" u="none" cap="none" strike="noStrike">
                <a:solidFill>
                  <a:srgbClr val="888888"/>
                </a:solidFill>
                <a:latin typeface="Helvetica Neue"/>
                <a:ea typeface="Helvetica Neue"/>
                <a:cs typeface="Helvetica Neue"/>
                <a:sym typeface="Helvetica Neue"/>
              </a:defRPr>
            </a:lvl2pPr>
            <a:lvl3pPr lvl="2" marR="0" rtl="0" algn="ctr">
              <a:lnSpc>
                <a:spcPct val="100000"/>
              </a:lnSpc>
              <a:spcBef>
                <a:spcPts val="520"/>
              </a:spcBef>
              <a:spcAft>
                <a:spcPts val="0"/>
              </a:spcAft>
              <a:buClr>
                <a:srgbClr val="888888"/>
              </a:buClr>
              <a:buSzPts val="2599"/>
              <a:buFont typeface="Arial"/>
              <a:buNone/>
              <a:defRPr b="0" i="0" sz="2599" u="none" cap="none" strike="noStrike">
                <a:solidFill>
                  <a:srgbClr val="888888"/>
                </a:solidFill>
                <a:latin typeface="Helvetica Neue"/>
                <a:ea typeface="Helvetica Neue"/>
                <a:cs typeface="Helvetica Neue"/>
                <a:sym typeface="Helvetica Neue"/>
              </a:defRPr>
            </a:lvl3pPr>
            <a:lvl4pPr lvl="3"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Helvetica Neue"/>
                <a:ea typeface="Helvetica Neue"/>
                <a:cs typeface="Helvetica Neue"/>
                <a:sym typeface="Helvetica Neue"/>
              </a:defRPr>
            </a:lvl4pPr>
            <a:lvl5pPr lvl="4"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Helvetica Neue"/>
                <a:ea typeface="Helvetica Neue"/>
                <a:cs typeface="Helvetica Neue"/>
                <a:sym typeface="Helvetica Neue"/>
              </a:defRPr>
            </a:lvl5pPr>
            <a:lvl6pPr lvl="5"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6pPr>
            <a:lvl7pPr lvl="6"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7pPr>
            <a:lvl8pPr lvl="7"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8pPr>
            <a:lvl9pPr lvl="8" marR="0" rtl="0" algn="ctr">
              <a:lnSpc>
                <a:spcPct val="100000"/>
              </a:lnSpc>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9pPr>
          </a:lstStyle>
          <a:p/>
        </p:txBody>
      </p:sp>
      <p:sp>
        <p:nvSpPr>
          <p:cNvPr id="106" name="Google Shape;106;p16"/>
          <p:cNvSpPr txBox="1"/>
          <p:nvPr>
            <p:ph idx="10" type="dt"/>
          </p:nvPr>
        </p:nvSpPr>
        <p:spPr>
          <a:xfrm>
            <a:off x="871141" y="6119013"/>
            <a:ext cx="2844900" cy="365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51" u="none" cap="none" strike="noStrike">
                <a:solidFill>
                  <a:schemeClr val="dk1"/>
                </a:solidFill>
                <a:latin typeface="Calibri"/>
                <a:ea typeface="Calibri"/>
                <a:cs typeface="Calibri"/>
                <a:sym typeface="Calibri"/>
              </a:defRPr>
            </a:lvl9pPr>
          </a:lstStyle>
          <a:p/>
        </p:txBody>
      </p:sp>
      <p:pic>
        <p:nvPicPr>
          <p:cNvPr id="107" name="Google Shape;107;p16"/>
          <p:cNvPicPr preferRelativeResize="0"/>
          <p:nvPr/>
        </p:nvPicPr>
        <p:blipFill rotWithShape="1">
          <a:blip r:embed="rId2">
            <a:alphaModFix/>
          </a:blip>
          <a:srcRect b="19525" l="21656" r="21650" t="13696"/>
          <a:stretch/>
        </p:blipFill>
        <p:spPr>
          <a:xfrm>
            <a:off x="9063486" y="300513"/>
            <a:ext cx="2630456" cy="2189597"/>
          </a:xfrm>
          <a:prstGeom prst="rect">
            <a:avLst/>
          </a:prstGeom>
          <a:noFill/>
          <a:ln>
            <a:noFill/>
          </a:ln>
        </p:spPr>
      </p:pic>
      <p:pic>
        <p:nvPicPr>
          <p:cNvPr id="108" name="Google Shape;108;p16"/>
          <p:cNvPicPr preferRelativeResize="0"/>
          <p:nvPr/>
        </p:nvPicPr>
        <p:blipFill rotWithShape="1">
          <a:blip r:embed="rId3">
            <a:alphaModFix/>
          </a:blip>
          <a:srcRect b="0" l="0" r="0" t="0"/>
          <a:stretch/>
        </p:blipFill>
        <p:spPr>
          <a:xfrm>
            <a:off x="9437914" y="5876439"/>
            <a:ext cx="2256028" cy="70331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En blanco">
  <p:cSld name="3_En blanco">
    <p:spTree>
      <p:nvGrpSpPr>
        <p:cNvPr id="109" name="Shape 109"/>
        <p:cNvGrpSpPr/>
        <p:nvPr/>
      </p:nvGrpSpPr>
      <p:grpSpPr>
        <a:xfrm>
          <a:off x="0" y="0"/>
          <a:ext cx="0" cy="0"/>
          <a:chOff x="0" y="0"/>
          <a:chExt cx="0" cy="0"/>
        </a:xfrm>
      </p:grpSpPr>
      <p:sp>
        <p:nvSpPr>
          <p:cNvPr id="110" name="Google Shape;110;p17"/>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rgbClr val="002E67"/>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9pPr>
          </a:lstStyle>
          <a:p/>
        </p:txBody>
      </p:sp>
      <p:cxnSp>
        <p:nvCxnSpPr>
          <p:cNvPr id="111" name="Google Shape;111;p17"/>
          <p:cNvCxnSpPr/>
          <p:nvPr/>
        </p:nvCxnSpPr>
        <p:spPr>
          <a:xfrm rot="10800000">
            <a:off x="321946" y="279826"/>
            <a:ext cx="5100" cy="942000"/>
          </a:xfrm>
          <a:prstGeom prst="straightConnector1">
            <a:avLst/>
          </a:prstGeom>
          <a:noFill/>
          <a:ln cap="flat" cmpd="sng" w="38100">
            <a:solidFill>
              <a:srgbClr val="002E67"/>
            </a:solidFill>
            <a:prstDash val="solid"/>
            <a:round/>
            <a:headEnd len="sm" w="sm" type="none"/>
            <a:tailEnd len="sm" w="sm" type="none"/>
          </a:ln>
        </p:spPr>
      </p:cxnSp>
      <p:sp>
        <p:nvSpPr>
          <p:cNvPr id="112" name="Google Shape;112;p17"/>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rgbClr val="41B4C7"/>
              </a:buClr>
              <a:buSzPts val="2000"/>
              <a:buFont typeface="Noto Sans Symbols"/>
              <a:buChar char="▪"/>
              <a:defRPr b="0" i="0" sz="2000" u="none" cap="none" strike="noStrike">
                <a:solidFill>
                  <a:srgbClr val="595959"/>
                </a:solidFill>
                <a:latin typeface="Arial"/>
                <a:ea typeface="Arial"/>
                <a:cs typeface="Arial"/>
                <a:sym typeface="Arial"/>
              </a:defRPr>
            </a:lvl1pPr>
            <a:lvl2pPr indent="-342900" lvl="1" marL="914400" marR="0" rtl="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2pPr>
            <a:lvl3pPr indent="-330200" lvl="2" marL="1371600" marR="0" rtl="0" algn="l">
              <a:lnSpc>
                <a:spcPct val="100000"/>
              </a:lnSpc>
              <a:spcBef>
                <a:spcPts val="320"/>
              </a:spcBef>
              <a:spcAft>
                <a:spcPts val="0"/>
              </a:spcAft>
              <a:buClr>
                <a:srgbClr val="595959"/>
              </a:buClr>
              <a:buSzPts val="1600"/>
              <a:buFont typeface="Merriweather Sans"/>
              <a:buChar char="□"/>
              <a:defRPr b="0" i="0" sz="1600" u="none" cap="none" strike="noStrike">
                <a:solidFill>
                  <a:srgbClr val="595959"/>
                </a:solidFill>
                <a:latin typeface="Arial"/>
                <a:ea typeface="Arial"/>
                <a:cs typeface="Arial"/>
                <a:sym typeface="Arial"/>
              </a:defRPr>
            </a:lvl3pPr>
            <a:lvl4pPr indent="-317500" lvl="3" marL="1828800" marR="0" rtl="0" algn="l">
              <a:lnSpc>
                <a:spcPct val="100000"/>
              </a:lnSpc>
              <a:spcBef>
                <a:spcPts val="280"/>
              </a:spcBef>
              <a:spcAft>
                <a:spcPts val="0"/>
              </a:spcAft>
              <a:buClr>
                <a:srgbClr val="595959"/>
              </a:buClr>
              <a:buSzPts val="1400"/>
              <a:buFont typeface="Arial"/>
              <a:buChar char="–"/>
              <a:defRPr b="0" i="0" sz="1400" u="none" cap="none" strike="noStrike">
                <a:solidFill>
                  <a:srgbClr val="595959"/>
                </a:solidFill>
                <a:latin typeface="Arial"/>
                <a:ea typeface="Arial"/>
                <a:cs typeface="Arial"/>
                <a:sym typeface="Arial"/>
              </a:defRPr>
            </a:lvl4pPr>
            <a:lvl5pPr indent="-304800" lvl="4" marL="2286000" marR="0" rtl="0" algn="l">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6204" lvl="5" marL="27432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6pPr>
            <a:lvl7pPr indent="-366204" lvl="6" marL="32004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7pPr>
            <a:lvl8pPr indent="-366204" lvl="7" marL="36576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8pPr>
            <a:lvl9pPr indent="-366204" lvl="8" marL="41148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9pPr>
          </a:lstStyle>
          <a:p/>
        </p:txBody>
      </p:sp>
      <p:sp>
        <p:nvSpPr>
          <p:cNvPr id="113" name="Google Shape;113;p17"/>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002E6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114" name="Google Shape;114;p17"/>
          <p:cNvPicPr preferRelativeResize="0"/>
          <p:nvPr/>
        </p:nvPicPr>
        <p:blipFill rotWithShape="1">
          <a:blip r:embed="rId2">
            <a:alphaModFix/>
          </a:blip>
          <a:srcRect b="13283" l="4615" r="3615" t="16506"/>
          <a:stretch/>
        </p:blipFill>
        <p:spPr>
          <a:xfrm>
            <a:off x="9968172" y="6174830"/>
            <a:ext cx="1639627" cy="39107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18"/>
          <p:cNvSpPr txBox="1"/>
          <p:nvPr>
            <p:ph type="title"/>
          </p:nvPr>
        </p:nvSpPr>
        <p:spPr>
          <a:xfrm>
            <a:off x="415600" y="593367"/>
            <a:ext cx="11360700" cy="7635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7" name="Google Shape;117;p18"/>
          <p:cNvSpPr txBox="1"/>
          <p:nvPr>
            <p:ph idx="1" type="body"/>
          </p:nvPr>
        </p:nvSpPr>
        <p:spPr>
          <a:xfrm>
            <a:off x="415600" y="1536633"/>
            <a:ext cx="11360700" cy="45552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8" name="Google Shape;118;p18"/>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White">
  <p:cSld name="TITLE_1_1">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478738" y="1655710"/>
            <a:ext cx="54000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cxnSp>
        <p:nvCxnSpPr>
          <p:cNvPr id="25" name="Google Shape;25;p3"/>
          <p:cNvCxnSpPr/>
          <p:nvPr/>
        </p:nvCxnSpPr>
        <p:spPr>
          <a:xfrm>
            <a:off x="3407670" y="6045174"/>
            <a:ext cx="0" cy="596400"/>
          </a:xfrm>
          <a:prstGeom prst="straightConnector1">
            <a:avLst/>
          </a:prstGeom>
          <a:noFill/>
          <a:ln cap="flat" cmpd="sng" w="19050">
            <a:solidFill>
              <a:srgbClr val="D8D8D8"/>
            </a:solidFill>
            <a:prstDash val="solid"/>
            <a:round/>
            <a:headEnd len="sm" w="sm" type="none"/>
            <a:tailEnd len="sm" w="sm" type="none"/>
          </a:ln>
        </p:spPr>
      </p:cxnSp>
      <p:pic>
        <p:nvPicPr>
          <p:cNvPr id="26" name="Google Shape;26;p3"/>
          <p:cNvPicPr preferRelativeResize="0"/>
          <p:nvPr/>
        </p:nvPicPr>
        <p:blipFill rotWithShape="1">
          <a:blip r:embed="rId2">
            <a:alphaModFix/>
          </a:blip>
          <a:srcRect b="0" l="0" r="0" t="0"/>
          <a:stretch/>
        </p:blipFill>
        <p:spPr>
          <a:xfrm>
            <a:off x="6671795" y="479916"/>
            <a:ext cx="5038468" cy="5038468"/>
          </a:xfrm>
          <a:prstGeom prst="rect">
            <a:avLst/>
          </a:prstGeom>
          <a:noFill/>
          <a:ln>
            <a:noFill/>
          </a:ln>
        </p:spPr>
      </p:pic>
      <p:grpSp>
        <p:nvGrpSpPr>
          <p:cNvPr id="27" name="Google Shape;27;p3"/>
          <p:cNvGrpSpPr/>
          <p:nvPr/>
        </p:nvGrpSpPr>
        <p:grpSpPr>
          <a:xfrm>
            <a:off x="4074096" y="6045630"/>
            <a:ext cx="1969353" cy="588941"/>
            <a:chOff x="14764800" y="9069350"/>
            <a:chExt cx="2954325" cy="883500"/>
          </a:xfrm>
        </p:grpSpPr>
        <p:cxnSp>
          <p:nvCxnSpPr>
            <p:cNvPr id="28" name="Google Shape;28;p3"/>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29" name="Google Shape;29;p3"/>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30" name="Google Shape;30;p3"/>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i4Trust Website</a:t>
              </a:r>
              <a:endParaRPr b="0" i="0" sz="1300"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i4Trust Community</a:t>
              </a:r>
              <a:endParaRPr b="0" i="0" sz="1300" u="none" cap="none" strike="noStrike">
                <a:solidFill>
                  <a:schemeClr val="dk1"/>
                </a:solidFill>
                <a:latin typeface="Arial"/>
                <a:ea typeface="Arial"/>
                <a:cs typeface="Arial"/>
                <a:sym typeface="Arial"/>
              </a:endParaRPr>
            </a:p>
          </p:txBody>
        </p:sp>
      </p:grpSp>
      <p:pic>
        <p:nvPicPr>
          <p:cNvPr id="31" name="Google Shape;31;p3"/>
          <p:cNvPicPr preferRelativeResize="0"/>
          <p:nvPr/>
        </p:nvPicPr>
        <p:blipFill rotWithShape="1">
          <a:blip r:embed="rId3">
            <a:alphaModFix/>
          </a:blip>
          <a:srcRect b="12356" l="8109" r="8109" t="12341"/>
          <a:stretch/>
        </p:blipFill>
        <p:spPr>
          <a:xfrm>
            <a:off x="479985" y="5998950"/>
            <a:ext cx="2261052" cy="641455"/>
          </a:xfrm>
          <a:prstGeom prst="rect">
            <a:avLst/>
          </a:prstGeom>
          <a:noFill/>
          <a:ln>
            <a:noFill/>
          </a:ln>
        </p:spPr>
      </p:pic>
      <p:pic>
        <p:nvPicPr>
          <p:cNvPr id="32" name="Google Shape;32;p3"/>
          <p:cNvPicPr preferRelativeResize="0"/>
          <p:nvPr/>
        </p:nvPicPr>
        <p:blipFill>
          <a:blip r:embed="rId4">
            <a:alphaModFix/>
          </a:blip>
          <a:stretch>
            <a:fillRect/>
          </a:stretch>
        </p:blipFill>
        <p:spPr>
          <a:xfrm>
            <a:off x="7376959" y="6192172"/>
            <a:ext cx="1164411" cy="302361"/>
          </a:xfrm>
          <a:prstGeom prst="rect">
            <a:avLst/>
          </a:prstGeom>
          <a:noFill/>
          <a:ln>
            <a:noFill/>
          </a:ln>
        </p:spPr>
      </p:pic>
      <p:pic>
        <p:nvPicPr>
          <p:cNvPr id="33" name="Google Shape;33;p3"/>
          <p:cNvPicPr preferRelativeResize="0"/>
          <p:nvPr/>
        </p:nvPicPr>
        <p:blipFill rotWithShape="1">
          <a:blip r:embed="rId5">
            <a:alphaModFix/>
          </a:blip>
          <a:srcRect b="0" l="0" r="0" t="0"/>
          <a:stretch/>
        </p:blipFill>
        <p:spPr>
          <a:xfrm>
            <a:off x="10426828" y="6192175"/>
            <a:ext cx="1283426" cy="302361"/>
          </a:xfrm>
          <a:prstGeom prst="rect">
            <a:avLst/>
          </a:prstGeom>
          <a:noFill/>
          <a:ln>
            <a:noFill/>
          </a:ln>
        </p:spPr>
      </p:pic>
      <p:pic>
        <p:nvPicPr>
          <p:cNvPr id="34" name="Google Shape;34;p3"/>
          <p:cNvPicPr preferRelativeResize="0"/>
          <p:nvPr/>
        </p:nvPicPr>
        <p:blipFill rotWithShape="1">
          <a:blip r:embed="rId6">
            <a:alphaModFix/>
          </a:blip>
          <a:srcRect b="0" l="-20" r="20" t="0"/>
          <a:stretch/>
        </p:blipFill>
        <p:spPr>
          <a:xfrm>
            <a:off x="9207998" y="6046700"/>
            <a:ext cx="552210" cy="586724"/>
          </a:xfrm>
          <a:prstGeom prst="rect">
            <a:avLst/>
          </a:prstGeom>
          <a:noFill/>
          <a:ln>
            <a:noFill/>
          </a:ln>
        </p:spPr>
      </p:pic>
      <p:cxnSp>
        <p:nvCxnSpPr>
          <p:cNvPr id="35" name="Google Shape;35;p3"/>
          <p:cNvCxnSpPr/>
          <p:nvPr/>
        </p:nvCxnSpPr>
        <p:spPr>
          <a:xfrm>
            <a:off x="6710327" y="6045174"/>
            <a:ext cx="0" cy="596400"/>
          </a:xfrm>
          <a:prstGeom prst="straightConnector1">
            <a:avLst/>
          </a:prstGeom>
          <a:noFill/>
          <a:ln cap="flat" cmpd="sng" w="19050">
            <a:solidFill>
              <a:srgbClr val="D8D8D8"/>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Black">
  <p:cSld name="1_Blank">
    <p:bg>
      <p:bgPr>
        <a:solidFill>
          <a:schemeClr val="dk1"/>
        </a:solidFill>
      </p:bgPr>
    </p:bg>
    <p:spTree>
      <p:nvGrpSpPr>
        <p:cNvPr id="36" name="Shape 36"/>
        <p:cNvGrpSpPr/>
        <p:nvPr/>
      </p:nvGrpSpPr>
      <p:grpSpPr>
        <a:xfrm>
          <a:off x="0" y="0"/>
          <a:ext cx="0" cy="0"/>
          <a:chOff x="0" y="0"/>
          <a:chExt cx="0" cy="0"/>
        </a:xfrm>
      </p:grpSpPr>
      <p:sp>
        <p:nvSpPr>
          <p:cNvPr id="37" name="Google Shape;37;p4"/>
          <p:cNvSpPr txBox="1"/>
          <p:nvPr>
            <p:ph type="ctrTitle"/>
          </p:nvPr>
        </p:nvSpPr>
        <p:spPr>
          <a:xfrm>
            <a:off x="478738" y="3119450"/>
            <a:ext cx="112332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9pPr>
          </a:lstStyle>
          <a:p/>
        </p:txBody>
      </p:sp>
      <p:sp>
        <p:nvSpPr>
          <p:cNvPr id="38" name="Google Shape;38;p4"/>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39" name="Google Shape;39;p4"/>
          <p:cNvPicPr preferRelativeResize="0"/>
          <p:nvPr/>
        </p:nvPicPr>
        <p:blipFill rotWithShape="1">
          <a:blip r:embed="rId2">
            <a:alphaModFix/>
          </a:blip>
          <a:srcRect b="0" l="0" r="0" t="0"/>
          <a:stretch/>
        </p:blipFill>
        <p:spPr>
          <a:xfrm>
            <a:off x="479985" y="479916"/>
            <a:ext cx="11228582" cy="1878201"/>
          </a:xfrm>
          <a:prstGeom prst="rect">
            <a:avLst/>
          </a:prstGeom>
          <a:noFill/>
          <a:ln>
            <a:noFill/>
          </a:ln>
        </p:spPr>
      </p:pic>
      <p:pic>
        <p:nvPicPr>
          <p:cNvPr id="40" name="Google Shape;40;p4"/>
          <p:cNvPicPr preferRelativeResize="0"/>
          <p:nvPr/>
        </p:nvPicPr>
        <p:blipFill rotWithShape="1">
          <a:blip r:embed="rId3">
            <a:alphaModFix/>
          </a:blip>
          <a:srcRect b="12357" l="8119" r="8085" t="12328"/>
          <a:stretch/>
        </p:blipFill>
        <p:spPr>
          <a:xfrm>
            <a:off x="9450909" y="5857375"/>
            <a:ext cx="2261052" cy="6414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White">
  <p:cSld name="1_Blank_1">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ph type="ctrTitle"/>
          </p:nvPr>
        </p:nvSpPr>
        <p:spPr>
          <a:xfrm>
            <a:off x="478738" y="3119454"/>
            <a:ext cx="112341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9pPr>
          </a:lstStyle>
          <a:p/>
        </p:txBody>
      </p:sp>
      <p:sp>
        <p:nvSpPr>
          <p:cNvPr id="43" name="Google Shape;43;p5"/>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44" name="Google Shape;44;p5"/>
          <p:cNvPicPr preferRelativeResize="0"/>
          <p:nvPr/>
        </p:nvPicPr>
        <p:blipFill rotWithShape="1">
          <a:blip r:embed="rId2">
            <a:alphaModFix/>
          </a:blip>
          <a:srcRect b="0" l="0" r="0" t="0"/>
          <a:stretch/>
        </p:blipFill>
        <p:spPr>
          <a:xfrm>
            <a:off x="479985" y="479916"/>
            <a:ext cx="11228582" cy="1878201"/>
          </a:xfrm>
          <a:prstGeom prst="rect">
            <a:avLst/>
          </a:prstGeom>
          <a:noFill/>
          <a:ln>
            <a:noFill/>
          </a:ln>
        </p:spPr>
      </p:pic>
      <p:pic>
        <p:nvPicPr>
          <p:cNvPr id="45" name="Google Shape;45;p5"/>
          <p:cNvPicPr preferRelativeResize="0"/>
          <p:nvPr/>
        </p:nvPicPr>
        <p:blipFill rotWithShape="1">
          <a:blip r:embed="rId3">
            <a:alphaModFix/>
          </a:blip>
          <a:srcRect b="12356" l="8109" r="8108" t="12341"/>
          <a:stretch/>
        </p:blipFill>
        <p:spPr>
          <a:xfrm>
            <a:off x="9450909" y="5857375"/>
            <a:ext cx="2261052" cy="6414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Black">
  <p:cSld name="7_Blank">
    <p:bg>
      <p:bgPr>
        <a:solidFill>
          <a:schemeClr val="dk1"/>
        </a:solidFill>
      </p:bgPr>
    </p:bg>
    <p:spTree>
      <p:nvGrpSpPr>
        <p:cNvPr id="46" name="Shape 46"/>
        <p:cNvGrpSpPr/>
        <p:nvPr/>
      </p:nvGrpSpPr>
      <p:grpSpPr>
        <a:xfrm>
          <a:off x="0" y="0"/>
          <a:ext cx="0" cy="0"/>
          <a:chOff x="0" y="0"/>
          <a:chExt cx="0" cy="0"/>
        </a:xfrm>
      </p:grpSpPr>
      <p:sp>
        <p:nvSpPr>
          <p:cNvPr id="47" name="Google Shape;47;p6"/>
          <p:cNvSpPr txBox="1"/>
          <p:nvPr>
            <p:ph type="title"/>
          </p:nvPr>
        </p:nvSpPr>
        <p:spPr>
          <a:xfrm>
            <a:off x="478738" y="360000"/>
            <a:ext cx="107985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49" name="Google Shape;49;p6"/>
          <p:cNvPicPr preferRelativeResize="0"/>
          <p:nvPr/>
        </p:nvPicPr>
        <p:blipFill rotWithShape="1">
          <a:blip r:embed="rId2">
            <a:alphaModFix/>
          </a:blip>
          <a:srcRect b="12357" l="8119" r="8085" t="12328"/>
          <a:stretch/>
        </p:blipFill>
        <p:spPr>
          <a:xfrm>
            <a:off x="10751669" y="6358887"/>
            <a:ext cx="1199963" cy="339941"/>
          </a:xfrm>
          <a:prstGeom prst="rect">
            <a:avLst/>
          </a:prstGeom>
          <a:noFill/>
          <a:ln>
            <a:noFill/>
          </a:ln>
        </p:spPr>
      </p:pic>
      <p:pic>
        <p:nvPicPr>
          <p:cNvPr id="50" name="Google Shape;50;p6"/>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51" name="Google Shape;51;p6"/>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
        <p:nvSpPr>
          <p:cNvPr id="52" name="Google Shape;52;p6"/>
          <p:cNvSpPr txBox="1"/>
          <p:nvPr>
            <p:ph idx="1" type="body"/>
          </p:nvPr>
        </p:nvSpPr>
        <p:spPr>
          <a:xfrm>
            <a:off x="478738" y="1440000"/>
            <a:ext cx="107985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lt1"/>
                </a:solidFill>
              </a:defRPr>
            </a:lvl1pPr>
            <a:lvl2pPr indent="-355600" lvl="1" marL="914400" marR="0" rtl="0" algn="l">
              <a:lnSpc>
                <a:spcPct val="100000"/>
              </a:lnSpc>
              <a:spcBef>
                <a:spcPts val="500"/>
              </a:spcBef>
              <a:spcAft>
                <a:spcPts val="0"/>
              </a:spcAft>
              <a:buClr>
                <a:schemeClr val="accent4"/>
              </a:buClr>
              <a:buSzPts val="2000"/>
              <a:buChar char="■"/>
              <a:defRPr b="0" i="0" sz="1800" u="none" cap="none" strike="noStrike">
                <a:solidFill>
                  <a:schemeClr val="lt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lt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u="none" cap="none" strike="noStrike">
                <a:solidFill>
                  <a:schemeClr val="lt1"/>
                </a:solidFill>
                <a:latin typeface="Arial"/>
                <a:ea typeface="Arial"/>
                <a:cs typeface="Arial"/>
                <a:sym typeface="Arial"/>
              </a:defRPr>
            </a:lvl4pPr>
            <a:lvl5pPr indent="-355600" lvl="4" marL="2286000" marR="0" rtl="0" algn="l">
              <a:lnSpc>
                <a:spcPct val="100000"/>
              </a:lnSpc>
              <a:spcBef>
                <a:spcPts val="500"/>
              </a:spcBef>
              <a:spcAft>
                <a:spcPts val="0"/>
              </a:spcAft>
              <a:buClr>
                <a:schemeClr val="lt1"/>
              </a:buClr>
              <a:buSzPts val="2000"/>
              <a:buFont typeface="Arial"/>
              <a:buChar char="■"/>
              <a:defRPr b="0" i="0" sz="1200" u="none" cap="none" strike="noStrike">
                <a:solidFill>
                  <a:schemeClr val="lt1"/>
                </a:solidFill>
                <a:latin typeface="Arial"/>
                <a:ea typeface="Arial"/>
                <a:cs typeface="Arial"/>
                <a:sym typeface="Arial"/>
              </a:defRPr>
            </a:lvl5pPr>
            <a:lvl6pPr indent="-374650" lvl="5" marL="27432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White">
  <p:cSld name="7_Blank_1">
    <p:bg>
      <p:bgPr>
        <a:solidFill>
          <a:schemeClr val="lt1"/>
        </a:solidFill>
      </p:bgPr>
    </p:bg>
    <p:spTree>
      <p:nvGrpSpPr>
        <p:cNvPr id="53" name="Shape 53"/>
        <p:cNvGrpSpPr/>
        <p:nvPr/>
      </p:nvGrpSpPr>
      <p:grpSpPr>
        <a:xfrm>
          <a:off x="0" y="0"/>
          <a:ext cx="0" cy="0"/>
          <a:chOff x="0" y="0"/>
          <a:chExt cx="0" cy="0"/>
        </a:xfrm>
      </p:grpSpPr>
      <p:sp>
        <p:nvSpPr>
          <p:cNvPr id="54" name="Google Shape;54;p7"/>
          <p:cNvSpPr txBox="1"/>
          <p:nvPr>
            <p:ph type="title"/>
          </p:nvPr>
        </p:nvSpPr>
        <p:spPr>
          <a:xfrm>
            <a:off x="478738" y="360000"/>
            <a:ext cx="107985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55" name="Google Shape;55;p7"/>
          <p:cNvSpPr txBox="1"/>
          <p:nvPr>
            <p:ph idx="1" type="body"/>
          </p:nvPr>
        </p:nvSpPr>
        <p:spPr>
          <a:xfrm>
            <a:off x="478738" y="1440000"/>
            <a:ext cx="107985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dk1"/>
                </a:solidFill>
              </a:defRPr>
            </a:lvl1pPr>
            <a:lvl2pPr indent="-355600" lvl="1" marL="914400" marR="0" rtl="0" algn="l">
              <a:lnSpc>
                <a:spcPct val="100000"/>
              </a:lnSpc>
              <a:spcBef>
                <a:spcPts val="500"/>
              </a:spcBef>
              <a:spcAft>
                <a:spcPts val="0"/>
              </a:spcAft>
              <a:buClr>
                <a:schemeClr val="accent4"/>
              </a:buClr>
              <a:buSzPts val="2000"/>
              <a:buChar char="■"/>
              <a:defRPr b="0" i="0" sz="18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chemeClr val="dk1"/>
              </a:buClr>
              <a:buSzPts val="2000"/>
              <a:buFont typeface="Arial"/>
              <a:buChar char="■"/>
              <a:defRPr b="0" i="0" sz="1200" u="none" cap="none" strike="noStrike">
                <a:solidFill>
                  <a:schemeClr val="dk1"/>
                </a:solidFill>
                <a:latin typeface="Arial"/>
                <a:ea typeface="Arial"/>
                <a:cs typeface="Arial"/>
                <a:sym typeface="Arial"/>
              </a:defRPr>
            </a:lvl5pPr>
            <a:lvl6pPr indent="-374650" lvl="5" marL="27432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9pPr>
          </a:lstStyle>
          <a:p/>
        </p:txBody>
      </p:sp>
      <p:sp>
        <p:nvSpPr>
          <p:cNvPr id="56" name="Google Shape;56;p7"/>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57" name="Google Shape;57;p7"/>
          <p:cNvPicPr preferRelativeResize="0"/>
          <p:nvPr/>
        </p:nvPicPr>
        <p:blipFill rotWithShape="1">
          <a:blip r:embed="rId2">
            <a:alphaModFix/>
          </a:blip>
          <a:srcRect b="12356" l="8109" r="8108" t="12341"/>
          <a:stretch/>
        </p:blipFill>
        <p:spPr>
          <a:xfrm>
            <a:off x="10751669" y="6358887"/>
            <a:ext cx="1199963" cy="340068"/>
          </a:xfrm>
          <a:prstGeom prst="rect">
            <a:avLst/>
          </a:prstGeom>
          <a:noFill/>
          <a:ln>
            <a:noFill/>
          </a:ln>
        </p:spPr>
      </p:pic>
      <p:pic>
        <p:nvPicPr>
          <p:cNvPr id="58" name="Google Shape;58;p7"/>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59" name="Google Shape;59;p7"/>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Black">
  <p:cSld name="6_Blank">
    <p:bg>
      <p:bgPr>
        <a:solidFill>
          <a:schemeClr val="dk1"/>
        </a:solidFill>
      </p:bgPr>
    </p:bg>
    <p:spTree>
      <p:nvGrpSpPr>
        <p:cNvPr id="60" name="Shape 60"/>
        <p:cNvGrpSpPr/>
        <p:nvPr/>
      </p:nvGrpSpPr>
      <p:grpSpPr>
        <a:xfrm>
          <a:off x="0" y="0"/>
          <a:ext cx="0" cy="0"/>
          <a:chOff x="0" y="0"/>
          <a:chExt cx="0" cy="0"/>
        </a:xfrm>
      </p:grpSpPr>
      <p:sp>
        <p:nvSpPr>
          <p:cNvPr id="61" name="Google Shape;61;p8"/>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2" name="Google Shape;62;p8"/>
          <p:cNvPicPr preferRelativeResize="0"/>
          <p:nvPr/>
        </p:nvPicPr>
        <p:blipFill rotWithShape="1">
          <a:blip r:embed="rId2">
            <a:alphaModFix/>
          </a:blip>
          <a:srcRect b="12357" l="8119" r="8085" t="12328"/>
          <a:stretch/>
        </p:blipFill>
        <p:spPr>
          <a:xfrm>
            <a:off x="10751669" y="6358887"/>
            <a:ext cx="1199963" cy="339941"/>
          </a:xfrm>
          <a:prstGeom prst="rect">
            <a:avLst/>
          </a:prstGeom>
          <a:noFill/>
          <a:ln>
            <a:noFill/>
          </a:ln>
        </p:spPr>
      </p:pic>
      <p:pic>
        <p:nvPicPr>
          <p:cNvPr id="63" name="Google Shape;63;p8"/>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64" name="Google Shape;64;p8"/>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
        <p:nvSpPr>
          <p:cNvPr id="65" name="Google Shape;65;p8"/>
          <p:cNvSpPr txBox="1"/>
          <p:nvPr>
            <p:ph type="title"/>
          </p:nvPr>
        </p:nvSpPr>
        <p:spPr>
          <a:xfrm>
            <a:off x="478738" y="360000"/>
            <a:ext cx="107985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White">
  <p:cSld name="6_Blank_1">
    <p:bg>
      <p:bgPr>
        <a:solidFill>
          <a:schemeClr val="lt1"/>
        </a:solidFill>
      </p:bgPr>
    </p:bg>
    <p:spTree>
      <p:nvGrpSpPr>
        <p:cNvPr id="66" name="Shape 66"/>
        <p:cNvGrpSpPr/>
        <p:nvPr/>
      </p:nvGrpSpPr>
      <p:grpSpPr>
        <a:xfrm>
          <a:off x="0" y="0"/>
          <a:ext cx="0" cy="0"/>
          <a:chOff x="0" y="0"/>
          <a:chExt cx="0" cy="0"/>
        </a:xfrm>
      </p:grpSpPr>
      <p:sp>
        <p:nvSpPr>
          <p:cNvPr id="67" name="Google Shape;67;p9"/>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8" name="Google Shape;68;p9"/>
          <p:cNvPicPr preferRelativeResize="0"/>
          <p:nvPr/>
        </p:nvPicPr>
        <p:blipFill rotWithShape="1">
          <a:blip r:embed="rId2">
            <a:alphaModFix/>
          </a:blip>
          <a:srcRect b="12356" l="8109" r="8108" t="12341"/>
          <a:stretch/>
        </p:blipFill>
        <p:spPr>
          <a:xfrm>
            <a:off x="10751669" y="6358887"/>
            <a:ext cx="1199963" cy="340068"/>
          </a:xfrm>
          <a:prstGeom prst="rect">
            <a:avLst/>
          </a:prstGeom>
          <a:noFill/>
          <a:ln>
            <a:noFill/>
          </a:ln>
        </p:spPr>
      </p:pic>
      <p:pic>
        <p:nvPicPr>
          <p:cNvPr id="69" name="Google Shape;69;p9"/>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70" name="Google Shape;70;p9"/>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
        <p:nvSpPr>
          <p:cNvPr id="71" name="Google Shape;71;p9"/>
          <p:cNvSpPr txBox="1"/>
          <p:nvPr>
            <p:ph type="title"/>
          </p:nvPr>
        </p:nvSpPr>
        <p:spPr>
          <a:xfrm>
            <a:off x="478738" y="360000"/>
            <a:ext cx="107985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Black">
  <p:cSld name="2_Blank">
    <p:bg>
      <p:bgPr>
        <a:solidFill>
          <a:schemeClr val="dk1"/>
        </a:solidFill>
      </p:bgPr>
    </p:bg>
    <p:spTree>
      <p:nvGrpSpPr>
        <p:cNvPr id="72" name="Shape 72"/>
        <p:cNvGrpSpPr/>
        <p:nvPr/>
      </p:nvGrpSpPr>
      <p:grpSpPr>
        <a:xfrm>
          <a:off x="0" y="0"/>
          <a:ext cx="0" cy="0"/>
          <a:chOff x="0" y="0"/>
          <a:chExt cx="0" cy="0"/>
        </a:xfrm>
      </p:grpSpPr>
      <p:sp>
        <p:nvSpPr>
          <p:cNvPr id="73" name="Google Shape;73;p10"/>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4" name="Google Shape;74;p10"/>
          <p:cNvPicPr preferRelativeResize="0"/>
          <p:nvPr/>
        </p:nvPicPr>
        <p:blipFill rotWithShape="1">
          <a:blip r:embed="rId2">
            <a:alphaModFix/>
          </a:blip>
          <a:srcRect b="12357" l="8119" r="8085" t="12328"/>
          <a:stretch/>
        </p:blipFill>
        <p:spPr>
          <a:xfrm>
            <a:off x="10751669" y="6358887"/>
            <a:ext cx="1199963" cy="339941"/>
          </a:xfrm>
          <a:prstGeom prst="rect">
            <a:avLst/>
          </a:prstGeom>
          <a:noFill/>
          <a:ln>
            <a:noFill/>
          </a:ln>
        </p:spPr>
      </p:pic>
      <p:pic>
        <p:nvPicPr>
          <p:cNvPr id="75" name="Google Shape;75;p10"/>
          <p:cNvPicPr preferRelativeResize="0"/>
          <p:nvPr/>
        </p:nvPicPr>
        <p:blipFill rotWithShape="1">
          <a:blip r:embed="rId3">
            <a:alphaModFix/>
          </a:blip>
          <a:srcRect b="0" l="0" r="0" t="0"/>
          <a:stretch/>
        </p:blipFill>
        <p:spPr>
          <a:xfrm flipH="1" rot="10800000">
            <a:off x="0" y="6318045"/>
            <a:ext cx="539930" cy="539931"/>
          </a:xfrm>
          <a:prstGeom prst="rect">
            <a:avLst/>
          </a:prstGeom>
          <a:noFill/>
          <a:ln>
            <a:noFill/>
          </a:ln>
        </p:spPr>
      </p:pic>
      <p:pic>
        <p:nvPicPr>
          <p:cNvPr id="76" name="Google Shape;76;p10"/>
          <p:cNvPicPr preferRelativeResize="0"/>
          <p:nvPr/>
        </p:nvPicPr>
        <p:blipFill rotWithShape="1">
          <a:blip r:embed="rId4">
            <a:alphaModFix/>
          </a:blip>
          <a:srcRect b="0" l="0" r="0" t="0"/>
          <a:stretch/>
        </p:blipFill>
        <p:spPr>
          <a:xfrm flipH="1">
            <a:off x="11651695" y="0"/>
            <a:ext cx="539930" cy="53993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hyperlink" Target="https://fiware-datamodels.readthedocs.io/en/latest/ngsi-ld_faq/index.html" TargetMode="External"/><Relationship Id="rId4" Type="http://schemas.openxmlformats.org/officeDocument/2006/relationships/hyperlink" Target="http://dbpedia.org/resource/John_Lennon" TargetMode="External"/><Relationship Id="rId9" Type="http://schemas.openxmlformats.org/officeDocument/2006/relationships/hyperlink" Target="http://dbpedia.org/resource/Cynthia_Lennon" TargetMode="External"/><Relationship Id="rId5" Type="http://schemas.openxmlformats.org/officeDocument/2006/relationships/hyperlink" Target="http://dbpedia.org/resource/John_Lennon" TargetMode="External"/><Relationship Id="rId6" Type="http://schemas.openxmlformats.org/officeDocument/2006/relationships/hyperlink" Target="http://dbpedia.org/resource/John_Lennon" TargetMode="External"/><Relationship Id="rId7" Type="http://schemas.openxmlformats.org/officeDocument/2006/relationships/hyperlink" Target="http://dbpedia.org/resource/John_Lennon" TargetMode="External"/><Relationship Id="rId8" Type="http://schemas.openxmlformats.org/officeDocument/2006/relationships/hyperlink" Target="http://dbpedia.org/resource/John_Lenn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hyperlink" Target="https://uri.fiware.org/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s://uri.etsi.org/ngsi-ld/hasObject" TargetMode="External"/><Relationship Id="rId4" Type="http://schemas.openxmlformats.org/officeDocument/2006/relationships/hyperlink" Target="https://uri.etsi.org/ngsi-ld/Relationship" TargetMode="External"/><Relationship Id="rId5" Type="http://schemas.openxmlformats.org/officeDocument/2006/relationships/hyperlink" Target="https://uri.etsi.org/ngsi-ld/loc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s://uri.fiware.org/ns/data-models#commercial" TargetMode="External"/><Relationship Id="rId4" Type="http://schemas.openxmlformats.org/officeDocument/2006/relationships/hyperlink" Target="https://uri.fiware.org/ns/data-models#office" TargetMode="External"/><Relationship Id="rId5" Type="http://schemas.openxmlformats.org/officeDocument/2006/relationships/hyperlink" Target="https://uri.fiware.org/ns/data-models#retail" TargetMode="External"/></Relationships>
</file>

<file path=ppt/slides/_rels/slide19.xml.rels><?xml version="1.0" encoding="UTF-8" standalone="yes"?><Relationships xmlns="http://schemas.openxmlformats.org/package/2006/relationships"><Relationship Id="rId10" Type="http://schemas.openxmlformats.org/officeDocument/2006/relationships/hyperlink" Target="https://www.youtube.com/watch?v=dfMo0HnaIUQ" TargetMode="External"/><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hyperlink" Target="https://json-ld.org/" TargetMode="External"/><Relationship Id="rId4" Type="http://schemas.openxmlformats.org/officeDocument/2006/relationships/hyperlink" Target="https://www.youtube.com/watch?v=vioCbTo3C-4" TargetMode="External"/><Relationship Id="rId9" Type="http://schemas.openxmlformats.org/officeDocument/2006/relationships/hyperlink" Target="http://smartdatamodels.org/" TargetMode="External"/><Relationship Id="rId5" Type="http://schemas.openxmlformats.org/officeDocument/2006/relationships/hyperlink" Target="https://www.youtube.com/watch?v=4x_xzT5eF5Q" TargetMode="External"/><Relationship Id="rId6" Type="http://schemas.openxmlformats.org/officeDocument/2006/relationships/hyperlink" Target="https://www.etsi.org/deliver/etsi_gs/CIM/001_099/009/01.03.01_60/gs_cim009v010301p.pdf" TargetMode="External"/><Relationship Id="rId7" Type="http://schemas.openxmlformats.org/officeDocument/2006/relationships/hyperlink" Target="https://www.youtube.com/watch?v=rZ13IyLpAtA" TargetMode="External"/><Relationship Id="rId8" Type="http://schemas.openxmlformats.org/officeDocument/2006/relationships/hyperlink" Target="https://ngsi-ld-tutorials.readthedoc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hyperlink" Target="https://json-ld.org/" TargetMode="External"/><Relationship Id="rId4" Type="http://schemas.openxmlformats.org/officeDocument/2006/relationships/image" Target="../media/image19.png"/><Relationship Id="rId5" Type="http://schemas.openxmlformats.org/officeDocument/2006/relationships/hyperlink" Target="https://json-ld.org/contexts/person.jsonld" TargetMode="External"/><Relationship Id="rId6" Type="http://schemas.openxmlformats.org/officeDocument/2006/relationships/hyperlink" Target="http://dbpedia.org/resource/John_Lennon" TargetMode="External"/><Relationship Id="rId7" Type="http://schemas.openxmlformats.org/officeDocument/2006/relationships/hyperlink" Target="http://dbpedia.org/resource/Cynthia_Lenn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638318" y="2209147"/>
            <a:ext cx="7200000" cy="223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JSON-LD and NSGI-LD</a:t>
            </a:r>
            <a:endParaRPr/>
          </a:p>
          <a:p>
            <a:pPr indent="0" lvl="0" marL="0" rtl="0" algn="l">
              <a:spcBef>
                <a:spcPts val="0"/>
              </a:spcBef>
              <a:spcAft>
                <a:spcPts val="0"/>
              </a:spcAft>
              <a:buNone/>
            </a:pPr>
            <a:r>
              <a:rPr lang="en-US" sz="2200"/>
              <a:t>W</a:t>
            </a:r>
            <a:r>
              <a:rPr lang="en-US" sz="2200"/>
              <a:t>hy organizations need linked data solutions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pic>
        <p:nvPicPr>
          <p:cNvPr id="233" name="Google Shape;233;p28"/>
          <p:cNvPicPr preferRelativeResize="0"/>
          <p:nvPr/>
        </p:nvPicPr>
        <p:blipFill rotWithShape="1">
          <a:blip r:embed="rId3">
            <a:alphaModFix/>
          </a:blip>
          <a:srcRect b="0" l="0" r="0" t="0"/>
          <a:stretch/>
        </p:blipFill>
        <p:spPr>
          <a:xfrm>
            <a:off x="2339030" y="1087150"/>
            <a:ext cx="7625394" cy="5126351"/>
          </a:xfrm>
          <a:prstGeom prst="rect">
            <a:avLst/>
          </a:prstGeom>
          <a:noFill/>
          <a:ln cap="flat" cmpd="sng" w="19050">
            <a:solidFill>
              <a:schemeClr val="dk2"/>
            </a:solidFill>
            <a:prstDash val="solid"/>
            <a:round/>
            <a:headEnd len="sm" w="sm" type="none"/>
            <a:tailEnd len="sm" w="sm" type="none"/>
          </a:ln>
        </p:spPr>
      </p:pic>
      <p:sp>
        <p:nvSpPr>
          <p:cNvPr id="234" name="Google Shape;234;p28"/>
          <p:cNvSpPr txBox="1"/>
          <p:nvPr/>
        </p:nvSpPr>
        <p:spPr>
          <a:xfrm>
            <a:off x="433275" y="290000"/>
            <a:ext cx="11436900" cy="65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Arial"/>
                <a:ea typeface="Arial"/>
                <a:cs typeface="Arial"/>
                <a:sym typeface="Arial"/>
              </a:rPr>
              <a:t>Harpreet Singh, the Blockchain in Smart Cities Expert</a:t>
            </a:r>
            <a:endParaRPr b="1" i="0" sz="30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240" name="Google Shape;240;p29"/>
          <p:cNvSpPr txBox="1"/>
          <p:nvPr/>
        </p:nvSpPr>
        <p:spPr>
          <a:xfrm>
            <a:off x="433282" y="330250"/>
            <a:ext cx="11047800" cy="53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lt1"/>
                </a:solidFill>
                <a:latin typeface="Arial"/>
                <a:ea typeface="Arial"/>
                <a:cs typeface="Arial"/>
                <a:sym typeface="Arial"/>
              </a:rPr>
              <a:t>URL: https://www.linkedin.com/in/singhhp1069/</a:t>
            </a:r>
            <a:endParaRPr b="1" i="0" sz="2600" u="none" cap="none" strike="noStrike">
              <a:solidFill>
                <a:schemeClr val="lt1"/>
              </a:solidFill>
              <a:latin typeface="Arial"/>
              <a:ea typeface="Arial"/>
              <a:cs typeface="Arial"/>
              <a:sym typeface="Arial"/>
            </a:endParaRPr>
          </a:p>
        </p:txBody>
      </p:sp>
      <p:pic>
        <p:nvPicPr>
          <p:cNvPr id="241" name="Google Shape;241;p29"/>
          <p:cNvPicPr preferRelativeResize="0"/>
          <p:nvPr/>
        </p:nvPicPr>
        <p:blipFill rotWithShape="1">
          <a:blip r:embed="rId3">
            <a:alphaModFix/>
          </a:blip>
          <a:srcRect b="0" l="0" r="0" t="0"/>
          <a:stretch/>
        </p:blipFill>
        <p:spPr>
          <a:xfrm>
            <a:off x="2339030" y="1087150"/>
            <a:ext cx="7625394" cy="51263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4"/>
                </a:solidFill>
              </a:rPr>
              <a:t>Linked Data: NGSI v2 to NGSI-LD</a:t>
            </a:r>
            <a:endParaRPr b="0" i="0" sz="2800" u="none" cap="none" strike="noStrike">
              <a:solidFill>
                <a:schemeClr val="accent4"/>
              </a:solidFill>
              <a:latin typeface="Arial"/>
              <a:ea typeface="Arial"/>
              <a:cs typeface="Arial"/>
              <a:sym typeface="Arial"/>
            </a:endParaRPr>
          </a:p>
        </p:txBody>
      </p:sp>
      <p:sp>
        <p:nvSpPr>
          <p:cNvPr id="247" name="Google Shape;247;p30"/>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rgbClr val="41B4C7"/>
              </a:buClr>
              <a:buSzPts val="2000"/>
              <a:buFont typeface="Noto Sans Symbols"/>
              <a:buNone/>
            </a:pPr>
            <a:r>
              <a:rPr lang="en-US" sz="1800"/>
              <a:t>From: </a:t>
            </a:r>
            <a:r>
              <a:rPr lang="en-US" sz="1800" u="sng">
                <a:solidFill>
                  <a:schemeClr val="accent5"/>
                </a:solidFill>
                <a:hlinkClick r:id="rId3">
                  <a:extLst>
                    <a:ext uri="{A12FA001-AC4F-418D-AE19-62706E023703}">
                      <ahyp:hlinkClr val="tx"/>
                    </a:ext>
                  </a:extLst>
                </a:hlinkClick>
              </a:rPr>
              <a:t>https://fiware-datamodels.readthedocs.io/en/latest/ngsi-ld_faq/index.html</a:t>
            </a:r>
            <a:endParaRPr sz="1800">
              <a:solidFill>
                <a:schemeClr val="accent5"/>
              </a:solidFill>
            </a:endParaRPr>
          </a:p>
          <a:p>
            <a:pPr indent="-173046" lvl="0" marL="300046" marR="0" rtl="0" algn="l">
              <a:lnSpc>
                <a:spcPct val="100000"/>
              </a:lnSpc>
              <a:spcBef>
                <a:spcPts val="0"/>
              </a:spcBef>
              <a:spcAft>
                <a:spcPts val="0"/>
              </a:spcAft>
              <a:buClr>
                <a:srgbClr val="41B4C7"/>
              </a:buClr>
              <a:buSzPts val="2000"/>
              <a:buFont typeface="Noto Sans Symbols"/>
              <a:buNone/>
            </a:pPr>
            <a:r>
              <a:t/>
            </a:r>
            <a:endParaRPr sz="1800"/>
          </a:p>
          <a:p>
            <a:pPr indent="-330200" lvl="0" marL="457200" marR="0" rtl="0" algn="l">
              <a:lnSpc>
                <a:spcPct val="100000"/>
              </a:lnSpc>
              <a:spcBef>
                <a:spcPts val="0"/>
              </a:spcBef>
              <a:spcAft>
                <a:spcPts val="0"/>
              </a:spcAft>
              <a:buSzPts val="1600"/>
              <a:buChar char="▪"/>
            </a:pPr>
            <a:r>
              <a:rPr b="1" lang="en-US" sz="1600">
                <a:solidFill>
                  <a:schemeClr val="dk2"/>
                </a:solidFill>
              </a:rPr>
              <a:t>NGSI-LD </a:t>
            </a:r>
            <a:r>
              <a:rPr lang="en-US" sz="1600"/>
              <a:t>is an evolution of the FIWARE NGSI v2 information model, and has been updated/improved to support linked data (entity relationships), property graphs and semantics (exploiting the capabilities offered by JSON-LD). This work has been conducted under the ETSI ISG Context Information Management initiative.</a:t>
            </a:r>
            <a:endParaRPr sz="16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800"/>
          </a:p>
          <a:p>
            <a:pPr indent="-342900" lvl="0" marL="457200" rtl="0" algn="l">
              <a:lnSpc>
                <a:spcPct val="100000"/>
              </a:lnSpc>
              <a:spcBef>
                <a:spcPts val="0"/>
              </a:spcBef>
              <a:spcAft>
                <a:spcPts val="0"/>
              </a:spcAft>
              <a:buSzPts val="1800"/>
              <a:buChar char="▪"/>
            </a:pPr>
            <a:r>
              <a:rPr lang="en-US" sz="1800"/>
              <a:t>Creating proper machine-readable Linked Data is </a:t>
            </a:r>
            <a:r>
              <a:rPr b="1" lang="en-US" sz="1800">
                <a:solidFill>
                  <a:schemeClr val="dk2"/>
                </a:solidFill>
              </a:rPr>
              <a:t>fundamental</a:t>
            </a:r>
            <a:r>
              <a:rPr lang="en-US" sz="1800"/>
              <a:t> to NGSI-LD.</a:t>
            </a:r>
            <a:endParaRPr b="1" sz="1800">
              <a:solidFill>
                <a:schemeClr val="dk2"/>
              </a:solidFill>
            </a:endParaRPr>
          </a:p>
          <a:p>
            <a:pPr indent="-342900" lvl="0" marL="457200" marR="0" rtl="0" algn="l">
              <a:lnSpc>
                <a:spcPct val="100000"/>
              </a:lnSpc>
              <a:spcBef>
                <a:spcPts val="0"/>
              </a:spcBef>
              <a:spcAft>
                <a:spcPts val="0"/>
              </a:spcAft>
              <a:buSzPts val="1800"/>
              <a:buChar char="▪"/>
            </a:pPr>
            <a:r>
              <a:rPr b="1" lang="en-US" sz="1800">
                <a:solidFill>
                  <a:schemeClr val="dk2"/>
                </a:solidFill>
              </a:rPr>
              <a:t>NGSI-LD</a:t>
            </a:r>
            <a:r>
              <a:rPr lang="en-US" sz="1800"/>
              <a:t> Payloads are valid</a:t>
            </a:r>
            <a:r>
              <a:rPr b="1" lang="en-US" sz="1800">
                <a:solidFill>
                  <a:schemeClr val="dk2"/>
                </a:solidFill>
              </a:rPr>
              <a:t> JSON-LD  </a:t>
            </a:r>
            <a:endParaRPr b="1" sz="1800">
              <a:solidFill>
                <a:schemeClr val="dk2"/>
              </a:solidFill>
            </a:endParaRPr>
          </a:p>
          <a:p>
            <a:pPr indent="-173046" lvl="0" marL="300046" marR="0" rtl="0" algn="l">
              <a:lnSpc>
                <a:spcPct val="100000"/>
              </a:lnSpc>
              <a:spcBef>
                <a:spcPts val="0"/>
              </a:spcBef>
              <a:spcAft>
                <a:spcPts val="0"/>
              </a:spcAft>
              <a:buClr>
                <a:srgbClr val="41B4C7"/>
              </a:buClr>
              <a:buSzPts val="2000"/>
              <a:buFont typeface="Noto Sans Symbols"/>
              <a:buNone/>
            </a:pPr>
            <a:r>
              <a:t/>
            </a:r>
            <a:endParaRPr sz="1800"/>
          </a:p>
          <a:p>
            <a:pPr indent="-173046" lvl="0" marL="300046" marR="0" rtl="0" algn="l">
              <a:lnSpc>
                <a:spcPct val="100000"/>
              </a:lnSpc>
              <a:spcBef>
                <a:spcPts val="0"/>
              </a:spcBef>
              <a:spcAft>
                <a:spcPts val="0"/>
              </a:spcAft>
              <a:buClr>
                <a:srgbClr val="41B4C7"/>
              </a:buClr>
              <a:buSzPts val="2000"/>
              <a:buFont typeface="Noto Sans Symbols"/>
              <a:buNone/>
            </a:pPr>
            <a:r>
              <a:t/>
            </a:r>
            <a:endParaRPr sz="1800"/>
          </a:p>
        </p:txBody>
      </p:sp>
      <p:sp>
        <p:nvSpPr>
          <p:cNvPr id="248" name="Google Shape;248;p30"/>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249" name="Google Shape;249;p30"/>
          <p:cNvSpPr txBox="1"/>
          <p:nvPr/>
        </p:nvSpPr>
        <p:spPr>
          <a:xfrm>
            <a:off x="986250" y="3035800"/>
            <a:ext cx="9650100" cy="22374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4"/>
                </a:solidFill>
                <a:latin typeface="Courier New"/>
                <a:ea typeface="Courier New"/>
                <a:cs typeface="Courier New"/>
                <a:sym typeface="Courier New"/>
              </a:rPr>
              <a:t>@context</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rgbClr val="595959"/>
                </a:solidFill>
                <a:latin typeface="Courier New"/>
                <a:ea typeface="Courier New"/>
                <a:cs typeface="Courier New"/>
                <a:sym typeface="Courier New"/>
              </a:rPr>
              <a:t> [</a:t>
            </a:r>
            <a:endParaRPr b="1" i="0" sz="1200" u="none" cap="none" strike="noStrike">
              <a:solidFill>
                <a:srgbClr val="595959"/>
              </a:solidFill>
              <a:latin typeface="Courier New"/>
              <a:ea typeface="Courier New"/>
              <a:cs typeface="Courier New"/>
              <a:sym typeface="Courier New"/>
            </a:endParaRPr>
          </a:p>
          <a:p>
            <a:pPr indent="-173046" lvl="0" marL="300046"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Courier New"/>
                <a:ea typeface="Courier New"/>
                <a:cs typeface="Courier New"/>
                <a:sym typeface="Courier New"/>
              </a:rPr>
              <a:t>     "</a:t>
            </a:r>
            <a:r>
              <a:rPr b="1" i="0" lang="en-US" sz="1200" u="none" cap="none" strike="noStrike">
                <a:solidFill>
                  <a:schemeClr val="accent2"/>
                </a:solidFill>
                <a:latin typeface="Courier New"/>
                <a:ea typeface="Courier New"/>
                <a:cs typeface="Courier New"/>
                <a:sym typeface="Courier New"/>
              </a:rPr>
              <a:t>https://fiware.github.io/data-models/context.jsonld</a:t>
            </a:r>
            <a:r>
              <a:rPr b="1" i="0" lang="en-US" sz="1200" u="none" cap="none" strike="noStrike">
                <a:solidFill>
                  <a:srgbClr val="595959"/>
                </a:solidFill>
                <a:latin typeface="Courier New"/>
                <a:ea typeface="Courier New"/>
                <a:cs typeface="Courier New"/>
                <a:sym typeface="Courier New"/>
              </a:rPr>
              <a:t>",</a:t>
            </a:r>
            <a:endParaRPr b="1" i="0" sz="1200" u="none" cap="none" strike="noStrike">
              <a:solidFill>
                <a:srgbClr val="595959"/>
              </a:solidFill>
              <a:latin typeface="Courier New"/>
              <a:ea typeface="Courier New"/>
              <a:cs typeface="Courier New"/>
              <a:sym typeface="Courier New"/>
            </a:endParaRPr>
          </a:p>
          <a:p>
            <a:pPr indent="-173046" lvl="0" marL="300046"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Courier New"/>
                <a:ea typeface="Courier New"/>
                <a:cs typeface="Courier New"/>
                <a:sym typeface="Courier New"/>
              </a:rPr>
              <a:t>     "</a:t>
            </a:r>
            <a:r>
              <a:rPr b="1" i="0" lang="en-US" sz="1200" u="none" cap="none" strike="noStrike">
                <a:solidFill>
                  <a:schemeClr val="accent2"/>
                </a:solidFill>
                <a:latin typeface="Courier New"/>
                <a:ea typeface="Courier New"/>
                <a:cs typeface="Courier New"/>
                <a:sym typeface="Courier New"/>
              </a:rPr>
              <a:t>https://uri.etsi.org/ngsi-ld/v1/ngsi-ld-core-context.jsonld</a:t>
            </a:r>
            <a:r>
              <a:rPr b="1" i="0" lang="en-US" sz="1200" u="none" cap="none" strike="noStrike">
                <a:solidFill>
                  <a:srgbClr val="595959"/>
                </a:solidFill>
                <a:latin typeface="Courier New"/>
                <a:ea typeface="Courier New"/>
                <a:cs typeface="Courier New"/>
                <a:sym typeface="Courier New"/>
              </a:rPr>
              <a:t>"</a:t>
            </a:r>
            <a:endParaRPr b="1" i="0" sz="1200" u="none" cap="none" strike="noStrike">
              <a:solidFill>
                <a:srgbClr val="595959"/>
              </a:solidFill>
              <a:latin typeface="Courier New"/>
              <a:ea typeface="Courier New"/>
              <a:cs typeface="Courier New"/>
              <a:sym typeface="Courier New"/>
            </a:endParaRPr>
          </a:p>
          <a:p>
            <a:pPr indent="-173046" lvl="0" marL="300046"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Courier New"/>
                <a:ea typeface="Courier New"/>
                <a:cs typeface="Courier New"/>
                <a:sym typeface="Courier New"/>
              </a:rPr>
              <a:t>  ],</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id</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2"/>
                </a:solidFill>
                <a:uFill>
                  <a:noFill/>
                </a:uFill>
                <a:latin typeface="Courier New"/>
                <a:ea typeface="Courier New"/>
                <a:cs typeface="Courier New"/>
                <a:sym typeface="Courier New"/>
                <a:hlinkClick r:id="rId4">
                  <a:extLst>
                    <a:ext uri="{A12FA001-AC4F-418D-AE19-62706E023703}">
                      <ahyp:hlinkClr val="tx"/>
                    </a:ext>
                  </a:extLst>
                </a:hlinkClick>
              </a:rPr>
              <a:t>http://dbpedia.org/resource/John_Lennon</a:t>
            </a: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type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2"/>
                </a:solidFill>
                <a:uFill>
                  <a:noFill/>
                </a:uFill>
                <a:latin typeface="Courier New"/>
                <a:ea typeface="Courier New"/>
                <a:cs typeface="Courier New"/>
                <a:sym typeface="Courier New"/>
                <a:hlinkClick r:id="rId5">
                  <a:extLst>
                    <a:ext uri="{A12FA001-AC4F-418D-AE19-62706E023703}">
                      <ahyp:hlinkClr val="tx"/>
                    </a:ext>
                  </a:extLst>
                </a:hlinkClick>
              </a:rPr>
              <a:t>Person</a:t>
            </a: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name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type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2"/>
                </a:solidFill>
                <a:uFill>
                  <a:noFill/>
                </a:uFill>
                <a:latin typeface="Courier New"/>
                <a:ea typeface="Courier New"/>
                <a:cs typeface="Courier New"/>
                <a:sym typeface="Courier New"/>
                <a:hlinkClick r:id="rId6">
                  <a:extLst>
                    <a:ext uri="{A12FA001-AC4F-418D-AE19-62706E023703}">
                      <ahyp:hlinkClr val="tx"/>
                    </a:ext>
                  </a:extLst>
                </a:hlinkClick>
              </a:rPr>
              <a:t>Property</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value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3"/>
                </a:solidFill>
                <a:latin typeface="Courier New"/>
                <a:ea typeface="Courier New"/>
                <a:cs typeface="Courier New"/>
                <a:sym typeface="Courier New"/>
              </a:rPr>
              <a:t>John Lennon</a:t>
            </a: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born</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type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2"/>
                </a:solidFill>
                <a:uFill>
                  <a:noFill/>
                </a:uFill>
                <a:latin typeface="Courier New"/>
                <a:ea typeface="Courier New"/>
                <a:cs typeface="Courier New"/>
                <a:sym typeface="Courier New"/>
                <a:hlinkClick r:id="rId7">
                  <a:extLst>
                    <a:ext uri="{A12FA001-AC4F-418D-AE19-62706E023703}">
                      <ahyp:hlinkClr val="tx"/>
                    </a:ext>
                  </a:extLst>
                </a:hlinkClick>
              </a:rPr>
              <a:t>Property</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value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1"/>
                </a:solidFill>
                <a:latin typeface="Courier New"/>
                <a:ea typeface="Courier New"/>
                <a:cs typeface="Courier New"/>
                <a:sym typeface="Courier New"/>
              </a:rPr>
              <a:t>1940-10-09</a:t>
            </a: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spouse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type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2"/>
                </a:solidFill>
                <a:uFill>
                  <a:noFill/>
                </a:uFill>
                <a:latin typeface="Courier New"/>
                <a:ea typeface="Courier New"/>
                <a:cs typeface="Courier New"/>
                <a:sym typeface="Courier New"/>
                <a:hlinkClick r:id="rId8">
                  <a:extLst>
                    <a:ext uri="{A12FA001-AC4F-418D-AE19-62706E023703}">
                      <ahyp:hlinkClr val="tx"/>
                    </a:ext>
                  </a:extLst>
                </a:hlinkClick>
              </a:rPr>
              <a:t>Relationship</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object</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2"/>
                </a:solidFill>
                <a:uFill>
                  <a:noFill/>
                </a:uFill>
                <a:latin typeface="Courier New"/>
                <a:ea typeface="Courier New"/>
                <a:cs typeface="Courier New"/>
                <a:sym typeface="Courier New"/>
                <a:hlinkClick r:id="rId9">
                  <a:extLst>
                    <a:ext uri="{A12FA001-AC4F-418D-AE19-62706E023703}">
                      <ahyp:hlinkClr val="tx"/>
                    </a:ext>
                  </a:extLst>
                </a:hlinkClick>
              </a:rPr>
              <a:t>http://dbpedia.org/resource/Cynthia_Lennon</a:t>
            </a:r>
            <a:r>
              <a:rPr b="1" i="0" lang="en-US" sz="1200" u="none" cap="none" strike="noStrike">
                <a:solidFill>
                  <a:srgbClr val="333333"/>
                </a:solidFill>
                <a:latin typeface="Courier New"/>
                <a:ea typeface="Courier New"/>
                <a:cs typeface="Courier New"/>
                <a:sym typeface="Courier New"/>
              </a:rPr>
              <a:t>" }</a:t>
            </a:r>
            <a:endParaRPr b="1" i="0" sz="1200" u="none" cap="none" strike="noStrike">
              <a:solidFill>
                <a:srgbClr val="333333"/>
              </a:solidFill>
              <a:latin typeface="Courier New"/>
              <a:ea typeface="Courier New"/>
              <a:cs typeface="Courier New"/>
              <a:sym typeface="Courier New"/>
            </a:endParaRPr>
          </a:p>
          <a:p>
            <a:pPr indent="0" lvl="0" marL="0" marR="88900" rtl="0" algn="l">
              <a:lnSpc>
                <a:spcPct val="150000"/>
              </a:lnSpc>
              <a:spcBef>
                <a:spcPts val="0"/>
              </a:spcBef>
              <a:spcAft>
                <a:spcPts val="80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FF7A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accent4"/>
                </a:solidFill>
              </a:rPr>
              <a:t>NGSI-LD</a:t>
            </a:r>
            <a:r>
              <a:rPr lang="en-US"/>
              <a:t> </a:t>
            </a:r>
            <a:r>
              <a:rPr lang="en-US">
                <a:solidFill>
                  <a:schemeClr val="accent4"/>
                </a:solidFill>
              </a:rPr>
              <a:t>Properties</a:t>
            </a:r>
            <a:r>
              <a:rPr lang="en-US"/>
              <a:t>: </a:t>
            </a:r>
            <a:r>
              <a:rPr lang="en-US">
                <a:solidFill>
                  <a:srgbClr val="333333"/>
                </a:solidFill>
              </a:rPr>
              <a:t>Creating an Entity</a:t>
            </a:r>
            <a:endParaRPr b="0" i="0" sz="2800" u="none" cap="none" strike="noStrike">
              <a:solidFill>
                <a:srgbClr val="333333"/>
              </a:solidFill>
              <a:latin typeface="Arial"/>
              <a:ea typeface="Arial"/>
              <a:cs typeface="Arial"/>
              <a:sym typeface="Arial"/>
            </a:endParaRPr>
          </a:p>
        </p:txBody>
      </p:sp>
      <p:sp>
        <p:nvSpPr>
          <p:cNvPr id="255" name="Google Shape;255;p31"/>
          <p:cNvSpPr txBox="1"/>
          <p:nvPr>
            <p:ph idx="1" type="body"/>
          </p:nvPr>
        </p:nvSpPr>
        <p:spPr>
          <a:xfrm>
            <a:off x="414200" y="1423400"/>
            <a:ext cx="5408100" cy="4695900"/>
          </a:xfrm>
          <a:prstGeom prst="rect">
            <a:avLst/>
          </a:prstGeom>
          <a:solidFill>
            <a:srgbClr val="9BBB59">
              <a:alpha val="14901"/>
            </a:srgbClr>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rtl="0" algn="l">
              <a:lnSpc>
                <a:spcPct val="100000"/>
              </a:lnSpc>
              <a:spcBef>
                <a:spcPts val="0"/>
              </a:spcBef>
              <a:spcAft>
                <a:spcPts val="0"/>
              </a:spcAft>
              <a:buClr>
                <a:srgbClr val="41B4C7"/>
              </a:buClr>
              <a:buSzPts val="2000"/>
              <a:buFont typeface="Noto Sans Symbols"/>
              <a:buNone/>
            </a:pPr>
            <a:r>
              <a:t/>
            </a:r>
            <a:endParaRPr b="1" sz="600">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rPr b="1" lang="en-US">
                <a:solidFill>
                  <a:schemeClr val="dk2"/>
                </a:solidFill>
              </a:rPr>
              <a:t>NGSI v2</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45720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56" name="Google Shape;256;p31"/>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257" name="Google Shape;257;p31"/>
          <p:cNvSpPr txBox="1"/>
          <p:nvPr>
            <p:ph idx="1" type="body"/>
          </p:nvPr>
        </p:nvSpPr>
        <p:spPr>
          <a:xfrm>
            <a:off x="6119625" y="1423400"/>
            <a:ext cx="5769000" cy="4695900"/>
          </a:xfrm>
          <a:prstGeom prst="rect">
            <a:avLst/>
          </a:prstGeom>
          <a:solidFill>
            <a:srgbClr val="50B3CE">
              <a:alpha val="11372"/>
            </a:srgbClr>
          </a:solidFill>
          <a:ln cap="flat" cmpd="sng" w="1905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173046" lvl="0" marL="300046" rtl="0" algn="l">
              <a:lnSpc>
                <a:spcPct val="100000"/>
              </a:lnSpc>
              <a:spcBef>
                <a:spcPts val="0"/>
              </a:spcBef>
              <a:spcAft>
                <a:spcPts val="0"/>
              </a:spcAft>
              <a:buClr>
                <a:srgbClr val="41B4C7"/>
              </a:buClr>
              <a:buSzPts val="2000"/>
              <a:buFont typeface="Noto Sans Symbols"/>
              <a:buNone/>
            </a:pPr>
            <a:r>
              <a:t/>
            </a:r>
            <a:endParaRPr b="1" sz="600">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rPr b="1" lang="en-US">
                <a:solidFill>
                  <a:schemeClr val="dk2"/>
                </a:solidFill>
              </a:rPr>
              <a:t>NGSI-LD</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45720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p:txBody>
      </p:sp>
      <p:sp>
        <p:nvSpPr>
          <p:cNvPr id="258" name="Google Shape;258;p31"/>
          <p:cNvSpPr txBox="1"/>
          <p:nvPr>
            <p:ph idx="1" type="body"/>
          </p:nvPr>
        </p:nvSpPr>
        <p:spPr>
          <a:xfrm>
            <a:off x="782450" y="1962625"/>
            <a:ext cx="4717800" cy="39240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rPr lang="en-US" sz="1200"/>
              <a:t>curl -iX POST 'http://localhost:1026</a:t>
            </a:r>
            <a:r>
              <a:rPr b="1" lang="en-US" sz="1200">
                <a:solidFill>
                  <a:schemeClr val="dk2"/>
                </a:solidFill>
              </a:rPr>
              <a:t>/</a:t>
            </a:r>
            <a:r>
              <a:rPr b="1" lang="en-US" sz="1200">
                <a:solidFill>
                  <a:schemeClr val="accent4"/>
                </a:solidFill>
              </a:rPr>
              <a:t>v2</a:t>
            </a:r>
            <a:r>
              <a:rPr b="1" lang="en-US" sz="1200">
                <a:solidFill>
                  <a:schemeClr val="dk2"/>
                </a:solidFill>
              </a:rPr>
              <a:t>/</a:t>
            </a:r>
            <a:r>
              <a:rPr lang="en-US" sz="1200"/>
              <a:t>entities'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-H 'Content-Type: </a:t>
            </a:r>
            <a:r>
              <a:rPr b="1" lang="en-US" sz="1200">
                <a:solidFill>
                  <a:schemeClr val="accent4"/>
                </a:solidFill>
              </a:rPr>
              <a:t>application/json'</a:t>
            </a:r>
            <a:r>
              <a:rPr b="1" lang="en-US" sz="1200">
                <a:solidFill>
                  <a:schemeClr val="dk2"/>
                </a:solidFill>
              </a:rPr>
              <a:t> </a:t>
            </a:r>
            <a:r>
              <a:rPr lang="en-US" sz="1200"/>
              <a:t>\</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-d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r>
              <a:rPr b="1" lang="en-US" sz="1200">
                <a:solidFill>
                  <a:schemeClr val="dk2"/>
                </a:solidFill>
              </a:rPr>
              <a:t>"</a:t>
            </a:r>
            <a:r>
              <a:rPr b="1" lang="en-US" sz="1200">
                <a:solidFill>
                  <a:schemeClr val="accent2"/>
                </a:solidFill>
              </a:rPr>
              <a:t>type": "Store", "id": "store001", </a:t>
            </a:r>
            <a:r>
              <a:rPr lang="en-US" sz="1200"/>
              <a:t> </a:t>
            </a:r>
            <a:endParaRPr sz="1200"/>
          </a:p>
          <a:p>
            <a:pPr indent="-173046" lvl="0" marL="300046" rtl="0" algn="l">
              <a:lnSpc>
                <a:spcPct val="100000"/>
              </a:lnSpc>
              <a:spcBef>
                <a:spcPts val="0"/>
              </a:spcBef>
              <a:spcAft>
                <a:spcPts val="0"/>
              </a:spcAft>
              <a:buClr>
                <a:schemeClr val="dk1"/>
              </a:buClr>
              <a:buSzPts val="1100"/>
              <a:buFont typeface="Arial"/>
              <a:buNone/>
            </a:pPr>
            <a:r>
              <a:rPr lang="en-US" sz="1200"/>
              <a:t>     "category": { </a:t>
            </a:r>
            <a:r>
              <a:rPr b="1" lang="en-US" sz="1200">
                <a:solidFill>
                  <a:schemeClr val="accent2"/>
                </a:solidFill>
              </a:rPr>
              <a:t>"type": "Array"</a:t>
            </a:r>
            <a:r>
              <a:rPr lang="en-US" sz="1200"/>
              <a:t>, "value": ["commercial"]},</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"address": { </a:t>
            </a:r>
            <a:r>
              <a:rPr b="1" lang="en-US" sz="1200">
                <a:solidFill>
                  <a:schemeClr val="accent2"/>
                </a:solidFill>
              </a:rPr>
              <a:t>"type": "PostalAddress"</a:t>
            </a:r>
            <a:r>
              <a:rPr b="1" lang="en-US" sz="1200">
                <a:solidFill>
                  <a:schemeClr val="dk2"/>
                </a:solidFill>
              </a:rPr>
              <a:t>,</a:t>
            </a:r>
            <a:r>
              <a:rPr lang="en-US" sz="1200"/>
              <a:t> "value":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"streetAddress": "Bornholmer Straße 65",</a:t>
            </a:r>
            <a:endParaRPr sz="1200"/>
          </a:p>
          <a:p>
            <a:pPr indent="-173046" lvl="0" marL="300046" rtl="0" algn="l">
              <a:lnSpc>
                <a:spcPct val="100000"/>
              </a:lnSpc>
              <a:spcBef>
                <a:spcPts val="0"/>
              </a:spcBef>
              <a:spcAft>
                <a:spcPts val="0"/>
              </a:spcAft>
              <a:buClr>
                <a:schemeClr val="dk1"/>
              </a:buClr>
              <a:buSzPts val="1100"/>
              <a:buFont typeface="Arial"/>
              <a:buNone/>
            </a:pPr>
            <a:r>
              <a:rPr lang="en-US" sz="1200"/>
              <a:t>            "addressRegion": "Berlin",</a:t>
            </a:r>
            <a:endParaRPr sz="1200"/>
          </a:p>
          <a:p>
            <a:pPr indent="-173046" lvl="0" marL="300046" rtl="0" algn="l">
              <a:lnSpc>
                <a:spcPct val="100000"/>
              </a:lnSpc>
              <a:spcBef>
                <a:spcPts val="0"/>
              </a:spcBef>
              <a:spcAft>
                <a:spcPts val="0"/>
              </a:spcAft>
              <a:buClr>
                <a:schemeClr val="dk1"/>
              </a:buClr>
              <a:buSzPts val="1100"/>
              <a:buFont typeface="Arial"/>
              <a:buNone/>
            </a:pPr>
            <a:r>
              <a:rPr lang="en-US" sz="1200"/>
              <a:t>            "addressLocality": "Prenzlauer Berg",</a:t>
            </a:r>
            <a:endParaRPr sz="1200"/>
          </a:p>
          <a:p>
            <a:pPr indent="-173046" lvl="0" marL="300046" rtl="0" algn="l">
              <a:lnSpc>
                <a:spcPct val="100000"/>
              </a:lnSpc>
              <a:spcBef>
                <a:spcPts val="0"/>
              </a:spcBef>
              <a:spcAft>
                <a:spcPts val="0"/>
              </a:spcAft>
              <a:buClr>
                <a:schemeClr val="dk1"/>
              </a:buClr>
              <a:buSzPts val="1100"/>
              <a:buFont typeface="Arial"/>
              <a:buNone/>
            </a:pPr>
            <a:r>
              <a:rPr lang="en-US" sz="1200"/>
              <a:t>            "postalCode": "10439"</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r>
              <a:rPr b="1" lang="en-US" sz="1200">
                <a:solidFill>
                  <a:schemeClr val="dk2"/>
                </a:solidFill>
              </a:rPr>
              <a:t> </a:t>
            </a:r>
            <a:r>
              <a:rPr b="1" lang="en-US" sz="1200">
                <a:solidFill>
                  <a:schemeClr val="accent2"/>
                </a:solidFill>
              </a:rPr>
              <a:t>"metadata": {</a:t>
            </a:r>
            <a:endParaRPr b="1" sz="1200">
              <a:solidFill>
                <a:schemeClr val="accent2"/>
              </a:solidFill>
            </a:endParaRPr>
          </a:p>
          <a:p>
            <a:pPr indent="0" lvl="0" marL="457200" marR="0" rtl="0" algn="l">
              <a:lnSpc>
                <a:spcPct val="100000"/>
              </a:lnSpc>
              <a:spcBef>
                <a:spcPts val="0"/>
              </a:spcBef>
              <a:spcAft>
                <a:spcPts val="0"/>
              </a:spcAft>
              <a:buClr>
                <a:schemeClr val="dk1"/>
              </a:buClr>
              <a:buSzPts val="1100"/>
              <a:buFont typeface="Arial"/>
              <a:buNone/>
            </a:pPr>
            <a:r>
              <a:rPr b="1" lang="en-US" sz="1200">
                <a:solidFill>
                  <a:schemeClr val="accent2"/>
                </a:solidFill>
              </a:rPr>
              <a:t>    "verified": { "type": "Boolean","value": true}</a:t>
            </a:r>
            <a:endParaRPr b="1" sz="1200">
              <a:solidFill>
                <a:schemeClr val="accent2"/>
              </a:solidFill>
            </a:endParaRPr>
          </a:p>
          <a:p>
            <a:pPr indent="0" lvl="0" marL="457200" marR="0" rtl="0" algn="l">
              <a:lnSpc>
                <a:spcPct val="100000"/>
              </a:lnSpc>
              <a:spcBef>
                <a:spcPts val="0"/>
              </a:spcBef>
              <a:spcAft>
                <a:spcPts val="0"/>
              </a:spcAft>
              <a:buClr>
                <a:schemeClr val="dk1"/>
              </a:buClr>
              <a:buSzPts val="1100"/>
              <a:buFont typeface="Arial"/>
              <a:buNone/>
            </a:pPr>
            <a:r>
              <a:rPr b="1" lang="en-US" sz="1200">
                <a:solidFill>
                  <a:schemeClr val="accent2"/>
                </a:solidFill>
              </a:rPr>
              <a:t>}</a:t>
            </a:r>
            <a:endParaRPr b="1" sz="1200">
              <a:solidFill>
                <a:schemeClr val="accent2"/>
              </a:solidFill>
            </a:endParaRPr>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"location": {</a:t>
            </a:r>
            <a:r>
              <a:rPr b="1" lang="en-US" sz="1200">
                <a:solidFill>
                  <a:schemeClr val="accent2"/>
                </a:solidFill>
              </a:rPr>
              <a:t>"type": "geo:json"</a:t>
            </a:r>
            <a:r>
              <a:rPr b="1" lang="en-US" sz="1200">
                <a:solidFill>
                  <a:schemeClr val="dk2"/>
                </a:solidFill>
              </a:rPr>
              <a:t>,</a:t>
            </a:r>
            <a:endParaRPr b="1" sz="1200">
              <a:solidFill>
                <a:schemeClr val="dk2"/>
              </a:solidFill>
            </a:endParaRPr>
          </a:p>
          <a:p>
            <a:pPr indent="-173046" lvl="0" marL="300046" marR="0" rtl="0" algn="l">
              <a:lnSpc>
                <a:spcPct val="100000"/>
              </a:lnSpc>
              <a:spcBef>
                <a:spcPts val="0"/>
              </a:spcBef>
              <a:spcAft>
                <a:spcPts val="0"/>
              </a:spcAft>
              <a:buClr>
                <a:schemeClr val="dk1"/>
              </a:buClr>
              <a:buSzPts val="1100"/>
              <a:buFont typeface="Arial"/>
              <a:buNone/>
            </a:pPr>
            <a:r>
              <a:rPr lang="en-US" sz="1200"/>
              <a:t>        "value": {"type": "Point",  "coordinates": [13.3986, 52.5547]}</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"name": {</a:t>
            </a:r>
            <a:r>
              <a:rPr b="1" lang="en-US" sz="1200">
                <a:solidFill>
                  <a:schemeClr val="accent2"/>
                </a:solidFill>
              </a:rPr>
              <a:t>"type": "Text"</a:t>
            </a:r>
            <a:r>
              <a:rPr lang="en-US" sz="1200">
                <a:solidFill>
                  <a:schemeClr val="accent2"/>
                </a:solidFill>
              </a:rPr>
              <a:t>,</a:t>
            </a:r>
            <a:r>
              <a:rPr lang="en-US" sz="1200"/>
              <a:t> "value": "Bösebrücke Einkauf"}</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a:t>
            </a:r>
            <a:endParaRPr sz="1200"/>
          </a:p>
          <a:p>
            <a:pPr indent="-173046" lvl="0" marL="300046" marR="0" rtl="0" algn="l">
              <a:lnSpc>
                <a:spcPct val="100000"/>
              </a:lnSpc>
              <a:spcBef>
                <a:spcPts val="0"/>
              </a:spcBef>
              <a:spcAft>
                <a:spcPts val="0"/>
              </a:spcAft>
              <a:buClr>
                <a:srgbClr val="41B4C7"/>
              </a:buClr>
              <a:buSzPts val="2000"/>
              <a:buFont typeface="Noto Sans Symbols"/>
              <a:buNone/>
            </a:pPr>
            <a:r>
              <a:t/>
            </a:r>
            <a:endParaRPr sz="1200"/>
          </a:p>
        </p:txBody>
      </p:sp>
      <p:sp>
        <p:nvSpPr>
          <p:cNvPr id="259" name="Google Shape;259;p31"/>
          <p:cNvSpPr txBox="1"/>
          <p:nvPr>
            <p:ph idx="1" type="body"/>
          </p:nvPr>
        </p:nvSpPr>
        <p:spPr>
          <a:xfrm>
            <a:off x="6478275" y="1962500"/>
            <a:ext cx="5051700" cy="40506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rPr lang="en-US" sz="1200"/>
              <a:t>curl -iX POST http://localhost:1026/</a:t>
            </a:r>
            <a:r>
              <a:rPr b="1" lang="en-US" sz="1200">
                <a:solidFill>
                  <a:schemeClr val="accent4"/>
                </a:solidFill>
              </a:rPr>
              <a:t>ngsi-ld/v1/</a:t>
            </a:r>
            <a:r>
              <a:rPr lang="en-US" sz="1200">
                <a:solidFill>
                  <a:schemeClr val="accent4"/>
                </a:solidFill>
              </a:rPr>
              <a:t>e</a:t>
            </a:r>
            <a:r>
              <a:rPr lang="en-US" sz="1200"/>
              <a:t>ntities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-H 'Content-Type: </a:t>
            </a:r>
            <a:r>
              <a:rPr b="1" lang="en-US" sz="1200">
                <a:solidFill>
                  <a:schemeClr val="accent4"/>
                </a:solidFill>
              </a:rPr>
              <a:t>application/ld+json</a:t>
            </a:r>
            <a:r>
              <a:rPr lang="en-US" sz="1200">
                <a:solidFill>
                  <a:schemeClr val="accent4"/>
                </a:solidFill>
              </a:rPr>
              <a:t>'</a:t>
            </a: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-d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r>
              <a:rPr b="1" lang="en-US" sz="1200">
                <a:solidFill>
                  <a:schemeClr val="accent2"/>
                </a:solidFill>
              </a:rPr>
              <a:t>"type": "Building", "id": "urn:ngsi-ld:Building:store001",</a:t>
            </a:r>
            <a:r>
              <a:rPr b="1" lang="en-US" sz="1200">
                <a:solidFill>
                  <a:schemeClr val="dk2"/>
                </a:solidFill>
              </a:rPr>
              <a:t> </a:t>
            </a: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"category": { </a:t>
            </a:r>
            <a:r>
              <a:rPr b="1" lang="en-US" sz="1200">
                <a:solidFill>
                  <a:schemeClr val="accent2"/>
                </a:solidFill>
              </a:rPr>
              <a:t>"type": "Property"</a:t>
            </a:r>
            <a:r>
              <a:rPr lang="en-US" sz="1200">
                <a:solidFill>
                  <a:schemeClr val="accent2"/>
                </a:solidFill>
              </a:rPr>
              <a:t>, </a:t>
            </a:r>
            <a:r>
              <a:rPr lang="en-US" sz="1200"/>
              <a:t>"value": ["commercial"]},</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"address": {  </a:t>
            </a:r>
            <a:r>
              <a:rPr b="1" lang="en-US" sz="1200">
                <a:solidFill>
                  <a:schemeClr val="accent2"/>
                </a:solidFill>
              </a:rPr>
              <a:t>"type": "Property"</a:t>
            </a:r>
            <a:r>
              <a:rPr lang="en-US" sz="1200"/>
              <a:t>," value":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"streetAddress": "Bornholmer Straße 65",</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"addressRegion": "Berlin",</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"addressLocality": "Prenzlauer Berg",</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"postalCode": "10439"</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"verified": { </a:t>
            </a:r>
            <a:r>
              <a:rPr b="1" lang="en-US" sz="1200">
                <a:solidFill>
                  <a:schemeClr val="accent2"/>
                </a:solidFill>
              </a:rPr>
              <a:t>"type": "Property",</a:t>
            </a:r>
            <a:r>
              <a:rPr lang="en-US" sz="1200"/>
              <a:t> "value": true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"location": { </a:t>
            </a:r>
            <a:r>
              <a:rPr b="1" lang="en-US" sz="1200">
                <a:solidFill>
                  <a:schemeClr val="accent2"/>
                </a:solidFill>
              </a:rPr>
              <a:t>"type": "GeoProperty"</a:t>
            </a:r>
            <a:r>
              <a:rPr lang="en-US" sz="1200">
                <a:solidFill>
                  <a:schemeClr val="accent2"/>
                </a:solidFill>
              </a:rPr>
              <a:t>,</a:t>
            </a:r>
            <a:endParaRPr sz="1200">
              <a:solidFill>
                <a:schemeClr val="accent2"/>
              </a:solidFill>
            </a:endParaRPr>
          </a:p>
          <a:p>
            <a:pPr indent="-173046" lvl="0" marL="300046" marR="0" rtl="0" algn="l">
              <a:lnSpc>
                <a:spcPct val="100000"/>
              </a:lnSpc>
              <a:spcBef>
                <a:spcPts val="0"/>
              </a:spcBef>
              <a:spcAft>
                <a:spcPts val="0"/>
              </a:spcAft>
              <a:buClr>
                <a:schemeClr val="dk1"/>
              </a:buClr>
              <a:buSzPts val="1100"/>
              <a:buFont typeface="Arial"/>
              <a:buNone/>
            </a:pPr>
            <a:r>
              <a:rPr lang="en-US" sz="1200"/>
              <a:t>        "value": { "type": "Point",  "coordinates": [13.3986, 52.5547]}</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"name": { </a:t>
            </a:r>
            <a:r>
              <a:rPr b="1" lang="en-US" sz="1200">
                <a:solidFill>
                  <a:schemeClr val="accent2"/>
                </a:solidFill>
              </a:rPr>
              <a:t>"type": "Property"</a:t>
            </a:r>
            <a:r>
              <a:rPr lang="en-US" sz="1200"/>
              <a:t>, "value": "Bösebrücke Einkauf"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r>
              <a:rPr b="1" lang="en-US" sz="1200">
                <a:solidFill>
                  <a:schemeClr val="accent6"/>
                </a:solidFill>
              </a:rPr>
              <a:t> "@context": [</a:t>
            </a:r>
            <a:endParaRPr b="1" sz="1200">
              <a:solidFill>
                <a:schemeClr val="accent6"/>
              </a:solidFill>
            </a:endParaRPr>
          </a:p>
          <a:p>
            <a:pPr indent="-173046" lvl="0" marL="300046" marR="0" rtl="0" algn="l">
              <a:lnSpc>
                <a:spcPct val="100000"/>
              </a:lnSpc>
              <a:spcBef>
                <a:spcPts val="0"/>
              </a:spcBef>
              <a:spcAft>
                <a:spcPts val="0"/>
              </a:spcAft>
              <a:buClr>
                <a:schemeClr val="dk1"/>
              </a:buClr>
              <a:buSzPts val="1100"/>
              <a:buFont typeface="Arial"/>
              <a:buNone/>
            </a:pPr>
            <a:r>
              <a:rPr b="1" lang="en-US" sz="1200">
                <a:solidFill>
                  <a:schemeClr val="accent6"/>
                </a:solidFill>
              </a:rPr>
              <a:t>        "https://fiware.github.io/data-models/context.jsonld",</a:t>
            </a:r>
            <a:endParaRPr b="1" sz="1200">
              <a:solidFill>
                <a:schemeClr val="accent6"/>
              </a:solidFill>
            </a:endParaRPr>
          </a:p>
          <a:p>
            <a:pPr indent="-173046" lvl="0" marL="300046" marR="0" rtl="0" algn="l">
              <a:lnSpc>
                <a:spcPct val="100000"/>
              </a:lnSpc>
              <a:spcBef>
                <a:spcPts val="0"/>
              </a:spcBef>
              <a:spcAft>
                <a:spcPts val="0"/>
              </a:spcAft>
              <a:buClr>
                <a:schemeClr val="dk1"/>
              </a:buClr>
              <a:buSzPts val="1100"/>
              <a:buFont typeface="Arial"/>
              <a:buNone/>
            </a:pPr>
            <a:r>
              <a:rPr b="1" lang="en-US" sz="1200">
                <a:solidFill>
                  <a:schemeClr val="accent6"/>
                </a:solidFill>
              </a:rPr>
              <a:t>        "https://uri.etsi.org/ngsi-ld/v1/ngsi-ld-core-context.jsonld"</a:t>
            </a:r>
            <a:endParaRPr b="1" sz="1200">
              <a:solidFill>
                <a:schemeClr val="accent6"/>
              </a:solidFill>
            </a:endParaRPr>
          </a:p>
          <a:p>
            <a:pPr indent="-173046" lvl="0" marL="300046" marR="0" rtl="0" algn="l">
              <a:lnSpc>
                <a:spcPct val="100000"/>
              </a:lnSpc>
              <a:spcBef>
                <a:spcPts val="0"/>
              </a:spcBef>
              <a:spcAft>
                <a:spcPts val="0"/>
              </a:spcAft>
              <a:buClr>
                <a:schemeClr val="dk1"/>
              </a:buClr>
              <a:buSzPts val="1100"/>
              <a:buFont typeface="Arial"/>
              <a:buNone/>
            </a:pPr>
            <a:r>
              <a:rPr b="1" lang="en-US" sz="1200">
                <a:solidFill>
                  <a:schemeClr val="accent6"/>
                </a:solidFill>
              </a:rPr>
              <a:t>    ]</a:t>
            </a:r>
            <a:endParaRPr b="1" sz="1200">
              <a:solidFill>
                <a:schemeClr val="accent6"/>
              </a:solidFill>
            </a:endParaRPr>
          </a:p>
          <a:p>
            <a:pPr indent="-173046" lvl="0" marL="300046" marR="0" rtl="0" algn="l">
              <a:lnSpc>
                <a:spcPct val="100000"/>
              </a:lnSpc>
              <a:spcBef>
                <a:spcPts val="0"/>
              </a:spcBef>
              <a:spcAft>
                <a:spcPts val="0"/>
              </a:spcAft>
              <a:buClr>
                <a:schemeClr val="dk1"/>
              </a:buClr>
              <a:buSzPts val="1100"/>
              <a:buFont typeface="Arial"/>
              <a:buNone/>
            </a:pPr>
            <a:r>
              <a:rPr lang="en-US" sz="1200"/>
              <a:t>}'</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accent4"/>
                </a:solidFill>
              </a:rPr>
              <a:t>NGSI-LD Properties:</a:t>
            </a:r>
            <a:r>
              <a:rPr lang="en-US"/>
              <a:t> </a:t>
            </a:r>
            <a:r>
              <a:rPr lang="en-US">
                <a:solidFill>
                  <a:srgbClr val="333333"/>
                </a:solidFill>
              </a:rPr>
              <a:t>Data Model</a:t>
            </a:r>
            <a:endParaRPr b="0" i="0" sz="2800" u="none" cap="none" strike="noStrike">
              <a:solidFill>
                <a:srgbClr val="333333"/>
              </a:solidFill>
              <a:latin typeface="Arial"/>
              <a:ea typeface="Arial"/>
              <a:cs typeface="Arial"/>
              <a:sym typeface="Arial"/>
            </a:endParaRPr>
          </a:p>
        </p:txBody>
      </p:sp>
      <p:sp>
        <p:nvSpPr>
          <p:cNvPr id="265" name="Google Shape;265;p32"/>
          <p:cNvSpPr txBox="1"/>
          <p:nvPr>
            <p:ph idx="1" type="body"/>
          </p:nvPr>
        </p:nvSpPr>
        <p:spPr>
          <a:xfrm>
            <a:off x="564900" y="2975200"/>
            <a:ext cx="3659100" cy="3071700"/>
          </a:xfrm>
          <a:prstGeom prst="rect">
            <a:avLst/>
          </a:prstGeom>
          <a:solidFill>
            <a:srgbClr val="9BBB59">
              <a:alpha val="14901"/>
            </a:srgbClr>
          </a:solidFill>
          <a:ln>
            <a:noFill/>
          </a:ln>
        </p:spPr>
        <p:txBody>
          <a:bodyPr anchorCtr="0" anchor="t" bIns="45700" lIns="91425" spcFirstLastPara="1" rIns="91425" wrap="square" tIns="45700">
            <a:noAutofit/>
          </a:bodyPr>
          <a:lstStyle/>
          <a:p>
            <a:pPr indent="-173046" lvl="0" marL="300046" rtl="0" algn="l">
              <a:lnSpc>
                <a:spcPct val="100000"/>
              </a:lnSpc>
              <a:spcBef>
                <a:spcPts val="0"/>
              </a:spcBef>
              <a:spcAft>
                <a:spcPts val="0"/>
              </a:spcAft>
              <a:buClr>
                <a:srgbClr val="41B4C7"/>
              </a:buClr>
              <a:buSzPts val="2000"/>
              <a:buFont typeface="Noto Sans Symbols"/>
              <a:buNone/>
            </a:pPr>
            <a:r>
              <a:t/>
            </a:r>
            <a:endParaRPr b="1" sz="600">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rPr b="1" lang="en-US">
                <a:solidFill>
                  <a:schemeClr val="dk2"/>
                </a:solidFill>
              </a:rPr>
              <a:t>NGSI v2</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355600" lvl="0" marL="457200" rtl="0" algn="l">
              <a:lnSpc>
                <a:spcPct val="100000"/>
              </a:lnSpc>
              <a:spcBef>
                <a:spcPts val="0"/>
              </a:spcBef>
              <a:spcAft>
                <a:spcPts val="0"/>
              </a:spcAft>
              <a:buSzPts val="2000"/>
              <a:buChar char="▪"/>
            </a:pPr>
            <a:r>
              <a:rPr lang="en-US"/>
              <a:t>Entities</a:t>
            </a:r>
            <a:endParaRPr/>
          </a:p>
          <a:p>
            <a:pPr indent="-355600" lvl="0" marL="457200" rtl="0" algn="l">
              <a:lnSpc>
                <a:spcPct val="100000"/>
              </a:lnSpc>
              <a:spcBef>
                <a:spcPts val="0"/>
              </a:spcBef>
              <a:spcAft>
                <a:spcPts val="0"/>
              </a:spcAft>
              <a:buSzPts val="2000"/>
              <a:buChar char="▪"/>
            </a:pPr>
            <a:r>
              <a:rPr lang="en-US"/>
              <a:t>Attributes</a:t>
            </a:r>
            <a:endParaRPr/>
          </a:p>
          <a:p>
            <a:pPr indent="-355600" lvl="0" marL="457200" rtl="0" algn="l">
              <a:lnSpc>
                <a:spcPct val="100000"/>
              </a:lnSpc>
              <a:spcBef>
                <a:spcPts val="0"/>
              </a:spcBef>
              <a:spcAft>
                <a:spcPts val="0"/>
              </a:spcAft>
              <a:buSzPts val="2000"/>
              <a:buChar char="▪"/>
            </a:pPr>
            <a:r>
              <a:rPr lang="en-US"/>
              <a:t>MetaData</a:t>
            </a:r>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45720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66" name="Google Shape;266;p32"/>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267" name="Google Shape;267;p32"/>
          <p:cNvSpPr txBox="1"/>
          <p:nvPr>
            <p:ph idx="1" type="body"/>
          </p:nvPr>
        </p:nvSpPr>
        <p:spPr>
          <a:xfrm>
            <a:off x="4543200" y="1145625"/>
            <a:ext cx="7170600" cy="4901400"/>
          </a:xfrm>
          <a:prstGeom prst="rect">
            <a:avLst/>
          </a:prstGeom>
          <a:solidFill>
            <a:srgbClr val="50B3CE">
              <a:alpha val="11372"/>
            </a:srgbClr>
          </a:solidFill>
          <a:ln>
            <a:noFill/>
          </a:ln>
        </p:spPr>
        <p:txBody>
          <a:bodyPr anchorCtr="0" anchor="t" bIns="45700" lIns="91425" spcFirstLastPara="1" rIns="91425" wrap="square" tIns="45700">
            <a:noAutofit/>
          </a:bodyPr>
          <a:lstStyle/>
          <a:p>
            <a:pPr indent="-173046" lvl="0" marL="300046" rtl="0" algn="l">
              <a:lnSpc>
                <a:spcPct val="100000"/>
              </a:lnSpc>
              <a:spcBef>
                <a:spcPts val="0"/>
              </a:spcBef>
              <a:spcAft>
                <a:spcPts val="0"/>
              </a:spcAft>
              <a:buClr>
                <a:srgbClr val="41B4C7"/>
              </a:buClr>
              <a:buSzPts val="2000"/>
              <a:buFont typeface="Noto Sans Symbols"/>
              <a:buNone/>
            </a:pPr>
            <a:r>
              <a:t/>
            </a:r>
            <a:endParaRPr b="1" sz="600">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rPr b="1" lang="en-US">
                <a:solidFill>
                  <a:schemeClr val="dk2"/>
                </a:solidFill>
              </a:rPr>
              <a:t>NGSI-LD</a:t>
            </a:r>
            <a:endParaRPr b="1">
              <a:solidFill>
                <a:schemeClr val="dk2"/>
              </a:solidFill>
            </a:endParaRPr>
          </a:p>
          <a:p>
            <a:pPr indent="0" lvl="0" marL="0" rtl="0" algn="l">
              <a:lnSpc>
                <a:spcPct val="100000"/>
              </a:lnSpc>
              <a:spcBef>
                <a:spcPts val="0"/>
              </a:spcBef>
              <a:spcAft>
                <a:spcPts val="0"/>
              </a:spcAft>
              <a:buSzPts val="2000"/>
              <a:buNone/>
            </a:pPr>
            <a:r>
              <a:t/>
            </a:r>
            <a:endParaRPr/>
          </a:p>
          <a:p>
            <a:pPr indent="-355600" lvl="0" marL="457200" rtl="0" algn="l">
              <a:lnSpc>
                <a:spcPct val="100000"/>
              </a:lnSpc>
              <a:spcBef>
                <a:spcPts val="0"/>
              </a:spcBef>
              <a:spcAft>
                <a:spcPts val="0"/>
              </a:spcAft>
              <a:buSzPts val="2000"/>
              <a:buChar char="▪"/>
            </a:pPr>
            <a:r>
              <a:rPr lang="en-US"/>
              <a:t>Entities</a:t>
            </a:r>
            <a:endParaRPr/>
          </a:p>
          <a:p>
            <a:pPr indent="-355600" lvl="0" marL="457200" rtl="0" algn="l">
              <a:lnSpc>
                <a:spcPct val="100000"/>
              </a:lnSpc>
              <a:spcBef>
                <a:spcPts val="0"/>
              </a:spcBef>
              <a:spcAft>
                <a:spcPts val="0"/>
              </a:spcAft>
              <a:buSzPts val="2000"/>
              <a:buChar char="▪"/>
            </a:pPr>
            <a:r>
              <a:rPr lang="en-US"/>
              <a:t>Properties</a:t>
            </a:r>
            <a:endParaRPr/>
          </a:p>
          <a:p>
            <a:pPr indent="-355600" lvl="0" marL="457200" rtl="0" algn="l">
              <a:lnSpc>
                <a:spcPct val="100000"/>
              </a:lnSpc>
              <a:spcBef>
                <a:spcPts val="0"/>
              </a:spcBef>
              <a:spcAft>
                <a:spcPts val="0"/>
              </a:spcAft>
              <a:buSzPts val="2000"/>
              <a:buChar char="▪"/>
            </a:pPr>
            <a:r>
              <a:rPr lang="en-US"/>
              <a:t>Relationships</a:t>
            </a:r>
            <a:endParaRPr/>
          </a:p>
          <a:p>
            <a:pPr indent="-355600" lvl="0" marL="457200" rtl="0" algn="l">
              <a:lnSpc>
                <a:spcPct val="100000"/>
              </a:lnSpc>
              <a:spcBef>
                <a:spcPts val="0"/>
              </a:spcBef>
              <a:spcAft>
                <a:spcPts val="0"/>
              </a:spcAft>
              <a:buSzPts val="2000"/>
              <a:buChar char="▪"/>
            </a:pPr>
            <a:r>
              <a:rPr lang="en-US"/>
              <a:t>Values</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rPr lang="en-US">
                <a:solidFill>
                  <a:schemeClr val="dk2"/>
                </a:solidFill>
              </a:rPr>
              <a:t>             plus …</a:t>
            </a:r>
            <a:endParaRPr>
              <a:solidFill>
                <a:schemeClr val="dk2"/>
              </a:solidFill>
            </a:endParaRPr>
          </a:p>
          <a:p>
            <a:pPr indent="0" lvl="0" marL="0" rtl="0" algn="l">
              <a:lnSpc>
                <a:spcPct val="100000"/>
              </a:lnSpc>
              <a:spcBef>
                <a:spcPts val="0"/>
              </a:spcBef>
              <a:spcAft>
                <a:spcPts val="0"/>
              </a:spcAft>
              <a:buSzPts val="2000"/>
              <a:buNone/>
            </a:pPr>
            <a:r>
              <a:t/>
            </a:r>
            <a:endParaRPr>
              <a:solidFill>
                <a:schemeClr val="dk2"/>
              </a:solidFill>
            </a:endParaRPr>
          </a:p>
          <a:p>
            <a:pPr indent="0" lvl="0" marL="0" rtl="0" algn="l">
              <a:lnSpc>
                <a:spcPct val="100000"/>
              </a:lnSpc>
              <a:spcBef>
                <a:spcPts val="0"/>
              </a:spcBef>
              <a:spcAft>
                <a:spcPts val="0"/>
              </a:spcAft>
              <a:buSzPts val="2000"/>
              <a:buNone/>
            </a:pPr>
            <a:r>
              <a:t/>
            </a:r>
            <a:endParaRPr>
              <a:solidFill>
                <a:schemeClr val="dk2"/>
              </a:solidFill>
            </a:endParaRPr>
          </a:p>
          <a:p>
            <a:pPr indent="0" lvl="0" marL="0" rtl="0" algn="l">
              <a:lnSpc>
                <a:spcPct val="100000"/>
              </a:lnSpc>
              <a:spcBef>
                <a:spcPts val="0"/>
              </a:spcBef>
              <a:spcAft>
                <a:spcPts val="0"/>
              </a:spcAft>
              <a:buSzPts val="2000"/>
              <a:buNone/>
            </a:pPr>
            <a:r>
              <a:t/>
            </a:r>
            <a:endParaRPr>
              <a:solidFill>
                <a:schemeClr val="dk2"/>
              </a:solidFill>
            </a:endParaRPr>
          </a:p>
          <a:p>
            <a:pPr indent="0" lvl="0" marL="0" rtl="0" algn="l">
              <a:lnSpc>
                <a:spcPct val="100000"/>
              </a:lnSpc>
              <a:spcBef>
                <a:spcPts val="0"/>
              </a:spcBef>
              <a:spcAft>
                <a:spcPts val="0"/>
              </a:spcAft>
              <a:buSzPts val="2000"/>
              <a:buNone/>
            </a:pPr>
            <a:r>
              <a:t/>
            </a:r>
            <a:endParaRPr>
              <a:solidFill>
                <a:schemeClr val="dk2"/>
              </a:solidFill>
            </a:endParaRPr>
          </a:p>
          <a:p>
            <a:pPr indent="0" lvl="0" marL="0" rtl="0" algn="l">
              <a:lnSpc>
                <a:spcPct val="100000"/>
              </a:lnSpc>
              <a:spcBef>
                <a:spcPts val="0"/>
              </a:spcBef>
              <a:spcAft>
                <a:spcPts val="0"/>
              </a:spcAft>
              <a:buSzPts val="2000"/>
              <a:buNone/>
            </a:pPr>
            <a:r>
              <a:t/>
            </a:r>
            <a:endParaRPr>
              <a:solidFill>
                <a:schemeClr val="dk2"/>
              </a:solidFill>
            </a:endParaRPr>
          </a:p>
          <a:p>
            <a:pPr indent="0" lvl="0" marL="0" rtl="0" algn="l">
              <a:lnSpc>
                <a:spcPct val="100000"/>
              </a:lnSpc>
              <a:spcBef>
                <a:spcPts val="0"/>
              </a:spcBef>
              <a:spcAft>
                <a:spcPts val="0"/>
              </a:spcAft>
              <a:buSzPts val="2000"/>
              <a:buNone/>
            </a:pPr>
            <a:r>
              <a:rPr lang="en-US">
                <a:solidFill>
                  <a:schemeClr val="dk2"/>
                </a:solidFill>
              </a:rPr>
              <a:t>                          plus …</a:t>
            </a:r>
            <a:endParaRPr>
              <a:solidFill>
                <a:schemeClr val="dk2"/>
              </a:solidFill>
            </a:endParaRPr>
          </a:p>
          <a:p>
            <a:pPr indent="0" lvl="0" marL="0" rtl="0" algn="l">
              <a:lnSpc>
                <a:spcPct val="100000"/>
              </a:lnSpc>
              <a:spcBef>
                <a:spcPts val="0"/>
              </a:spcBef>
              <a:spcAft>
                <a:spcPts val="0"/>
              </a:spcAft>
              <a:buSzPts val="2000"/>
              <a:buNone/>
            </a:pPr>
            <a:r>
              <a:t/>
            </a:r>
            <a:endParaRPr sz="600">
              <a:solidFill>
                <a:schemeClr val="dk2"/>
              </a:solidFill>
            </a:endParaRPr>
          </a:p>
          <a:p>
            <a:pPr indent="0" lvl="0" marL="0" rtl="0" algn="l">
              <a:lnSpc>
                <a:spcPct val="100000"/>
              </a:lnSpc>
              <a:spcBef>
                <a:spcPts val="0"/>
              </a:spcBef>
              <a:spcAft>
                <a:spcPts val="0"/>
              </a:spcAft>
              <a:buSzPts val="2000"/>
              <a:buNone/>
            </a:pPr>
            <a:r>
              <a:rPr lang="en-US">
                <a:solidFill>
                  <a:schemeClr val="dk2"/>
                </a:solidFill>
              </a:rPr>
              <a:t>                                                                                  etc...</a:t>
            </a:r>
            <a:endParaRPr>
              <a:solidFill>
                <a:schemeClr val="dk2"/>
              </a:solidFill>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45720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p:txBody>
      </p:sp>
      <p:sp>
        <p:nvSpPr>
          <p:cNvPr id="268" name="Google Shape;268;p32"/>
          <p:cNvSpPr txBox="1"/>
          <p:nvPr>
            <p:ph idx="1" type="body"/>
          </p:nvPr>
        </p:nvSpPr>
        <p:spPr>
          <a:xfrm>
            <a:off x="884025" y="3721000"/>
            <a:ext cx="2865300" cy="100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rgbClr val="41B4C7"/>
              </a:buClr>
              <a:buSzPts val="2000"/>
              <a:buFont typeface="Noto Sans Symbols"/>
              <a:buNone/>
            </a:pPr>
            <a:r>
              <a:rPr lang="en-US"/>
              <a:t> </a:t>
            </a:r>
            <a:endParaRPr b="0" i="0" sz="2000" u="none" cap="none" strike="noStrike">
              <a:solidFill>
                <a:srgbClr val="595959"/>
              </a:solidFill>
              <a:latin typeface="Arial"/>
              <a:ea typeface="Arial"/>
              <a:cs typeface="Arial"/>
              <a:sym typeface="Arial"/>
            </a:endParaRPr>
          </a:p>
        </p:txBody>
      </p:sp>
      <p:pic>
        <p:nvPicPr>
          <p:cNvPr id="269" name="Google Shape;269;p32"/>
          <p:cNvPicPr preferRelativeResize="0"/>
          <p:nvPr/>
        </p:nvPicPr>
        <p:blipFill rotWithShape="1">
          <a:blip r:embed="rId3">
            <a:alphaModFix/>
          </a:blip>
          <a:srcRect b="0" l="0" r="0" t="0"/>
          <a:stretch/>
        </p:blipFill>
        <p:spPr>
          <a:xfrm>
            <a:off x="1009350" y="3952923"/>
            <a:ext cx="2614650" cy="542375"/>
          </a:xfrm>
          <a:prstGeom prst="rect">
            <a:avLst/>
          </a:prstGeom>
          <a:noFill/>
          <a:ln>
            <a:noFill/>
          </a:ln>
        </p:spPr>
      </p:pic>
      <p:pic>
        <p:nvPicPr>
          <p:cNvPr id="270" name="Google Shape;270;p32"/>
          <p:cNvPicPr preferRelativeResize="0"/>
          <p:nvPr/>
        </p:nvPicPr>
        <p:blipFill rotWithShape="1">
          <a:blip r:embed="rId4">
            <a:alphaModFix/>
          </a:blip>
          <a:srcRect b="0" l="0" r="0" t="0"/>
          <a:stretch/>
        </p:blipFill>
        <p:spPr>
          <a:xfrm>
            <a:off x="6847512" y="1346175"/>
            <a:ext cx="4663588" cy="2569201"/>
          </a:xfrm>
          <a:prstGeom prst="rect">
            <a:avLst/>
          </a:prstGeom>
          <a:noFill/>
          <a:ln cap="flat" cmpd="sng" w="9525">
            <a:solidFill>
              <a:schemeClr val="dk2"/>
            </a:solidFill>
            <a:prstDash val="solid"/>
            <a:round/>
            <a:headEnd len="sm" w="sm" type="none"/>
            <a:tailEnd len="sm" w="sm" type="none"/>
          </a:ln>
        </p:spPr>
      </p:pic>
      <p:sp>
        <p:nvSpPr>
          <p:cNvPr id="271" name="Google Shape;271;p32"/>
          <p:cNvSpPr txBox="1"/>
          <p:nvPr/>
        </p:nvSpPr>
        <p:spPr>
          <a:xfrm>
            <a:off x="564900" y="1351000"/>
            <a:ext cx="3713700" cy="133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C4C4C"/>
                </a:solidFill>
                <a:highlight>
                  <a:srgbClr val="FFFFFF"/>
                </a:highlight>
                <a:latin typeface="Arial"/>
                <a:ea typeface="Arial"/>
                <a:cs typeface="Arial"/>
                <a:sym typeface="Arial"/>
              </a:rPr>
              <a:t>The NGSI LD data model is more complex; the definitions of use are </a:t>
            </a:r>
            <a:r>
              <a:rPr b="0" i="0" lang="en-US" sz="1800" u="none" cap="none" strike="noStrike">
                <a:solidFill>
                  <a:srgbClr val="4C4C4C"/>
                </a:solidFill>
                <a:highlight>
                  <a:schemeClr val="lt1"/>
                </a:highlight>
                <a:latin typeface="Arial"/>
                <a:ea typeface="Arial"/>
                <a:cs typeface="Arial"/>
                <a:sym typeface="Arial"/>
              </a:rPr>
              <a:t>more rigid </a:t>
            </a:r>
            <a:r>
              <a:rPr b="0" i="0" lang="en-US" sz="1800" u="none" cap="none" strike="noStrike">
                <a:solidFill>
                  <a:srgbClr val="4C4C4C"/>
                </a:solidFill>
                <a:highlight>
                  <a:srgbClr val="FFFFFF"/>
                </a:highlight>
                <a:latin typeface="Arial"/>
                <a:ea typeface="Arial"/>
                <a:cs typeface="Arial"/>
                <a:sym typeface="Arial"/>
              </a:rPr>
              <a:t>which lead to a navigable knowledge graph.</a:t>
            </a:r>
            <a:endParaRPr b="0" i="0" sz="1800" u="none" cap="none" strike="noStrike">
              <a:solidFill>
                <a:srgbClr val="000000"/>
              </a:solidFill>
              <a:latin typeface="Arial"/>
              <a:ea typeface="Arial"/>
              <a:cs typeface="Arial"/>
              <a:sym typeface="Arial"/>
            </a:endParaRPr>
          </a:p>
        </p:txBody>
      </p:sp>
      <p:sp>
        <p:nvSpPr>
          <p:cNvPr id="272" name="Google Shape;272;p32"/>
          <p:cNvSpPr txBox="1"/>
          <p:nvPr/>
        </p:nvSpPr>
        <p:spPr>
          <a:xfrm>
            <a:off x="5672725" y="3915375"/>
            <a:ext cx="3153000" cy="1006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41B4C7"/>
              </a:buClr>
              <a:buSzPts val="1400"/>
              <a:buFont typeface="Noto Sans Symbols"/>
              <a:buChar char="▪"/>
            </a:pPr>
            <a:r>
              <a:rPr b="0" i="0" lang="en-US" sz="1400" u="none" cap="none" strike="noStrike">
                <a:solidFill>
                  <a:srgbClr val="595959"/>
                </a:solidFill>
                <a:latin typeface="Arial"/>
                <a:ea typeface="Arial"/>
                <a:cs typeface="Arial"/>
                <a:sym typeface="Arial"/>
              </a:rPr>
              <a:t>Properties of Properties</a:t>
            </a:r>
            <a:endParaRPr b="0" i="0" sz="140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41B4C7"/>
              </a:buClr>
              <a:buSzPts val="1400"/>
              <a:buFont typeface="Noto Sans Symbols"/>
              <a:buChar char="▪"/>
            </a:pPr>
            <a:r>
              <a:rPr b="0" i="0" lang="en-US" sz="1400" u="none" cap="none" strike="noStrike">
                <a:solidFill>
                  <a:srgbClr val="595959"/>
                </a:solidFill>
                <a:latin typeface="Arial"/>
                <a:ea typeface="Arial"/>
                <a:cs typeface="Arial"/>
                <a:sym typeface="Arial"/>
              </a:rPr>
              <a:t>Properties of Relationships</a:t>
            </a:r>
            <a:endParaRPr b="0" i="0" sz="140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41B4C7"/>
              </a:buClr>
              <a:buSzPts val="1400"/>
              <a:buFont typeface="Noto Sans Symbols"/>
              <a:buChar char="▪"/>
            </a:pPr>
            <a:r>
              <a:rPr b="0" i="0" lang="en-US" sz="1400" u="none" cap="none" strike="noStrike">
                <a:solidFill>
                  <a:srgbClr val="595959"/>
                </a:solidFill>
                <a:latin typeface="Arial"/>
                <a:ea typeface="Arial"/>
                <a:cs typeface="Arial"/>
                <a:sym typeface="Arial"/>
              </a:rPr>
              <a:t>Relationships of Properties</a:t>
            </a:r>
            <a:endParaRPr b="0" i="0" sz="140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41B4C7"/>
              </a:buClr>
              <a:buSzPts val="1400"/>
              <a:buFont typeface="Noto Sans Symbols"/>
              <a:buChar char="▪"/>
            </a:pPr>
            <a:r>
              <a:rPr b="0" i="0" lang="en-US" sz="1400" u="none" cap="none" strike="noStrike">
                <a:solidFill>
                  <a:srgbClr val="595959"/>
                </a:solidFill>
                <a:latin typeface="Arial"/>
                <a:ea typeface="Arial"/>
                <a:cs typeface="Arial"/>
                <a:sym typeface="Arial"/>
              </a:rPr>
              <a:t>Relationships of Relationships</a:t>
            </a:r>
            <a:endParaRPr b="0" i="0" sz="1400" u="none" cap="none" strike="noStrike">
              <a:solidFill>
                <a:srgbClr val="59595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Arial"/>
                <a:ea typeface="Arial"/>
                <a:cs typeface="Arial"/>
                <a:sym typeface="Arial"/>
              </a:rPr>
              <a:t>.</a:t>
            </a:r>
            <a:endParaRPr b="0" i="0" sz="1400" u="none" cap="none" strike="noStrike">
              <a:solidFill>
                <a:srgbClr val="59595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sp>
        <p:nvSpPr>
          <p:cNvPr id="273" name="Google Shape;273;p32"/>
          <p:cNvSpPr txBox="1"/>
          <p:nvPr/>
        </p:nvSpPr>
        <p:spPr>
          <a:xfrm>
            <a:off x="7349750" y="4906300"/>
            <a:ext cx="2865300" cy="11406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Properties of Properties of Properties </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Relationships of Properties of Properties </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Properties of Properties of Relationships </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Relationships of Properties of Relationships</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Properties of Relationships of Properties</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Relationships of Relationships of Properties</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Properties of Relationships of Relationships</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Relationships of Relationships of Relationships </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accent4"/>
                </a:solidFill>
              </a:rPr>
              <a:t>NGSI-LD Properties:</a:t>
            </a:r>
            <a:r>
              <a:rPr lang="en-US"/>
              <a:t> </a:t>
            </a:r>
            <a:r>
              <a:rPr lang="en-US">
                <a:solidFill>
                  <a:srgbClr val="333333"/>
                </a:solidFill>
              </a:rPr>
              <a:t>Data Model</a:t>
            </a:r>
            <a:endParaRPr b="0" i="0" sz="2800" u="none" cap="none" strike="noStrike">
              <a:solidFill>
                <a:srgbClr val="333333"/>
              </a:solidFill>
              <a:latin typeface="Arial"/>
              <a:ea typeface="Arial"/>
              <a:cs typeface="Arial"/>
              <a:sym typeface="Arial"/>
            </a:endParaRPr>
          </a:p>
        </p:txBody>
      </p:sp>
      <p:sp>
        <p:nvSpPr>
          <p:cNvPr id="279" name="Google Shape;279;p33"/>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280" name="Google Shape;280;p33"/>
          <p:cNvSpPr txBox="1"/>
          <p:nvPr>
            <p:ph idx="1" type="body"/>
          </p:nvPr>
        </p:nvSpPr>
        <p:spPr>
          <a:xfrm>
            <a:off x="429000" y="1500675"/>
            <a:ext cx="11334000" cy="4629000"/>
          </a:xfrm>
          <a:prstGeom prst="rect">
            <a:avLst/>
          </a:prstGeom>
          <a:solidFill>
            <a:srgbClr val="50B3CE">
              <a:alpha val="11372"/>
            </a:srgbClr>
          </a:solidFill>
          <a:ln>
            <a:noFill/>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t/>
            </a:r>
            <a:endParaRPr sz="1200"/>
          </a:p>
          <a:p>
            <a:pPr indent="-173046" lvl="0" marL="300046" marR="0" rtl="0" algn="l">
              <a:lnSpc>
                <a:spcPct val="100000"/>
              </a:lnSpc>
              <a:spcBef>
                <a:spcPts val="0"/>
              </a:spcBef>
              <a:spcAft>
                <a:spcPts val="0"/>
              </a:spcAft>
              <a:buClr>
                <a:schemeClr val="dk1"/>
              </a:buClr>
              <a:buSzPts val="1100"/>
              <a:buFont typeface="Arial"/>
              <a:buNone/>
            </a:pPr>
            <a:r>
              <a:t/>
            </a:r>
            <a:endParaRPr sz="1200"/>
          </a:p>
        </p:txBody>
      </p:sp>
      <p:graphicFrame>
        <p:nvGraphicFramePr>
          <p:cNvPr id="281" name="Google Shape;281;p33"/>
          <p:cNvGraphicFramePr/>
          <p:nvPr/>
        </p:nvGraphicFramePr>
        <p:xfrm>
          <a:off x="564875" y="1669925"/>
          <a:ext cx="3000000" cy="3000000"/>
        </p:xfrm>
        <a:graphic>
          <a:graphicData uri="http://schemas.openxmlformats.org/drawingml/2006/table">
            <a:tbl>
              <a:tblPr>
                <a:noFill/>
                <a:tableStyleId>{0797531D-1C25-42A0-8A11-3568DBEF73E9}</a:tableStyleId>
              </a:tblPr>
              <a:tblGrid>
                <a:gridCol w="2529850"/>
                <a:gridCol w="3130475"/>
                <a:gridCol w="5372325"/>
              </a:tblGrid>
              <a:tr h="4143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rPr>
                        <a:t>The Entity</a:t>
                      </a:r>
                      <a:endParaRPr b="1"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rPr>
                        <a:t>Example</a:t>
                      </a:r>
                      <a:endParaRPr b="1"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rPr>
                        <a:t>Notes</a:t>
                      </a:r>
                      <a:endParaRPr b="1" sz="1400" u="none" cap="none" strike="noStrike">
                        <a:solidFill>
                          <a:schemeClr val="lt1"/>
                        </a:solidFill>
                      </a:endParaRPr>
                    </a:p>
                  </a:txBody>
                  <a:tcPr marT="91425" marB="91425" marR="91425" marL="91425">
                    <a:solidFill>
                      <a:srgbClr val="000000"/>
                    </a:solidFill>
                  </a:tcPr>
                </a:tc>
              </a:tr>
              <a:tr h="384150">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Has an </a:t>
                      </a:r>
                      <a:r>
                        <a:rPr b="1" lang="en-US" sz="1200" u="none" cap="none" strike="noStrike">
                          <a:solidFill>
                            <a:schemeClr val="dk2"/>
                          </a:solidFill>
                          <a:latin typeface="Courier New"/>
                          <a:ea typeface="Courier New"/>
                          <a:cs typeface="Courier New"/>
                          <a:sym typeface="Courier New"/>
                        </a:rPr>
                        <a:t>id</a:t>
                      </a:r>
                      <a:r>
                        <a:rPr lang="en-US" sz="1200" u="none" cap="none" strike="noStrike">
                          <a:solidFill>
                            <a:srgbClr val="595959"/>
                          </a:solidFill>
                        </a:rPr>
                        <a:t> </a:t>
                      </a:r>
                      <a:endParaRPr sz="1400" u="none" cap="none" strike="noStrike"/>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chemeClr val="dk1"/>
                        </a:buClr>
                        <a:buSzPts val="1100"/>
                        <a:buFont typeface="Arial"/>
                        <a:buNone/>
                      </a:pPr>
                      <a:r>
                        <a:rPr b="1" lang="en-US" sz="1200" u="none" cap="none" strike="noStrike">
                          <a:solidFill>
                            <a:schemeClr val="dk2"/>
                          </a:solidFill>
                          <a:latin typeface="Courier New"/>
                          <a:ea typeface="Courier New"/>
                          <a:cs typeface="Courier New"/>
                          <a:sym typeface="Courier New"/>
                        </a:rPr>
                        <a:t>urn:ngsi-ld:Building:store001</a:t>
                      </a:r>
                      <a:endParaRPr b="1" sz="1400" u="none" cap="none" strike="noStrike">
                        <a:solidFill>
                          <a:schemeClr val="dk2"/>
                        </a:solidFill>
                        <a:latin typeface="Courier New"/>
                        <a:ea typeface="Courier New"/>
                        <a:cs typeface="Courier New"/>
                        <a:sym typeface="Courier New"/>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URI/URN. </a:t>
                      </a:r>
                      <a:r>
                        <a:rPr b="1" lang="en-US" sz="1200" u="none" cap="none" strike="noStrike">
                          <a:solidFill>
                            <a:schemeClr val="dk2"/>
                          </a:solidFill>
                          <a:latin typeface="Courier New"/>
                          <a:ea typeface="Courier New"/>
                          <a:cs typeface="Courier New"/>
                          <a:sym typeface="Courier New"/>
                        </a:rPr>
                        <a:t>id</a:t>
                      </a:r>
                      <a:r>
                        <a:rPr lang="en-US" sz="1200" u="none" cap="none" strike="noStrike">
                          <a:solidFill>
                            <a:srgbClr val="595959"/>
                          </a:solidFill>
                        </a:rPr>
                        <a:t> must be unique. </a:t>
                      </a:r>
                      <a:endParaRPr sz="1400" u="none" cap="none" strike="noStrike"/>
                    </a:p>
                  </a:txBody>
                  <a:tcPr marT="91425" marB="91425" marR="91425" marL="91425">
                    <a:solidFill>
                      <a:schemeClr val="lt1"/>
                    </a:solidFill>
                  </a:tcPr>
                </a:tc>
              </a:tr>
              <a:tr h="675800">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Has a </a:t>
                      </a:r>
                      <a:r>
                        <a:rPr b="1" lang="en-US" sz="1200" u="none" cap="none" strike="noStrike">
                          <a:solidFill>
                            <a:schemeClr val="dk2"/>
                          </a:solidFill>
                          <a:latin typeface="Courier New"/>
                          <a:ea typeface="Courier New"/>
                          <a:cs typeface="Courier New"/>
                          <a:sym typeface="Courier New"/>
                        </a:rPr>
                        <a:t>type</a:t>
                      </a:r>
                      <a:r>
                        <a:rPr lang="en-US" sz="1200" u="none" cap="none" strike="noStrike">
                          <a:solidFill>
                            <a:srgbClr val="595959"/>
                          </a:solidFill>
                        </a:rPr>
                        <a:t>.</a:t>
                      </a:r>
                      <a:endParaRPr sz="1400" u="none" cap="none" strike="noStrike"/>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b="1" lang="en-US" sz="1200" u="none" cap="none" strike="noStrike">
                          <a:solidFill>
                            <a:schemeClr val="dk2"/>
                          </a:solidFill>
                          <a:uFill>
                            <a:noFill/>
                          </a:uFill>
                          <a:latin typeface="Courier New"/>
                          <a:ea typeface="Courier New"/>
                          <a:cs typeface="Courier New"/>
                          <a:sym typeface="Courier New"/>
                          <a:hlinkClick r:id="rId3">
                            <a:extLst>
                              <a:ext uri="{A12FA001-AC4F-418D-AE19-62706E023703}">
                                <ahyp:hlinkClr val="tx"/>
                              </a:ext>
                            </a:extLst>
                          </a:hlinkClick>
                        </a:rPr>
                        <a:t>https://uri.fiware.org/ns/</a:t>
                      </a:r>
                      <a:endParaRPr b="1" sz="1200" u="none" cap="none" strike="noStrike">
                        <a:solidFill>
                          <a:schemeClr val="dk2"/>
                        </a:solidFill>
                        <a:latin typeface="Courier New"/>
                        <a:ea typeface="Courier New"/>
                        <a:cs typeface="Courier New"/>
                        <a:sym typeface="Courier New"/>
                      </a:endParaRPr>
                    </a:p>
                    <a:p>
                      <a:pPr indent="-173046" lvl="0" marL="300046" marR="0" rtl="0" algn="l">
                        <a:lnSpc>
                          <a:spcPct val="100000"/>
                        </a:lnSpc>
                        <a:spcBef>
                          <a:spcPts val="0"/>
                        </a:spcBef>
                        <a:spcAft>
                          <a:spcPts val="0"/>
                        </a:spcAft>
                        <a:buClr>
                          <a:schemeClr val="dk1"/>
                        </a:buClr>
                        <a:buSzPts val="1100"/>
                        <a:buFont typeface="Arial"/>
                        <a:buNone/>
                      </a:pPr>
                      <a:r>
                        <a:rPr b="1" lang="en-US" sz="1200" u="none" cap="none" strike="noStrike">
                          <a:solidFill>
                            <a:schemeClr val="dk2"/>
                          </a:solidFill>
                          <a:latin typeface="Courier New"/>
                          <a:ea typeface="Courier New"/>
                          <a:cs typeface="Courier New"/>
                          <a:sym typeface="Courier New"/>
                        </a:rPr>
                        <a:t>data-models#Building</a:t>
                      </a:r>
                      <a:endParaRPr b="1" sz="1400" u="none" cap="none" strike="noStrike">
                        <a:solidFill>
                          <a:schemeClr val="dk2"/>
                        </a:solidFill>
                        <a:latin typeface="Courier New"/>
                        <a:ea typeface="Courier New"/>
                        <a:cs typeface="Courier New"/>
                        <a:sym typeface="Courier New"/>
                      </a:endParaRPr>
                    </a:p>
                  </a:txBody>
                  <a:tcPr marT="91425" marB="91425" marR="91425" marL="91425">
                    <a:solidFill>
                      <a:schemeClr val="lt1"/>
                    </a:solidFill>
                  </a:tcPr>
                </a:tc>
                <a:tc>
                  <a:txBody>
                    <a:bodyPr/>
                    <a:lstStyle/>
                    <a:p>
                      <a:pPr indent="-292100" lvl="0" marL="457200" marR="0" rtl="0" algn="l">
                        <a:lnSpc>
                          <a:spcPct val="100000"/>
                        </a:lnSpc>
                        <a:spcBef>
                          <a:spcPts val="0"/>
                        </a:spcBef>
                        <a:spcAft>
                          <a:spcPts val="0"/>
                        </a:spcAft>
                        <a:buClr>
                          <a:srgbClr val="595959"/>
                        </a:buClr>
                        <a:buSzPts val="1000"/>
                        <a:buFont typeface="Arial"/>
                        <a:buChar char="●"/>
                      </a:pPr>
                      <a:r>
                        <a:rPr lang="en-US" sz="1000" u="none" cap="none" strike="noStrike">
                          <a:solidFill>
                            <a:srgbClr val="595959"/>
                          </a:solidFill>
                        </a:rPr>
                        <a:t>Fully qualified URI of  a well defined data model</a:t>
                      </a:r>
                      <a:endParaRPr sz="1000" u="none" cap="none" strike="noStrike">
                        <a:solidFill>
                          <a:srgbClr val="595959"/>
                        </a:solidFill>
                      </a:endParaRPr>
                    </a:p>
                    <a:p>
                      <a:pPr indent="-292100" lvl="0" marL="457200" marR="0" rtl="0" algn="l">
                        <a:lnSpc>
                          <a:spcPct val="100000"/>
                        </a:lnSpc>
                        <a:spcBef>
                          <a:spcPts val="0"/>
                        </a:spcBef>
                        <a:spcAft>
                          <a:spcPts val="0"/>
                        </a:spcAft>
                        <a:buClr>
                          <a:srgbClr val="595959"/>
                        </a:buClr>
                        <a:buSzPts val="1000"/>
                        <a:buFont typeface="Arial"/>
                        <a:buChar char="●"/>
                      </a:pPr>
                      <a:r>
                        <a:rPr lang="en-US" sz="1000" u="none" cap="none" strike="noStrike">
                          <a:solidFill>
                            <a:srgbClr val="595959"/>
                          </a:solidFill>
                        </a:rPr>
                        <a:t>Short-hand strings for types, mapped to fully qualified URIs through the JSON-LD </a:t>
                      </a:r>
                      <a:r>
                        <a:rPr b="1" lang="en-US" sz="1000" u="none" cap="none" strike="noStrike">
                          <a:solidFill>
                            <a:schemeClr val="dk2"/>
                          </a:solidFill>
                        </a:rPr>
                        <a:t>@context.</a:t>
                      </a:r>
                      <a:endParaRPr b="1" sz="1000" u="none" cap="none" strike="noStrike">
                        <a:solidFill>
                          <a:schemeClr val="dk2"/>
                        </a:solidFill>
                      </a:endParaRPr>
                    </a:p>
                  </a:txBody>
                  <a:tcPr marT="91425" marB="91425" marR="91425" marL="91425">
                    <a:solidFill>
                      <a:schemeClr val="lt1"/>
                    </a:solidFill>
                  </a:tcPr>
                </a:tc>
              </a:tr>
              <a:tr h="575225">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Has a series of properties</a:t>
                      </a:r>
                      <a:endParaRPr sz="10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name, address, category etc.</a:t>
                      </a:r>
                      <a:endParaRPr sz="1200" u="none" cap="none" strike="noStrike">
                        <a:solidFill>
                          <a:srgbClr val="595959"/>
                        </a:solidFill>
                      </a:endParaRPr>
                    </a:p>
                  </a:txBody>
                  <a:tcPr marT="91425" marB="91425" marR="91425" marL="91425">
                    <a:solidFill>
                      <a:schemeClr val="lt1"/>
                    </a:solidFill>
                  </a:tcPr>
                </a:tc>
                <a:tc>
                  <a:txBody>
                    <a:bodyPr/>
                    <a:lstStyle/>
                    <a:p>
                      <a:pPr indent="0" lvl="0" marL="12700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This can be expanded into </a:t>
                      </a:r>
                      <a:r>
                        <a:rPr b="1" lang="en-US" sz="1200" u="none" cap="none" strike="noStrike">
                          <a:solidFill>
                            <a:schemeClr val="dk2"/>
                          </a:solidFill>
                          <a:latin typeface="Courier New"/>
                          <a:ea typeface="Courier New"/>
                          <a:cs typeface="Courier New"/>
                          <a:sym typeface="Courier New"/>
                        </a:rPr>
                        <a:t>http://schema.org/address</a:t>
                      </a:r>
                      <a:r>
                        <a:rPr lang="en-US" sz="1200" u="none" cap="none" strike="noStrike">
                          <a:solidFill>
                            <a:srgbClr val="595959"/>
                          </a:solidFill>
                        </a:rPr>
                        <a:t>, which is known as a fully qualified name (FQN). </a:t>
                      </a:r>
                      <a:endParaRPr sz="1200" u="none" cap="none" strike="noStrike">
                        <a:solidFill>
                          <a:srgbClr val="595959"/>
                        </a:solidFill>
                      </a:endParaRPr>
                    </a:p>
                  </a:txBody>
                  <a:tcPr marT="91425" marB="91425" marR="91425" marL="91425">
                    <a:solidFill>
                      <a:schemeClr val="lt1"/>
                    </a:solidFill>
                  </a:tcPr>
                </a:tc>
              </a:tr>
              <a:tr h="575225">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Has a series of </a:t>
                      </a:r>
                      <a:endParaRPr sz="1200" u="none" cap="none" strike="noStrike">
                        <a:solidFill>
                          <a:srgbClr val="595959"/>
                        </a:solidFill>
                      </a:endParaRPr>
                    </a:p>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properties-of-properties</a:t>
                      </a:r>
                      <a:endParaRPr sz="1200" u="none" cap="none" strike="noStrike">
                        <a:solidFill>
                          <a:srgbClr val="595959"/>
                        </a:solidFill>
                      </a:endParaRPr>
                    </a:p>
                  </a:txBody>
                  <a:tcPr marT="91425" marB="91425" marR="91425" marL="91425">
                    <a:solidFill>
                      <a:schemeClr val="lt1"/>
                    </a:solidFill>
                  </a:tcPr>
                </a:tc>
                <a:tc>
                  <a:txBody>
                    <a:bodyPr/>
                    <a:lstStyle/>
                    <a:p>
                      <a:pPr indent="0" lvl="0" marL="12700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a verified field for the address </a:t>
                      </a:r>
                      <a:endParaRPr sz="1200" u="none" cap="none" strike="noStrike">
                        <a:solidFill>
                          <a:srgbClr val="595959"/>
                        </a:solidFill>
                      </a:endParaRPr>
                    </a:p>
                  </a:txBody>
                  <a:tcPr marT="91425" marB="91425" marR="91425" marL="91425">
                    <a:solidFill>
                      <a:schemeClr val="lt1"/>
                    </a:solidFill>
                  </a:tcPr>
                </a:tc>
                <a:tc>
                  <a:txBody>
                    <a:bodyPr/>
                    <a:lstStyle/>
                    <a:p>
                      <a:pPr indent="0" lvl="0" marL="12700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This is the equivalent of  NGSI v2  metadata</a:t>
                      </a:r>
                      <a:endParaRPr sz="1200" u="none" cap="none" strike="noStrike">
                        <a:solidFill>
                          <a:srgbClr val="595959"/>
                        </a:solidFill>
                      </a:endParaRPr>
                    </a:p>
                    <a:p>
                      <a:pPr indent="-173046" lvl="0" marL="300046"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91425" marB="91425" marR="91425" marL="91425">
                    <a:solidFill>
                      <a:schemeClr val="lt1"/>
                    </a:solidFill>
                  </a:tcPr>
                </a:tc>
              </a:tr>
              <a:tr h="575225">
                <a:tc>
                  <a:txBody>
                    <a:bodyPr/>
                    <a:lstStyle/>
                    <a:p>
                      <a:pPr indent="0" lvl="0" marL="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   Has a series of relationships</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managedBy</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The </a:t>
                      </a:r>
                      <a:r>
                        <a:rPr b="1" lang="en-US" sz="1200" u="none" cap="none" strike="noStrike">
                          <a:solidFill>
                            <a:schemeClr val="dk2"/>
                          </a:solidFill>
                          <a:latin typeface="Courier New"/>
                          <a:ea typeface="Courier New"/>
                          <a:cs typeface="Courier New"/>
                          <a:sym typeface="Courier New"/>
                        </a:rPr>
                        <a:t>object</a:t>
                      </a:r>
                      <a:r>
                        <a:rPr lang="en-US" sz="1200" u="none" cap="none" strike="noStrike">
                          <a:solidFill>
                            <a:srgbClr val="595959"/>
                          </a:solidFill>
                        </a:rPr>
                        <a:t> corresponds to the URI/URN of another data entity. </a:t>
                      </a:r>
                      <a:endParaRPr sz="1200" u="none" cap="none" strike="noStrike">
                        <a:solidFill>
                          <a:srgbClr val="595959"/>
                        </a:solidFill>
                      </a:endParaRPr>
                    </a:p>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Equivalent of NGSI v2 </a:t>
                      </a:r>
                      <a:r>
                        <a:rPr b="1" lang="en-US" sz="1200" u="none" cap="none" strike="noStrike">
                          <a:solidFill>
                            <a:schemeClr val="dk2"/>
                          </a:solidFill>
                          <a:latin typeface="Courier New"/>
                          <a:ea typeface="Courier New"/>
                          <a:cs typeface="Courier New"/>
                          <a:sym typeface="Courier New"/>
                        </a:rPr>
                        <a:t>refXXX</a:t>
                      </a:r>
                      <a:endParaRPr b="1" sz="1200" u="none" cap="none" strike="noStrike">
                        <a:solidFill>
                          <a:schemeClr val="dk2"/>
                        </a:solidFill>
                        <a:latin typeface="Courier New"/>
                        <a:ea typeface="Courier New"/>
                        <a:cs typeface="Courier New"/>
                        <a:sym typeface="Courier New"/>
                      </a:endParaRPr>
                    </a:p>
                  </a:txBody>
                  <a:tcPr marT="91425" marB="91425" marR="91425" marL="91425">
                    <a:solidFill>
                      <a:schemeClr val="lt1"/>
                    </a:solidFill>
                  </a:tcPr>
                </a:tc>
              </a:tr>
              <a:tr h="575225">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Has a series of</a:t>
                      </a:r>
                      <a:endParaRPr sz="1200" u="none" cap="none" strike="noStrike">
                        <a:solidFill>
                          <a:srgbClr val="595959"/>
                        </a:solidFill>
                      </a:endParaRPr>
                    </a:p>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properties-of-relationships</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managedBy.since </a:t>
                      </a:r>
                      <a:endParaRPr sz="1200" u="none" cap="none" strike="noStrike">
                        <a:solidFill>
                          <a:srgbClr val="595959"/>
                        </a:solidFill>
                      </a:endParaRPr>
                    </a:p>
                  </a:txBody>
                  <a:tcPr marT="91425" marB="91425" marR="91425" marL="91425">
                    <a:solidFill>
                      <a:schemeClr val="lt1"/>
                    </a:solidFill>
                  </a:tcPr>
                </a:tc>
                <a:tc>
                  <a:txBody>
                    <a:bodyPr/>
                    <a:lstStyle/>
                    <a:p>
                      <a:pPr indent="0" lvl="0" marL="127000"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Holds additional information about a relationship.</a:t>
                      </a:r>
                      <a:endParaRPr sz="1200" u="none" cap="none" strike="noStrike">
                        <a:solidFill>
                          <a:srgbClr val="595959"/>
                        </a:solidFill>
                      </a:endParaRPr>
                    </a:p>
                    <a:p>
                      <a:pPr indent="0" lvl="0" marL="12700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This is the equivalent of metadata about a </a:t>
                      </a:r>
                      <a:r>
                        <a:rPr b="1" lang="en-US" sz="1200" u="none" cap="none" strike="noStrike">
                          <a:solidFill>
                            <a:schemeClr val="dk2"/>
                          </a:solidFill>
                          <a:latin typeface="Courier New"/>
                          <a:ea typeface="Courier New"/>
                          <a:cs typeface="Courier New"/>
                          <a:sym typeface="Courier New"/>
                        </a:rPr>
                        <a:t>refXXX</a:t>
                      </a:r>
                      <a:r>
                        <a:rPr lang="en-US" sz="1200" u="none" cap="none" strike="noStrike">
                          <a:solidFill>
                            <a:srgbClr val="595959"/>
                          </a:solidFill>
                        </a:rPr>
                        <a:t> property</a:t>
                      </a:r>
                      <a:endParaRPr sz="1200" u="none" cap="none" strike="noStrike">
                        <a:solidFill>
                          <a:srgbClr val="595959"/>
                        </a:solidFill>
                      </a:endParaRPr>
                    </a:p>
                  </a:txBody>
                  <a:tcPr marT="91425" marB="91425" marR="91425" marL="91425">
                    <a:solidFill>
                      <a:schemeClr val="lt1"/>
                    </a:solidFill>
                  </a:tcPr>
                </a:tc>
              </a:tr>
              <a:tr h="414125">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Has a series of </a:t>
                      </a:r>
                      <a:endParaRPr sz="1200" u="none" cap="none" strike="noStrike">
                        <a:solidFill>
                          <a:srgbClr val="595959"/>
                        </a:solidFill>
                      </a:endParaRPr>
                    </a:p>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relationships-of-relationships</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managedBy.subordinateTo</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holds the URI/URN of another relationship.</a:t>
                      </a:r>
                      <a:endParaRPr sz="1200" u="none" cap="none" strike="noStrike">
                        <a:solidFill>
                          <a:srgbClr val="595959"/>
                        </a:solidFill>
                      </a:endParaRPr>
                    </a:p>
                    <a:p>
                      <a:pPr indent="-173046" lvl="0" marL="300046"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91425" marB="91425" marR="91425" marL="91425">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accent4"/>
                </a:solidFill>
              </a:rPr>
              <a:t>NGSI-LD Properties:</a:t>
            </a:r>
            <a:r>
              <a:rPr lang="en-US"/>
              <a:t> </a:t>
            </a:r>
            <a:r>
              <a:rPr lang="en-US">
                <a:solidFill>
                  <a:srgbClr val="333333"/>
                </a:solidFill>
              </a:rPr>
              <a:t>Reading Entity Data</a:t>
            </a:r>
            <a:endParaRPr b="0" i="0" sz="2800" u="none" cap="none" strike="noStrike">
              <a:solidFill>
                <a:srgbClr val="333333"/>
              </a:solidFill>
              <a:latin typeface="Arial"/>
              <a:ea typeface="Arial"/>
              <a:cs typeface="Arial"/>
              <a:sym typeface="Arial"/>
            </a:endParaRPr>
          </a:p>
        </p:txBody>
      </p:sp>
      <p:sp>
        <p:nvSpPr>
          <p:cNvPr id="287" name="Google Shape;287;p34"/>
          <p:cNvSpPr txBox="1"/>
          <p:nvPr>
            <p:ph idx="1" type="body"/>
          </p:nvPr>
        </p:nvSpPr>
        <p:spPr>
          <a:xfrm>
            <a:off x="414200" y="1423400"/>
            <a:ext cx="11414700" cy="4695900"/>
          </a:xfrm>
          <a:prstGeom prst="rect">
            <a:avLst/>
          </a:prstGeom>
          <a:solidFill>
            <a:srgbClr val="50B3CE">
              <a:alpha val="11372"/>
            </a:srgbClr>
          </a:solidFill>
          <a:ln>
            <a:noFill/>
          </a:ln>
        </p:spPr>
        <p:txBody>
          <a:bodyPr anchorCtr="0" anchor="t" bIns="45700" lIns="91425" spcFirstLastPara="1" rIns="91425" wrap="square" tIns="45700">
            <a:noAutofit/>
          </a:bodyPr>
          <a:lstStyle/>
          <a:p>
            <a:pPr indent="-173046" lvl="0" marL="300046" rtl="0" algn="l">
              <a:lnSpc>
                <a:spcPct val="100000"/>
              </a:lnSpc>
              <a:spcBef>
                <a:spcPts val="0"/>
              </a:spcBef>
              <a:spcAft>
                <a:spcPts val="0"/>
              </a:spcAft>
              <a:buClr>
                <a:srgbClr val="41B4C7"/>
              </a:buClr>
              <a:buSzPts val="2000"/>
              <a:buFont typeface="Noto Sans Symbols"/>
              <a:buNone/>
            </a:pPr>
            <a:r>
              <a:t/>
            </a:r>
            <a:endParaRPr b="1" sz="600">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rPr b="1" lang="en-US">
                <a:solidFill>
                  <a:schemeClr val="dk2"/>
                </a:solidFill>
              </a:rPr>
              <a:t>NGSI-LD</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sz="1800">
              <a:solidFill>
                <a:schemeClr val="dk2"/>
              </a:solidFill>
            </a:endParaRPr>
          </a:p>
          <a:p>
            <a:pPr indent="-330200" lvl="0" marL="457200" rtl="0" algn="l">
              <a:lnSpc>
                <a:spcPct val="100000"/>
              </a:lnSpc>
              <a:spcBef>
                <a:spcPts val="0"/>
              </a:spcBef>
              <a:spcAft>
                <a:spcPts val="0"/>
              </a:spcAft>
              <a:buSzPts val="1600"/>
              <a:buChar char="▪"/>
            </a:pPr>
            <a:r>
              <a:rPr lang="en-US" sz="1600"/>
              <a:t>Response is just a JSON payload plus an </a:t>
            </a:r>
            <a:r>
              <a:rPr b="1" lang="en-US" sz="1600">
                <a:solidFill>
                  <a:schemeClr val="dk2"/>
                </a:solidFill>
                <a:latin typeface="Courier New"/>
                <a:ea typeface="Courier New"/>
                <a:cs typeface="Courier New"/>
                <a:sym typeface="Courier New"/>
              </a:rPr>
              <a:t>@context</a:t>
            </a:r>
            <a:endParaRPr b="1" sz="1600">
              <a:solidFill>
                <a:schemeClr val="dk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t/>
            </a:r>
            <a:endParaRPr b="1" sz="600">
              <a:solidFill>
                <a:schemeClr val="dk2"/>
              </a:solidFill>
              <a:latin typeface="Courier New"/>
              <a:ea typeface="Courier New"/>
              <a:cs typeface="Courier New"/>
              <a:sym typeface="Courier New"/>
            </a:endParaRPr>
          </a:p>
          <a:p>
            <a:pPr indent="-330200" lvl="0" marL="457200" rtl="0" algn="l">
              <a:lnSpc>
                <a:spcPct val="100000"/>
              </a:lnSpc>
              <a:spcBef>
                <a:spcPts val="0"/>
              </a:spcBef>
              <a:spcAft>
                <a:spcPts val="0"/>
              </a:spcAft>
              <a:buSzPts val="1600"/>
              <a:buChar char="▪"/>
            </a:pPr>
            <a:r>
              <a:rPr b="1" lang="en-US" sz="1600">
                <a:solidFill>
                  <a:schemeClr val="dk2"/>
                </a:solidFill>
                <a:latin typeface="Courier New"/>
                <a:ea typeface="Courier New"/>
                <a:cs typeface="Courier New"/>
                <a:sym typeface="Courier New"/>
              </a:rPr>
              <a:t>@context</a:t>
            </a:r>
            <a:r>
              <a:rPr lang="en-US" sz="1600"/>
              <a:t> can be passed either in the </a:t>
            </a:r>
            <a:r>
              <a:rPr b="1" lang="en-US" sz="1600">
                <a:solidFill>
                  <a:schemeClr val="dk2"/>
                </a:solidFill>
                <a:latin typeface="Courier New"/>
                <a:ea typeface="Courier New"/>
                <a:cs typeface="Courier New"/>
                <a:sym typeface="Courier New"/>
              </a:rPr>
              <a:t>Link</a:t>
            </a:r>
            <a:r>
              <a:rPr lang="en-US" sz="1600"/>
              <a:t> header </a:t>
            </a:r>
            <a:endParaRPr sz="1600"/>
          </a:p>
          <a:p>
            <a:pPr indent="0" lvl="0" marL="457200" rtl="0" algn="l">
              <a:lnSpc>
                <a:spcPct val="100000"/>
              </a:lnSpc>
              <a:spcBef>
                <a:spcPts val="0"/>
              </a:spcBef>
              <a:spcAft>
                <a:spcPts val="0"/>
              </a:spcAft>
              <a:buSzPts val="2000"/>
              <a:buNone/>
            </a:pPr>
            <a:r>
              <a:rPr lang="en-US" sz="1600"/>
              <a:t>or the payload body:</a:t>
            </a:r>
            <a:endParaRPr sz="1600"/>
          </a:p>
          <a:p>
            <a:pPr indent="0" lvl="0" marL="457200" rtl="0" algn="l">
              <a:lnSpc>
                <a:spcPct val="100000"/>
              </a:lnSpc>
              <a:spcBef>
                <a:spcPts val="0"/>
              </a:spcBef>
              <a:spcAft>
                <a:spcPts val="0"/>
              </a:spcAft>
              <a:buSzPts val="2000"/>
              <a:buNone/>
            </a:pPr>
            <a:r>
              <a:t/>
            </a:r>
            <a:endParaRPr sz="600"/>
          </a:p>
          <a:p>
            <a:pPr indent="-317500" lvl="0" marL="914400" rtl="0" algn="l">
              <a:lnSpc>
                <a:spcPct val="100000"/>
              </a:lnSpc>
              <a:spcBef>
                <a:spcPts val="0"/>
              </a:spcBef>
              <a:spcAft>
                <a:spcPts val="0"/>
              </a:spcAft>
              <a:buSzPts val="1400"/>
              <a:buChar char="▪"/>
            </a:pPr>
            <a:r>
              <a:rPr b="1" lang="en-US" sz="1400">
                <a:solidFill>
                  <a:schemeClr val="dk2"/>
                </a:solidFill>
                <a:latin typeface="Courier New"/>
                <a:ea typeface="Courier New"/>
                <a:cs typeface="Courier New"/>
                <a:sym typeface="Courier New"/>
              </a:rPr>
              <a:t>Accept: application/ld+json</a:t>
            </a:r>
            <a:r>
              <a:rPr lang="en-US" sz="1400"/>
              <a:t> to include</a:t>
            </a:r>
            <a:endParaRPr sz="1400"/>
          </a:p>
          <a:p>
            <a:pPr indent="0" lvl="0" marL="914400" rtl="0" algn="l">
              <a:lnSpc>
                <a:spcPct val="100000"/>
              </a:lnSpc>
              <a:spcBef>
                <a:spcPts val="0"/>
              </a:spcBef>
              <a:spcAft>
                <a:spcPts val="0"/>
              </a:spcAft>
              <a:buSzPts val="2000"/>
              <a:buNone/>
            </a:pPr>
            <a:r>
              <a:rPr lang="en-US" sz="1400"/>
              <a:t>the </a:t>
            </a:r>
            <a:r>
              <a:rPr b="1" lang="en-US" sz="1400">
                <a:solidFill>
                  <a:schemeClr val="dk2"/>
                </a:solidFill>
                <a:latin typeface="Courier New"/>
                <a:ea typeface="Courier New"/>
                <a:cs typeface="Courier New"/>
                <a:sym typeface="Courier New"/>
              </a:rPr>
              <a:t>@context </a:t>
            </a:r>
            <a:r>
              <a:rPr lang="en-US" sz="1400"/>
              <a:t>as a JSON attribute</a:t>
            </a:r>
            <a:endParaRPr sz="1400"/>
          </a:p>
          <a:p>
            <a:pPr indent="-317500" lvl="0" marL="914400" rtl="0" algn="l">
              <a:lnSpc>
                <a:spcPct val="100000"/>
              </a:lnSpc>
              <a:spcBef>
                <a:spcPts val="0"/>
              </a:spcBef>
              <a:spcAft>
                <a:spcPts val="0"/>
              </a:spcAft>
              <a:buSzPts val="1400"/>
              <a:buChar char="▪"/>
            </a:pPr>
            <a:r>
              <a:rPr b="1" lang="en-US" sz="1400">
                <a:solidFill>
                  <a:schemeClr val="dk2"/>
                </a:solidFill>
                <a:latin typeface="Courier New"/>
                <a:ea typeface="Courier New"/>
                <a:cs typeface="Courier New"/>
                <a:sym typeface="Courier New"/>
              </a:rPr>
              <a:t>Accept: application/json</a:t>
            </a:r>
            <a:r>
              <a:rPr lang="en-US" sz="1400"/>
              <a:t> returns plain old</a:t>
            </a:r>
            <a:endParaRPr sz="1400"/>
          </a:p>
          <a:p>
            <a:pPr indent="0" lvl="0" marL="914400" rtl="0" algn="l">
              <a:lnSpc>
                <a:spcPct val="100000"/>
              </a:lnSpc>
              <a:spcBef>
                <a:spcPts val="0"/>
              </a:spcBef>
              <a:spcAft>
                <a:spcPts val="0"/>
              </a:spcAft>
              <a:buSzPts val="2000"/>
              <a:buNone/>
            </a:pPr>
            <a:r>
              <a:rPr lang="en-US" sz="1400"/>
              <a:t>JSON objects - </a:t>
            </a:r>
            <a:r>
              <a:rPr b="1" lang="en-US" sz="1400">
                <a:solidFill>
                  <a:schemeClr val="dk2"/>
                </a:solidFill>
                <a:latin typeface="Courier New"/>
                <a:ea typeface="Courier New"/>
                <a:cs typeface="Courier New"/>
                <a:sym typeface="Courier New"/>
              </a:rPr>
              <a:t>@context </a:t>
            </a:r>
            <a:r>
              <a:rPr lang="en-US" sz="1400"/>
              <a:t>is passed as a Link heade</a:t>
            </a:r>
            <a:r>
              <a:rPr lang="en-US" sz="1600"/>
              <a:t>r</a:t>
            </a:r>
            <a:endParaRPr sz="1600"/>
          </a:p>
          <a:p>
            <a:pPr indent="0" lvl="0" marL="457200" rtl="0" algn="l">
              <a:lnSpc>
                <a:spcPct val="100000"/>
              </a:lnSpc>
              <a:spcBef>
                <a:spcPts val="0"/>
              </a:spcBef>
              <a:spcAft>
                <a:spcPts val="0"/>
              </a:spcAft>
              <a:buSzPts val="2000"/>
              <a:buNone/>
            </a:pPr>
            <a:r>
              <a:t/>
            </a:r>
            <a:endParaRPr sz="600"/>
          </a:p>
          <a:p>
            <a:pPr indent="-330200" lvl="0" marL="457200" rtl="0" algn="l">
              <a:lnSpc>
                <a:spcPct val="100000"/>
              </a:lnSpc>
              <a:spcBef>
                <a:spcPts val="0"/>
              </a:spcBef>
              <a:spcAft>
                <a:spcPts val="0"/>
              </a:spcAft>
              <a:buSzPts val="1600"/>
              <a:buChar char="▪"/>
            </a:pPr>
            <a:r>
              <a:rPr lang="en-US" sz="1600"/>
              <a:t>Just a minute what has happened to </a:t>
            </a:r>
            <a:r>
              <a:rPr b="1" lang="en-US" sz="1600">
                <a:solidFill>
                  <a:schemeClr val="dk2"/>
                </a:solidFill>
                <a:latin typeface="Courier New"/>
                <a:ea typeface="Courier New"/>
                <a:cs typeface="Courier New"/>
                <a:sym typeface="Courier New"/>
              </a:rPr>
              <a:t>category</a:t>
            </a:r>
            <a:r>
              <a:rPr lang="en-US" sz="1600"/>
              <a:t>?</a:t>
            </a:r>
            <a:endParaRPr sz="1600"/>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45720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88" name="Google Shape;288;p34"/>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289" name="Google Shape;289;p34"/>
          <p:cNvSpPr txBox="1"/>
          <p:nvPr>
            <p:ph idx="1" type="body"/>
          </p:nvPr>
        </p:nvSpPr>
        <p:spPr>
          <a:xfrm>
            <a:off x="564900" y="1962625"/>
            <a:ext cx="5312100" cy="1627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rPr lang="en-US" sz="1200"/>
              <a:t>curl -G -X GET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'http://localhost:1026/ngsi-ld/v1/entities'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-H '</a:t>
            </a:r>
            <a:r>
              <a:rPr b="1" lang="en-US" sz="1200">
                <a:solidFill>
                  <a:schemeClr val="dk2"/>
                </a:solidFill>
              </a:rPr>
              <a:t>Link: &lt;https://fiware.github.io/data-models/context.jsonld&gt;; rel="http://www.w3.org/ns/json-ld#context"; type="application/ld+json"</a:t>
            </a: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-H '</a:t>
            </a:r>
            <a:r>
              <a:rPr b="1" lang="en-US" sz="1200">
                <a:solidFill>
                  <a:schemeClr val="dk2"/>
                </a:solidFill>
              </a:rPr>
              <a:t>Accept: application/ld+json</a:t>
            </a: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-d 'type=Building'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-d 'options=keyValues'</a:t>
            </a:r>
            <a:endParaRPr sz="1200"/>
          </a:p>
          <a:p>
            <a:pPr indent="-173046" lvl="0" marL="300046" marR="0" rtl="0" algn="l">
              <a:lnSpc>
                <a:spcPct val="100000"/>
              </a:lnSpc>
              <a:spcBef>
                <a:spcPts val="0"/>
              </a:spcBef>
              <a:spcAft>
                <a:spcPts val="0"/>
              </a:spcAft>
              <a:buClr>
                <a:schemeClr val="dk1"/>
              </a:buClr>
              <a:buSzPts val="1100"/>
              <a:buFont typeface="Arial"/>
              <a:buNone/>
            </a:pPr>
            <a:r>
              <a:t/>
            </a:r>
            <a:endParaRPr sz="1200"/>
          </a:p>
          <a:p>
            <a:pPr indent="-173046" lvl="0" marL="300046" marR="0" rtl="0" algn="l">
              <a:lnSpc>
                <a:spcPct val="100000"/>
              </a:lnSpc>
              <a:spcBef>
                <a:spcPts val="0"/>
              </a:spcBef>
              <a:spcAft>
                <a:spcPts val="0"/>
              </a:spcAft>
              <a:buClr>
                <a:schemeClr val="dk1"/>
              </a:buClr>
              <a:buSzPts val="1100"/>
              <a:buFont typeface="Arial"/>
              <a:buNone/>
            </a:pPr>
            <a:r>
              <a:t/>
            </a:r>
            <a:endParaRPr sz="1200"/>
          </a:p>
          <a:p>
            <a:pPr indent="-173046" lvl="0" marL="300046" marR="0" rtl="0" algn="l">
              <a:lnSpc>
                <a:spcPct val="100000"/>
              </a:lnSpc>
              <a:spcBef>
                <a:spcPts val="0"/>
              </a:spcBef>
              <a:spcAft>
                <a:spcPts val="0"/>
              </a:spcAft>
              <a:buClr>
                <a:srgbClr val="41B4C7"/>
              </a:buClr>
              <a:buSzPts val="2000"/>
              <a:buFont typeface="Noto Sans Symbols"/>
              <a:buNone/>
            </a:pPr>
            <a:r>
              <a:t/>
            </a:r>
            <a:endParaRPr sz="1200"/>
          </a:p>
        </p:txBody>
      </p:sp>
      <p:sp>
        <p:nvSpPr>
          <p:cNvPr id="290" name="Google Shape;290;p34"/>
          <p:cNvSpPr txBox="1"/>
          <p:nvPr>
            <p:ph idx="1" type="body"/>
          </p:nvPr>
        </p:nvSpPr>
        <p:spPr>
          <a:xfrm>
            <a:off x="6167625" y="1953100"/>
            <a:ext cx="5477100" cy="374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r>
              <a:rPr b="1" lang="en-US" sz="1200">
                <a:solidFill>
                  <a:schemeClr val="dk2"/>
                </a:solidFill>
              </a:rPr>
              <a:t>"@context": "https://fiware.github.io/data-models/context.jsonld"</a:t>
            </a:r>
            <a:r>
              <a:rPr b="1" lang="en-US" sz="1200"/>
              <a:t>,</a:t>
            </a:r>
            <a:endParaRPr b="1" sz="1200"/>
          </a:p>
          <a:p>
            <a:pPr indent="-173046" lvl="0" marL="300046" marR="0" rtl="0" algn="l">
              <a:lnSpc>
                <a:spcPct val="100000"/>
              </a:lnSpc>
              <a:spcBef>
                <a:spcPts val="0"/>
              </a:spcBef>
              <a:spcAft>
                <a:spcPts val="0"/>
              </a:spcAft>
              <a:buClr>
                <a:schemeClr val="dk1"/>
              </a:buClr>
              <a:buSzPts val="1100"/>
              <a:buFont typeface="Arial"/>
              <a:buNone/>
            </a:pPr>
            <a:r>
              <a:rPr lang="en-US" sz="1200"/>
              <a:t>        "id": "urn:ngsi-ld:Building:store001",  "type": "Building",</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"address":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"streetAddress": "Bornholmer Straße 65",</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"addressRegion": "Berlin",</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"addressLocality": "Prenzlauer Berg",</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"postalCode": "10439"</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"name": "Bösebrücke Einkauf",</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"category":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r>
              <a:rPr b="1" lang="en-US" sz="1200">
                <a:solidFill>
                  <a:schemeClr val="dk2"/>
                </a:solidFill>
              </a:rPr>
              <a:t>https://uri.fiware.org/ns/data-models#commercial</a:t>
            </a:r>
            <a:r>
              <a:rPr lang="en-US" sz="1200"/>
              <a:t>"</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"location":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"type": "Point", "coordinates": [13.3986, 52.5547]</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    }</a:t>
            </a:r>
            <a:endParaRPr sz="1200"/>
          </a:p>
          <a:p>
            <a:pPr indent="-173046" lvl="0" marL="300046" marR="0" rtl="0" algn="l">
              <a:lnSpc>
                <a:spcPct val="100000"/>
              </a:lnSpc>
              <a:spcBef>
                <a:spcPts val="0"/>
              </a:spcBef>
              <a:spcAft>
                <a:spcPts val="0"/>
              </a:spcAft>
              <a:buClr>
                <a:schemeClr val="dk1"/>
              </a:buClr>
              <a:buSzPts val="1100"/>
              <a:buFont typeface="Arial"/>
              <a:buNone/>
            </a:pPr>
            <a:r>
              <a:rPr lang="en-US" sz="1200"/>
              <a:t>]</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4"/>
                </a:solidFill>
              </a:rPr>
              <a:t>NGSI-LD Properties:</a:t>
            </a:r>
            <a:r>
              <a:rPr lang="en-US"/>
              <a:t> </a:t>
            </a:r>
            <a:r>
              <a:rPr lang="en-US">
                <a:solidFill>
                  <a:srgbClr val="333333"/>
                </a:solidFill>
              </a:rPr>
              <a:t>What to call a location?</a:t>
            </a:r>
            <a:r>
              <a:rPr lang="en-US"/>
              <a:t> </a:t>
            </a:r>
            <a:endParaRPr b="0" i="0" sz="2800" u="none" cap="none" strike="noStrike">
              <a:solidFill>
                <a:srgbClr val="002E67"/>
              </a:solidFill>
              <a:latin typeface="Arial"/>
              <a:ea typeface="Arial"/>
              <a:cs typeface="Arial"/>
              <a:sym typeface="Arial"/>
            </a:endParaRPr>
          </a:p>
        </p:txBody>
      </p:sp>
      <p:sp>
        <p:nvSpPr>
          <p:cNvPr id="296" name="Google Shape;296;p35"/>
          <p:cNvSpPr txBox="1"/>
          <p:nvPr>
            <p:ph idx="1" type="body"/>
          </p:nvPr>
        </p:nvSpPr>
        <p:spPr>
          <a:xfrm>
            <a:off x="391250" y="1293550"/>
            <a:ext cx="11265000" cy="45174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Char char="▪"/>
            </a:pPr>
            <a:r>
              <a:rPr lang="en-US" sz="3000"/>
              <a:t>location</a:t>
            </a:r>
            <a:endParaRPr sz="3000"/>
          </a:p>
          <a:p>
            <a:pPr indent="-419100" lvl="0" marL="457200" rtl="0" algn="l">
              <a:lnSpc>
                <a:spcPct val="100000"/>
              </a:lnSpc>
              <a:spcBef>
                <a:spcPts val="0"/>
              </a:spcBef>
              <a:spcAft>
                <a:spcPts val="0"/>
              </a:spcAft>
              <a:buSzPts val="3000"/>
              <a:buChar char="▪"/>
            </a:pPr>
            <a:r>
              <a:rPr lang="en-US" sz="3000"/>
              <a:t>locatedAt</a:t>
            </a:r>
            <a:endParaRPr sz="3000"/>
          </a:p>
          <a:p>
            <a:pPr indent="-419100" lvl="0" marL="457200" rtl="0" algn="l">
              <a:lnSpc>
                <a:spcPct val="100000"/>
              </a:lnSpc>
              <a:spcBef>
                <a:spcPts val="0"/>
              </a:spcBef>
              <a:spcAft>
                <a:spcPts val="0"/>
              </a:spcAft>
              <a:buSzPts val="3000"/>
              <a:buChar char="▪"/>
            </a:pPr>
            <a:r>
              <a:rPr lang="en-US" sz="3000"/>
              <a:t>geocoordinate</a:t>
            </a:r>
            <a:endParaRPr sz="3000"/>
          </a:p>
          <a:p>
            <a:pPr indent="-419100" lvl="0" marL="457200" rtl="0" algn="l">
              <a:lnSpc>
                <a:spcPct val="100000"/>
              </a:lnSpc>
              <a:spcBef>
                <a:spcPts val="0"/>
              </a:spcBef>
              <a:spcAft>
                <a:spcPts val="0"/>
              </a:spcAft>
              <a:buSzPts val="3000"/>
              <a:buChar char="▪"/>
            </a:pPr>
            <a:r>
              <a:rPr lang="en-US" sz="3000"/>
              <a:t>geocoordinates</a:t>
            </a:r>
            <a:endParaRPr sz="3000"/>
          </a:p>
          <a:p>
            <a:pPr indent="-419100" lvl="0" marL="457200" rtl="0" algn="l">
              <a:lnSpc>
                <a:spcPct val="100000"/>
              </a:lnSpc>
              <a:spcBef>
                <a:spcPts val="0"/>
              </a:spcBef>
              <a:spcAft>
                <a:spcPts val="0"/>
              </a:spcAft>
              <a:buSzPts val="3000"/>
              <a:buChar char="▪"/>
            </a:pPr>
            <a:r>
              <a:rPr lang="en-US" sz="3000"/>
              <a:t>place</a:t>
            </a:r>
            <a:endParaRPr sz="3000"/>
          </a:p>
          <a:p>
            <a:pPr indent="-419100" lvl="0" marL="457200" rtl="0" algn="l">
              <a:lnSpc>
                <a:spcPct val="100000"/>
              </a:lnSpc>
              <a:spcBef>
                <a:spcPts val="0"/>
              </a:spcBef>
              <a:spcAft>
                <a:spcPts val="0"/>
              </a:spcAft>
              <a:buSzPts val="3000"/>
              <a:buChar char="▪"/>
            </a:pPr>
            <a:r>
              <a:rPr lang="en-US" sz="3000"/>
              <a:t>ubicación</a:t>
            </a:r>
            <a:endParaRPr sz="3000"/>
          </a:p>
          <a:p>
            <a:pPr indent="-419100" lvl="0" marL="457200" rtl="0" algn="l">
              <a:lnSpc>
                <a:spcPct val="100000"/>
              </a:lnSpc>
              <a:spcBef>
                <a:spcPts val="0"/>
              </a:spcBef>
              <a:spcAft>
                <a:spcPts val="0"/>
              </a:spcAft>
              <a:buSzPts val="3000"/>
              <a:buChar char="▪"/>
            </a:pPr>
            <a:r>
              <a:rPr lang="en-US" sz="3000"/>
              <a:t>standort</a:t>
            </a:r>
            <a:endParaRPr sz="3000"/>
          </a:p>
          <a:p>
            <a:pPr indent="-419100" lvl="0" marL="457200" rtl="0" algn="l">
              <a:lnSpc>
                <a:spcPct val="100000"/>
              </a:lnSpc>
              <a:spcBef>
                <a:spcPts val="0"/>
              </a:spcBef>
              <a:spcAft>
                <a:spcPts val="0"/>
              </a:spcAft>
              <a:buSzPts val="3000"/>
              <a:buChar char="▪"/>
            </a:pPr>
            <a:r>
              <a:rPr lang="en-US" sz="3000">
                <a:highlight>
                  <a:srgbClr val="FFFFFF"/>
                </a:highlight>
                <a:latin typeface="Courier New"/>
                <a:ea typeface="Courier New"/>
                <a:cs typeface="Courier New"/>
                <a:sym typeface="Courier New"/>
              </a:rPr>
              <a:t>置き場所</a:t>
            </a:r>
            <a:endParaRPr sz="3000"/>
          </a:p>
          <a:p>
            <a:pPr indent="0" lvl="0" marL="0" rtl="0" algn="l">
              <a:lnSpc>
                <a:spcPct val="100000"/>
              </a:lnSpc>
              <a:spcBef>
                <a:spcPts val="0"/>
              </a:spcBef>
              <a:spcAft>
                <a:spcPts val="0"/>
              </a:spcAft>
              <a:buClr>
                <a:srgbClr val="41B4C7"/>
              </a:buClr>
              <a:buSzPts val="2000"/>
              <a:buFont typeface="Noto Sans Symbols"/>
              <a:buNone/>
            </a:pPr>
            <a:r>
              <a:t/>
            </a:r>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97" name="Google Shape;297;p35"/>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298" name="Google Shape;298;p35"/>
          <p:cNvSpPr txBox="1"/>
          <p:nvPr>
            <p:ph idx="1" type="body"/>
          </p:nvPr>
        </p:nvSpPr>
        <p:spPr>
          <a:xfrm>
            <a:off x="564900" y="5292175"/>
            <a:ext cx="10895700" cy="800400"/>
          </a:xfrm>
          <a:prstGeom prst="rect">
            <a:avLst/>
          </a:prstGeom>
          <a:solidFill>
            <a:srgbClr val="50B3CE">
              <a:alpha val="11372"/>
            </a:srgbClr>
          </a:solid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000"/>
              <a:buNone/>
            </a:pPr>
            <a:r>
              <a:rPr lang="en-US" sz="2400"/>
              <a:t>With NGSI-LD core </a:t>
            </a:r>
            <a:r>
              <a:rPr b="1" lang="en-US" sz="2400">
                <a:solidFill>
                  <a:schemeClr val="dk2"/>
                </a:solidFill>
              </a:rPr>
              <a:t>@context</a:t>
            </a:r>
            <a:r>
              <a:rPr lang="en-US" sz="2400"/>
              <a:t> a location is </a:t>
            </a:r>
            <a:r>
              <a:rPr b="1" lang="en-US" sz="2400">
                <a:solidFill>
                  <a:srgbClr val="002E67"/>
                </a:solidFill>
              </a:rPr>
              <a:t>always</a:t>
            </a:r>
            <a:r>
              <a:rPr lang="en-US" sz="2400"/>
              <a:t> </a:t>
            </a:r>
            <a:r>
              <a:rPr b="1" lang="en-US" sz="2400">
                <a:solidFill>
                  <a:schemeClr val="accent2"/>
                </a:solidFill>
                <a:latin typeface="Courier New"/>
                <a:ea typeface="Courier New"/>
                <a:cs typeface="Courier New"/>
                <a:sym typeface="Courier New"/>
              </a:rPr>
              <a:t>https://uri.etsi.org/ngsi-ld/location</a:t>
            </a:r>
            <a:endParaRPr b="1" sz="2400">
              <a:solidFill>
                <a:schemeClr val="accent2"/>
              </a:solidFill>
              <a:latin typeface="Courier New"/>
              <a:ea typeface="Courier New"/>
              <a:cs typeface="Courier New"/>
              <a:sym typeface="Courier New"/>
            </a:endParaRPr>
          </a:p>
          <a:p>
            <a:pPr indent="0" lvl="0" marL="457200" rtl="0" algn="ctr">
              <a:lnSpc>
                <a:spcPct val="100000"/>
              </a:lnSpc>
              <a:spcBef>
                <a:spcPts val="0"/>
              </a:spcBef>
              <a:spcAft>
                <a:spcPts val="0"/>
              </a:spcAft>
              <a:buSzPts val="2000"/>
              <a:buNone/>
            </a:pPr>
            <a:r>
              <a:t/>
            </a:r>
            <a:endParaRPr b="1">
              <a:solidFill>
                <a:schemeClr val="dk2"/>
              </a:solidFill>
            </a:endParaRPr>
          </a:p>
        </p:txBody>
      </p:sp>
      <p:sp>
        <p:nvSpPr>
          <p:cNvPr id="299" name="Google Shape;299;p35"/>
          <p:cNvSpPr txBox="1"/>
          <p:nvPr>
            <p:ph idx="1" type="body"/>
          </p:nvPr>
        </p:nvSpPr>
        <p:spPr>
          <a:xfrm>
            <a:off x="4634425" y="1323100"/>
            <a:ext cx="6826200" cy="370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41B4C7"/>
              </a:buClr>
              <a:buSzPts val="2000"/>
              <a:buFont typeface="Noto Sans Symbols"/>
              <a:buNone/>
            </a:pPr>
            <a:r>
              <a:rPr b="1" lang="en-US">
                <a:solidFill>
                  <a:schemeClr val="lt1"/>
                </a:solidFill>
              </a:rPr>
              <a:t>NGSI-LD core @context</a:t>
            </a:r>
            <a:endParaRPr b="1">
              <a:solidFill>
                <a:schemeClr val="lt1"/>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sz="800"/>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a:t>
            </a:r>
            <a:r>
              <a:rPr b="1" lang="en-US" sz="1300">
                <a:solidFill>
                  <a:schemeClr val="accent4"/>
                </a:solidFill>
                <a:latin typeface="Courier New"/>
                <a:ea typeface="Courier New"/>
                <a:cs typeface="Courier New"/>
                <a:sym typeface="Courier New"/>
              </a:rPr>
              <a:t>@context</a:t>
            </a:r>
            <a:r>
              <a:rPr b="1" lang="en-US" sz="1300">
                <a:latin typeface="Courier New"/>
                <a:ea typeface="Courier New"/>
                <a:cs typeface="Courier New"/>
                <a:sym typeface="Courier New"/>
              </a:rPr>
              <a:t>":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ngsi-ld</a:t>
            </a:r>
            <a:r>
              <a:rPr b="1" lang="en-US" sz="1300">
                <a:latin typeface="Courier New"/>
                <a:ea typeface="Courier New"/>
                <a:cs typeface="Courier New"/>
                <a:sym typeface="Courier New"/>
              </a:rPr>
              <a:t>": "</a:t>
            </a:r>
            <a:r>
              <a:rPr b="1" lang="en-US" sz="1300">
                <a:solidFill>
                  <a:srgbClr val="D9230F"/>
                </a:solidFill>
                <a:latin typeface="Courier New"/>
                <a:ea typeface="Courier New"/>
                <a:cs typeface="Courier New"/>
                <a:sym typeface="Courier New"/>
              </a:rPr>
              <a:t>https://uri.etsi.org/ngsi-ld/</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id</a:t>
            </a: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@id</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type</a:t>
            </a: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@type</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value</a:t>
            </a:r>
            <a:r>
              <a:rPr b="1" lang="en-US" sz="1300">
                <a:latin typeface="Courier New"/>
                <a:ea typeface="Courier New"/>
                <a:cs typeface="Courier New"/>
                <a:sym typeface="Courier New"/>
              </a:rPr>
              <a:t>": "</a:t>
            </a:r>
            <a:r>
              <a:rPr b="1" lang="en-US" sz="1300">
                <a:solidFill>
                  <a:srgbClr val="D9230F"/>
                </a:solidFill>
                <a:latin typeface="Courier New"/>
                <a:ea typeface="Courier New"/>
                <a:cs typeface="Courier New"/>
                <a:sym typeface="Courier New"/>
              </a:rPr>
              <a:t>https://uri.etsi.org/ngsi-ld/hasValue</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object</a:t>
            </a:r>
            <a:r>
              <a:rPr b="1" lang="en-US" sz="1300">
                <a:latin typeface="Courier New"/>
                <a:ea typeface="Courier New"/>
                <a:cs typeface="Courier New"/>
                <a:sym typeface="Courier New"/>
              </a:rPr>
              <a:t>":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@id</a:t>
            </a:r>
            <a:r>
              <a:rPr b="1" lang="en-US" sz="1300">
                <a:latin typeface="Courier New"/>
                <a:ea typeface="Courier New"/>
                <a:cs typeface="Courier New"/>
                <a:sym typeface="Courier New"/>
              </a:rPr>
              <a:t>": "</a:t>
            </a:r>
            <a:r>
              <a:rPr b="1" lang="en-US" sz="1300">
                <a:solidFill>
                  <a:srgbClr val="D9230F"/>
                </a:solidFill>
                <a:uFill>
                  <a:noFill/>
                </a:uFill>
                <a:latin typeface="Courier New"/>
                <a:ea typeface="Courier New"/>
                <a:cs typeface="Courier New"/>
                <a:sym typeface="Courier New"/>
                <a:hlinkClick r:id="rId3">
                  <a:extLst>
                    <a:ext uri="{A12FA001-AC4F-418D-AE19-62706E023703}">
                      <ahyp:hlinkClr val="tx"/>
                    </a:ext>
                  </a:extLst>
                </a:hlinkClick>
              </a:rPr>
              <a:t>https://uri.etsi.org/ngsi-ld/hasObject</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@type</a:t>
            </a: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@id</a:t>
            </a:r>
            <a:r>
              <a:rPr b="1" lang="en-US" sz="1300">
                <a:latin typeface="Courier New"/>
                <a:ea typeface="Courier New"/>
                <a:cs typeface="Courier New"/>
                <a:sym typeface="Courier New"/>
              </a:rPr>
              <a:t>"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Property</a:t>
            </a:r>
            <a:r>
              <a:rPr b="1" lang="en-US" sz="1300">
                <a:latin typeface="Courier New"/>
                <a:ea typeface="Courier New"/>
                <a:cs typeface="Courier New"/>
                <a:sym typeface="Courier New"/>
              </a:rPr>
              <a:t>": "</a:t>
            </a:r>
            <a:r>
              <a:rPr b="1" lang="en-US" sz="1300">
                <a:solidFill>
                  <a:srgbClr val="D9230F"/>
                </a:solidFill>
                <a:latin typeface="Courier New"/>
                <a:ea typeface="Courier New"/>
                <a:cs typeface="Courier New"/>
                <a:sym typeface="Courier New"/>
              </a:rPr>
              <a:t>https://uri.etsi.org/ngsi-ld/Property</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Relationship</a:t>
            </a:r>
            <a:r>
              <a:rPr b="1" lang="en-US" sz="1300">
                <a:latin typeface="Courier New"/>
                <a:ea typeface="Courier New"/>
                <a:cs typeface="Courier New"/>
                <a:sym typeface="Courier New"/>
              </a:rPr>
              <a:t>": "</a:t>
            </a:r>
            <a:r>
              <a:rPr b="1" lang="en-US" sz="1300">
                <a:solidFill>
                  <a:srgbClr val="D9230F"/>
                </a:solidFill>
                <a:uFill>
                  <a:noFill/>
                </a:uFill>
                <a:latin typeface="Courier New"/>
                <a:ea typeface="Courier New"/>
                <a:cs typeface="Courier New"/>
                <a:sym typeface="Courier New"/>
                <a:hlinkClick r:id="rId4">
                  <a:extLst>
                    <a:ext uri="{A12FA001-AC4F-418D-AE19-62706E023703}">
                      <ahyp:hlinkClr val="tx"/>
                    </a:ext>
                  </a:extLst>
                </a:hlinkClick>
              </a:rPr>
              <a:t>https://uri.etsi.org/ngsi-ld/Relationship</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etc.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unitCode</a:t>
            </a:r>
            <a:r>
              <a:rPr b="1" lang="en-US" sz="1300">
                <a:latin typeface="Courier New"/>
                <a:ea typeface="Courier New"/>
                <a:cs typeface="Courier New"/>
                <a:sym typeface="Courier New"/>
              </a:rPr>
              <a:t>": "</a:t>
            </a:r>
            <a:r>
              <a:rPr b="1" lang="en-US" sz="1300">
                <a:solidFill>
                  <a:srgbClr val="D9230F"/>
                </a:solidFill>
                <a:latin typeface="Courier New"/>
                <a:ea typeface="Courier New"/>
                <a:cs typeface="Courier New"/>
                <a:sym typeface="Courier New"/>
              </a:rPr>
              <a:t>https://uri.etsi.org/ngsi-ld/unitCode</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location</a:t>
            </a:r>
            <a:r>
              <a:rPr b="1" lang="en-US" sz="1300">
                <a:latin typeface="Courier New"/>
                <a:ea typeface="Courier New"/>
                <a:cs typeface="Courier New"/>
                <a:sym typeface="Courier New"/>
              </a:rPr>
              <a:t>": "</a:t>
            </a:r>
            <a:r>
              <a:rPr b="1" lang="en-US" sz="1300">
                <a:solidFill>
                  <a:srgbClr val="D9230F"/>
                </a:solidFill>
                <a:uFill>
                  <a:noFill/>
                </a:uFill>
                <a:latin typeface="Courier New"/>
                <a:ea typeface="Courier New"/>
                <a:cs typeface="Courier New"/>
                <a:sym typeface="Courier New"/>
                <a:hlinkClick r:id="rId5">
                  <a:extLst>
                    <a:ext uri="{A12FA001-AC4F-418D-AE19-62706E023703}">
                      <ahyp:hlinkClr val="tx"/>
                    </a:ext>
                  </a:extLst>
                </a:hlinkClick>
              </a:rPr>
              <a:t>https://uri.etsi.org/ngsi-ld/location</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etc.</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4"/>
                </a:solidFill>
              </a:rPr>
              <a:t>NGSI-LD Properties:</a:t>
            </a:r>
            <a:r>
              <a:rPr lang="en-US"/>
              <a:t> </a:t>
            </a:r>
            <a:r>
              <a:rPr b="1" lang="en-US">
                <a:solidFill>
                  <a:schemeClr val="accent2"/>
                </a:solidFill>
                <a:latin typeface="Courier New"/>
                <a:ea typeface="Courier New"/>
                <a:cs typeface="Courier New"/>
                <a:sym typeface="Courier New"/>
              </a:rPr>
              <a:t>@vocab</a:t>
            </a:r>
            <a:r>
              <a:rPr lang="en-US"/>
              <a:t> </a:t>
            </a:r>
            <a:r>
              <a:rPr lang="en-US">
                <a:solidFill>
                  <a:srgbClr val="333333"/>
                </a:solidFill>
              </a:rPr>
              <a:t>and Enumerated Values</a:t>
            </a:r>
            <a:endParaRPr b="0" i="0" sz="2800" u="none" cap="none" strike="noStrike">
              <a:solidFill>
                <a:srgbClr val="333333"/>
              </a:solidFill>
              <a:latin typeface="Arial"/>
              <a:ea typeface="Arial"/>
              <a:cs typeface="Arial"/>
              <a:sym typeface="Arial"/>
            </a:endParaRPr>
          </a:p>
        </p:txBody>
      </p:sp>
      <p:sp>
        <p:nvSpPr>
          <p:cNvPr id="305" name="Google Shape;305;p36"/>
          <p:cNvSpPr txBox="1"/>
          <p:nvPr>
            <p:ph idx="1" type="body"/>
          </p:nvPr>
        </p:nvSpPr>
        <p:spPr>
          <a:xfrm>
            <a:off x="6259650" y="1883475"/>
            <a:ext cx="5564100" cy="392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a:p>
          <a:p>
            <a:pPr indent="-355600" lvl="0" marL="457200" rtl="0" algn="l">
              <a:lnSpc>
                <a:spcPct val="100000"/>
              </a:lnSpc>
              <a:spcBef>
                <a:spcPts val="0"/>
              </a:spcBef>
              <a:spcAft>
                <a:spcPts val="0"/>
              </a:spcAft>
              <a:buSzPts val="2000"/>
              <a:buChar char="▪"/>
            </a:pPr>
            <a:r>
              <a:rPr lang="en-US"/>
              <a:t>An “address” is:</a:t>
            </a:r>
            <a:endParaRPr/>
          </a:p>
          <a:p>
            <a:pPr indent="0" lvl="0" marL="457200" rtl="0" algn="l">
              <a:lnSpc>
                <a:spcPct val="100000"/>
              </a:lnSpc>
              <a:spcBef>
                <a:spcPts val="0"/>
              </a:spcBef>
              <a:spcAft>
                <a:spcPts val="0"/>
              </a:spcAft>
              <a:buSzPts val="2000"/>
              <a:buNone/>
            </a:pPr>
            <a:r>
              <a:rPr b="1" lang="en-US" sz="1300">
                <a:solidFill>
                  <a:schemeClr val="accent2"/>
                </a:solidFill>
                <a:latin typeface="Courier New"/>
                <a:ea typeface="Courier New"/>
                <a:cs typeface="Courier New"/>
                <a:sym typeface="Courier New"/>
              </a:rPr>
              <a:t>https://schema.org/address</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t/>
            </a:r>
            <a:endParaRPr b="1" sz="1400">
              <a:solidFill>
                <a:schemeClr val="accent2"/>
              </a:solidFill>
              <a:latin typeface="Courier New"/>
              <a:ea typeface="Courier New"/>
              <a:cs typeface="Courier New"/>
              <a:sym typeface="Courier New"/>
            </a:endParaRPr>
          </a:p>
          <a:p>
            <a:pPr indent="-355600" lvl="0" marL="457200" rtl="0" algn="l">
              <a:lnSpc>
                <a:spcPct val="100000"/>
              </a:lnSpc>
              <a:spcBef>
                <a:spcPts val="0"/>
              </a:spcBef>
              <a:spcAft>
                <a:spcPts val="0"/>
              </a:spcAft>
              <a:buSzPts val="2000"/>
              <a:buChar char="▪"/>
            </a:pPr>
            <a:r>
              <a:rPr lang="en-US"/>
              <a:t>A “category” is:</a:t>
            </a:r>
            <a:endParaRPr/>
          </a:p>
          <a:p>
            <a:pPr indent="0" lvl="0" marL="457200" rtl="0" algn="l">
              <a:lnSpc>
                <a:spcPct val="100000"/>
              </a:lnSpc>
              <a:spcBef>
                <a:spcPts val="0"/>
              </a:spcBef>
              <a:spcAft>
                <a:spcPts val="0"/>
              </a:spcAft>
              <a:buSzPts val="2000"/>
              <a:buNone/>
            </a:pPr>
            <a:r>
              <a:rPr b="1" lang="en-US" sz="1300">
                <a:solidFill>
                  <a:schemeClr val="accent2"/>
                </a:solidFill>
                <a:latin typeface="Courier New"/>
                <a:ea typeface="Courier New"/>
                <a:cs typeface="Courier New"/>
                <a:sym typeface="Courier New"/>
              </a:rPr>
              <a:t>https://uri.fiware.org/ns/data-models#category</a:t>
            </a:r>
            <a:endParaRPr sz="1300"/>
          </a:p>
          <a:p>
            <a:pPr indent="0" lvl="0" marL="457200" rtl="0" algn="l">
              <a:lnSpc>
                <a:spcPct val="100000"/>
              </a:lnSpc>
              <a:spcBef>
                <a:spcPts val="0"/>
              </a:spcBef>
              <a:spcAft>
                <a:spcPts val="0"/>
              </a:spcAft>
              <a:buSzPts val="2000"/>
              <a:buNone/>
            </a:pPr>
            <a:r>
              <a:t/>
            </a:r>
            <a:endParaRPr/>
          </a:p>
          <a:p>
            <a:pPr indent="-355600" lvl="0" marL="457200" rtl="0" algn="l">
              <a:lnSpc>
                <a:spcPct val="100000"/>
              </a:lnSpc>
              <a:spcBef>
                <a:spcPts val="0"/>
              </a:spcBef>
              <a:spcAft>
                <a:spcPts val="0"/>
              </a:spcAft>
              <a:buSzPts val="2000"/>
              <a:buChar char="▪"/>
            </a:pPr>
            <a:r>
              <a:rPr lang="en-US"/>
              <a:t>A category is an enum which takes a</a:t>
            </a:r>
            <a:endParaRPr/>
          </a:p>
          <a:p>
            <a:pPr indent="0" lvl="0" marL="457200" rtl="0" algn="l">
              <a:lnSpc>
                <a:spcPct val="100000"/>
              </a:lnSpc>
              <a:spcBef>
                <a:spcPts val="0"/>
              </a:spcBef>
              <a:spcAft>
                <a:spcPts val="0"/>
              </a:spcAft>
              <a:buSzPts val="2000"/>
              <a:buNone/>
            </a:pPr>
            <a:r>
              <a:rPr lang="en-US"/>
              <a:t>set of values such as: </a:t>
            </a:r>
            <a:endParaRPr sz="600"/>
          </a:p>
          <a:p>
            <a:pPr indent="0" lvl="0" marL="457200" rtl="0" algn="l">
              <a:lnSpc>
                <a:spcPct val="100000"/>
              </a:lnSpc>
              <a:spcBef>
                <a:spcPts val="0"/>
              </a:spcBef>
              <a:spcAft>
                <a:spcPts val="0"/>
              </a:spcAft>
              <a:buSzPts val="2000"/>
              <a:buNone/>
            </a:pPr>
            <a:r>
              <a:rPr b="1" lang="en-US" sz="1300">
                <a:solidFill>
                  <a:schemeClr val="accent2"/>
                </a:solidFill>
                <a:uFill>
                  <a:noFill/>
                </a:uFill>
                <a:latin typeface="Courier New"/>
                <a:ea typeface="Courier New"/>
                <a:cs typeface="Courier New"/>
                <a:sym typeface="Courier New"/>
                <a:hlinkClick r:id="rId3">
                  <a:extLst>
                    <a:ext uri="{A12FA001-AC4F-418D-AE19-62706E023703}">
                      <ahyp:hlinkClr val="tx"/>
                    </a:ext>
                  </a:extLst>
                </a:hlinkClick>
              </a:rPr>
              <a:t>https://uri.fiware.org/ns/data-models#commercial</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rPr b="1" lang="en-US" sz="1300">
                <a:solidFill>
                  <a:schemeClr val="accent2"/>
                </a:solidFill>
                <a:uFill>
                  <a:noFill/>
                </a:uFill>
                <a:latin typeface="Courier New"/>
                <a:ea typeface="Courier New"/>
                <a:cs typeface="Courier New"/>
                <a:sym typeface="Courier New"/>
                <a:hlinkClick r:id="rId4">
                  <a:extLst>
                    <a:ext uri="{A12FA001-AC4F-418D-AE19-62706E023703}">
                      <ahyp:hlinkClr val="tx"/>
                    </a:ext>
                  </a:extLst>
                </a:hlinkClick>
              </a:rPr>
              <a:t>https://uri.fiware.org/ns/data-models#office</a:t>
            </a:r>
            <a:endParaRPr sz="1300">
              <a:solidFill>
                <a:schemeClr val="accent2"/>
              </a:solidFill>
            </a:endParaRPr>
          </a:p>
          <a:p>
            <a:pPr indent="0" lvl="0" marL="457200" rtl="0" algn="l">
              <a:lnSpc>
                <a:spcPct val="100000"/>
              </a:lnSpc>
              <a:spcBef>
                <a:spcPts val="0"/>
              </a:spcBef>
              <a:spcAft>
                <a:spcPts val="0"/>
              </a:spcAft>
              <a:buSzPts val="2000"/>
              <a:buNone/>
            </a:pPr>
            <a:r>
              <a:rPr b="1" lang="en-US" sz="1300">
                <a:solidFill>
                  <a:schemeClr val="accent2"/>
                </a:solidFill>
                <a:uFill>
                  <a:noFill/>
                </a:uFill>
                <a:latin typeface="Courier New"/>
                <a:ea typeface="Courier New"/>
                <a:cs typeface="Courier New"/>
                <a:sym typeface="Courier New"/>
                <a:hlinkClick r:id="rId5">
                  <a:extLst>
                    <a:ext uri="{A12FA001-AC4F-418D-AE19-62706E023703}">
                      <ahyp:hlinkClr val="tx"/>
                    </a:ext>
                  </a:extLst>
                </a:hlinkClick>
              </a:rPr>
              <a:t>https://uri.fiware.org/ns/data-models#retail</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rPr b="1" lang="en-US" sz="1300">
                <a:solidFill>
                  <a:schemeClr val="accent2"/>
                </a:solidFill>
                <a:latin typeface="Courier New"/>
                <a:ea typeface="Courier New"/>
                <a:cs typeface="Courier New"/>
                <a:sym typeface="Courier New"/>
              </a:rPr>
              <a:t>https://uri.fiware.org/ns/data-models#residential</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rPr lang="en-US"/>
              <a:t>enum is in progress.</a:t>
            </a:r>
            <a:endParaRPr/>
          </a:p>
        </p:txBody>
      </p:sp>
      <p:sp>
        <p:nvSpPr>
          <p:cNvPr id="306" name="Google Shape;306;p36"/>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307" name="Google Shape;307;p36"/>
          <p:cNvSpPr txBox="1"/>
          <p:nvPr>
            <p:ph idx="1" type="body"/>
          </p:nvPr>
        </p:nvSpPr>
        <p:spPr>
          <a:xfrm>
            <a:off x="403800" y="1958951"/>
            <a:ext cx="5629500" cy="4192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41B4C7"/>
              </a:buClr>
              <a:buSzPts val="2000"/>
              <a:buFont typeface="Noto Sans Symbols"/>
              <a:buNone/>
            </a:pPr>
            <a:r>
              <a:rPr b="1" lang="en-US">
                <a:solidFill>
                  <a:schemeClr val="lt1"/>
                </a:solidFill>
              </a:rPr>
              <a:t>FIWARE Data Models @context</a:t>
            </a:r>
            <a:endParaRPr b="1">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a:t>
            </a:r>
            <a:r>
              <a:rPr b="1" lang="en-US" sz="1300">
                <a:solidFill>
                  <a:schemeClr val="accent4"/>
                </a:solidFill>
                <a:latin typeface="Courier New"/>
                <a:ea typeface="Courier New"/>
                <a:cs typeface="Courier New"/>
                <a:sym typeface="Courier New"/>
              </a:rPr>
              <a:t>@context</a:t>
            </a:r>
            <a:r>
              <a:rPr b="1" lang="en-US" sz="1300">
                <a:latin typeface="Courier New"/>
                <a:ea typeface="Courier New"/>
                <a:cs typeface="Courier New"/>
                <a:sym typeface="Courier New"/>
              </a:rPr>
              <a:t>":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type</a:t>
            </a: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@type</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id</a:t>
            </a: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@id</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schema</a:t>
            </a:r>
            <a:r>
              <a:rPr b="1" lang="en-US" sz="1300">
                <a:latin typeface="Courier New"/>
                <a:ea typeface="Courier New"/>
                <a:cs typeface="Courier New"/>
                <a:sym typeface="Courier New"/>
              </a:rPr>
              <a:t>": "</a:t>
            </a:r>
            <a:r>
              <a:rPr b="1" lang="en-US" sz="1300">
                <a:solidFill>
                  <a:schemeClr val="accent2"/>
                </a:solidFill>
                <a:latin typeface="Courier New"/>
                <a:ea typeface="Courier New"/>
                <a:cs typeface="Courier New"/>
                <a:sym typeface="Courier New"/>
              </a:rPr>
              <a:t>https://schema.org/</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fiware</a:t>
            </a:r>
            <a:r>
              <a:rPr b="1" lang="en-US" sz="1300">
                <a:latin typeface="Courier New"/>
                <a:ea typeface="Courier New"/>
                <a:cs typeface="Courier New"/>
                <a:sym typeface="Courier New"/>
              </a:rPr>
              <a:t>": "</a:t>
            </a:r>
            <a:r>
              <a:rPr b="1" lang="en-US" sz="1300">
                <a:solidFill>
                  <a:schemeClr val="accent2"/>
                </a:solidFill>
                <a:latin typeface="Courier New"/>
                <a:ea typeface="Courier New"/>
                <a:cs typeface="Courier New"/>
                <a:sym typeface="Courier New"/>
              </a:rPr>
              <a:t>https://uri.fiware.org/ns/data-models#</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etc.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address</a:t>
            </a:r>
            <a:r>
              <a:rPr b="1" lang="en-US" sz="1300">
                <a:latin typeface="Courier New"/>
                <a:ea typeface="Courier New"/>
                <a:cs typeface="Courier New"/>
                <a:sym typeface="Courier New"/>
              </a:rPr>
              <a:t>": "</a:t>
            </a:r>
            <a:r>
              <a:rPr b="1" lang="en-US" sz="1300">
                <a:solidFill>
                  <a:schemeClr val="accent2"/>
                </a:solidFill>
                <a:latin typeface="Courier New"/>
                <a:ea typeface="Courier New"/>
                <a:cs typeface="Courier New"/>
                <a:sym typeface="Courier New"/>
              </a:rPr>
              <a:t>schema</a:t>
            </a:r>
            <a:r>
              <a:rPr b="1" lang="en-US" sz="1300">
                <a:latin typeface="Courier New"/>
                <a:ea typeface="Courier New"/>
                <a:cs typeface="Courier New"/>
                <a:sym typeface="Courier New"/>
              </a:rPr>
              <a:t>:</a:t>
            </a:r>
            <a:r>
              <a:rPr b="1" lang="en-US" sz="1300">
                <a:solidFill>
                  <a:schemeClr val="accent6"/>
                </a:solidFill>
                <a:latin typeface="Courier New"/>
                <a:ea typeface="Courier New"/>
                <a:cs typeface="Courier New"/>
                <a:sym typeface="Courier New"/>
              </a:rPr>
              <a:t>address</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category</a:t>
            </a:r>
            <a:r>
              <a:rPr b="1" lang="en-US" sz="1300">
                <a:latin typeface="Courier New"/>
                <a:ea typeface="Courier New"/>
                <a:cs typeface="Courier New"/>
                <a:sym typeface="Courier New"/>
              </a:rPr>
              <a:t>": {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@id</a:t>
            </a:r>
            <a:r>
              <a:rPr b="1" lang="en-US" sz="1300">
                <a:latin typeface="Courier New"/>
                <a:ea typeface="Courier New"/>
                <a:cs typeface="Courier New"/>
                <a:sym typeface="Courier New"/>
              </a:rPr>
              <a:t>" :"</a:t>
            </a:r>
            <a:r>
              <a:rPr b="1" lang="en-US" sz="1300">
                <a:solidFill>
                  <a:schemeClr val="accent2"/>
                </a:solidFill>
                <a:latin typeface="Courier New"/>
                <a:ea typeface="Courier New"/>
                <a:cs typeface="Courier New"/>
                <a:sym typeface="Courier New"/>
              </a:rPr>
              <a:t>fiware</a:t>
            </a:r>
            <a:r>
              <a:rPr b="1" lang="en-US" sz="1300">
                <a:latin typeface="Courier New"/>
                <a:ea typeface="Courier New"/>
                <a:cs typeface="Courier New"/>
                <a:sym typeface="Courier New"/>
              </a:rPr>
              <a:t>:</a:t>
            </a:r>
            <a:r>
              <a:rPr b="1" lang="en-US" sz="1300">
                <a:solidFill>
                  <a:schemeClr val="accent6"/>
                </a:solidFill>
                <a:latin typeface="Courier New"/>
                <a:ea typeface="Courier New"/>
                <a:cs typeface="Courier New"/>
                <a:sym typeface="Courier New"/>
              </a:rPr>
              <a:t>category</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@type</a:t>
            </a:r>
            <a:r>
              <a:rPr b="1" lang="en-US" sz="1300">
                <a:latin typeface="Courier New"/>
                <a:ea typeface="Courier New"/>
                <a:cs typeface="Courier New"/>
                <a:sym typeface="Courier New"/>
              </a:rPr>
              <a:t>": "</a:t>
            </a:r>
            <a:r>
              <a:rPr b="1" lang="en-US" sz="1300">
                <a:solidFill>
                  <a:schemeClr val="accent4"/>
                </a:solidFill>
                <a:latin typeface="Courier New"/>
                <a:ea typeface="Courier New"/>
                <a:cs typeface="Courier New"/>
                <a:sym typeface="Courier New"/>
              </a:rPr>
              <a:t>@vocab</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 </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commercial</a:t>
            </a:r>
            <a:r>
              <a:rPr b="1" lang="en-US" sz="1300">
                <a:latin typeface="Courier New"/>
                <a:ea typeface="Courier New"/>
                <a:cs typeface="Courier New"/>
                <a:sym typeface="Courier New"/>
              </a:rPr>
              <a:t>": "</a:t>
            </a:r>
            <a:r>
              <a:rPr b="1" lang="en-US" sz="1300">
                <a:solidFill>
                  <a:schemeClr val="accent2"/>
                </a:solidFill>
                <a:latin typeface="Courier New"/>
                <a:ea typeface="Courier New"/>
                <a:cs typeface="Courier New"/>
                <a:sym typeface="Courier New"/>
              </a:rPr>
              <a:t>fiware</a:t>
            </a:r>
            <a:r>
              <a:rPr b="1" lang="en-US" sz="1300">
                <a:latin typeface="Courier New"/>
                <a:ea typeface="Courier New"/>
                <a:cs typeface="Courier New"/>
                <a:sym typeface="Courier New"/>
              </a:rPr>
              <a:t>:</a:t>
            </a:r>
            <a:r>
              <a:rPr b="1" lang="en-US" sz="1300">
                <a:solidFill>
                  <a:schemeClr val="accent6"/>
                </a:solidFill>
                <a:latin typeface="Courier New"/>
                <a:ea typeface="Courier New"/>
                <a:cs typeface="Courier New"/>
                <a:sym typeface="Courier New"/>
              </a:rPr>
              <a:t>commercial</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office</a:t>
            </a:r>
            <a:r>
              <a:rPr b="1" lang="en-US" sz="1300">
                <a:latin typeface="Courier New"/>
                <a:ea typeface="Courier New"/>
                <a:cs typeface="Courier New"/>
                <a:sym typeface="Courier New"/>
              </a:rPr>
              <a:t>": "</a:t>
            </a:r>
            <a:r>
              <a:rPr b="1" lang="en-US" sz="1300">
                <a:solidFill>
                  <a:schemeClr val="accent2"/>
                </a:solidFill>
                <a:latin typeface="Courier New"/>
                <a:ea typeface="Courier New"/>
                <a:cs typeface="Courier New"/>
                <a:sym typeface="Courier New"/>
              </a:rPr>
              <a:t>fiware</a:t>
            </a:r>
            <a:r>
              <a:rPr b="1" lang="en-US" sz="1300">
                <a:latin typeface="Courier New"/>
                <a:ea typeface="Courier New"/>
                <a:cs typeface="Courier New"/>
                <a:sym typeface="Courier New"/>
              </a:rPr>
              <a:t>:</a:t>
            </a:r>
            <a:r>
              <a:rPr b="1" lang="en-US" sz="1300">
                <a:solidFill>
                  <a:schemeClr val="accent6"/>
                </a:solidFill>
                <a:latin typeface="Courier New"/>
                <a:ea typeface="Courier New"/>
                <a:cs typeface="Courier New"/>
                <a:sym typeface="Courier New"/>
              </a:rPr>
              <a:t>office</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retail</a:t>
            </a:r>
            <a:r>
              <a:rPr b="1" lang="en-US" sz="1300">
                <a:latin typeface="Courier New"/>
                <a:ea typeface="Courier New"/>
                <a:cs typeface="Courier New"/>
                <a:sym typeface="Courier New"/>
              </a:rPr>
              <a:t>": "</a:t>
            </a:r>
            <a:r>
              <a:rPr b="1" lang="en-US" sz="1300">
                <a:solidFill>
                  <a:schemeClr val="accent2"/>
                </a:solidFill>
                <a:latin typeface="Courier New"/>
                <a:ea typeface="Courier New"/>
                <a:cs typeface="Courier New"/>
                <a:sym typeface="Courier New"/>
              </a:rPr>
              <a:t>fiware</a:t>
            </a:r>
            <a:r>
              <a:rPr b="1" lang="en-US" sz="1300">
                <a:latin typeface="Courier New"/>
                <a:ea typeface="Courier New"/>
                <a:cs typeface="Courier New"/>
                <a:sym typeface="Courier New"/>
              </a:rPr>
              <a:t>:</a:t>
            </a:r>
            <a:r>
              <a:rPr b="1" lang="en-US" sz="1300">
                <a:solidFill>
                  <a:schemeClr val="accent6"/>
                </a:solidFill>
                <a:latin typeface="Courier New"/>
                <a:ea typeface="Courier New"/>
                <a:cs typeface="Courier New"/>
                <a:sym typeface="Courier New"/>
              </a:rPr>
              <a:t>retail</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r>
              <a:rPr b="1" lang="en-US" sz="1300">
                <a:solidFill>
                  <a:schemeClr val="accent6"/>
                </a:solidFill>
                <a:latin typeface="Courier New"/>
                <a:ea typeface="Courier New"/>
                <a:cs typeface="Courier New"/>
                <a:sym typeface="Courier New"/>
              </a:rPr>
              <a:t>residential</a:t>
            </a:r>
            <a:r>
              <a:rPr b="1" lang="en-US" sz="1300">
                <a:latin typeface="Courier New"/>
                <a:ea typeface="Courier New"/>
                <a:cs typeface="Courier New"/>
                <a:sym typeface="Courier New"/>
              </a:rPr>
              <a:t>": "</a:t>
            </a:r>
            <a:r>
              <a:rPr b="1" lang="en-US" sz="1300">
                <a:solidFill>
                  <a:schemeClr val="accent2"/>
                </a:solidFill>
                <a:latin typeface="Courier New"/>
                <a:ea typeface="Courier New"/>
                <a:cs typeface="Courier New"/>
                <a:sym typeface="Courier New"/>
              </a:rPr>
              <a:t>fiware</a:t>
            </a:r>
            <a:r>
              <a:rPr b="1" lang="en-US" sz="1300">
                <a:latin typeface="Courier New"/>
                <a:ea typeface="Courier New"/>
                <a:cs typeface="Courier New"/>
                <a:sym typeface="Courier New"/>
              </a:rPr>
              <a:t>:</a:t>
            </a:r>
            <a:r>
              <a:rPr b="1" lang="en-US" sz="1300">
                <a:solidFill>
                  <a:schemeClr val="accent6"/>
                </a:solidFill>
                <a:latin typeface="Courier New"/>
                <a:ea typeface="Courier New"/>
                <a:cs typeface="Courier New"/>
                <a:sym typeface="Courier New"/>
              </a:rPr>
              <a:t>residential</a:t>
            </a: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etc.</a:t>
            </a:r>
            <a:endParaRPr b="1" sz="13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US" sz="1300">
                <a:latin typeface="Courier New"/>
                <a:ea typeface="Courier New"/>
                <a:cs typeface="Courier New"/>
                <a:sym typeface="Courier New"/>
              </a:rPr>
              <a:t>}  </a:t>
            </a:r>
            <a:endParaRPr/>
          </a:p>
        </p:txBody>
      </p:sp>
      <p:sp>
        <p:nvSpPr>
          <p:cNvPr id="308" name="Google Shape;308;p36"/>
          <p:cNvSpPr txBox="1"/>
          <p:nvPr>
            <p:ph idx="1" type="body"/>
          </p:nvPr>
        </p:nvSpPr>
        <p:spPr>
          <a:xfrm>
            <a:off x="403800" y="1293550"/>
            <a:ext cx="11258700" cy="46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000"/>
              <a:buNone/>
            </a:pPr>
            <a:r>
              <a:rPr lang="en-US"/>
              <a:t>With NGSI-LD Data Models, attributes and enums are well-defined in a computer-readable fashion</a:t>
            </a:r>
            <a:endParaRPr b="1" sz="2800">
              <a:solidFill>
                <a:schemeClr val="accent2"/>
              </a:solidFill>
              <a:latin typeface="Courier New"/>
              <a:ea typeface="Courier New"/>
              <a:cs typeface="Courier New"/>
              <a:sym typeface="Courier New"/>
            </a:endParaRPr>
          </a:p>
          <a:p>
            <a:pPr indent="0" lvl="0" marL="457200" rtl="0" algn="ctr">
              <a:lnSpc>
                <a:spcPct val="100000"/>
              </a:lnSpc>
              <a:spcBef>
                <a:spcPts val="0"/>
              </a:spcBef>
              <a:spcAft>
                <a:spcPts val="0"/>
              </a:spcAft>
              <a:buSzPts val="2000"/>
              <a:buNone/>
            </a:pPr>
            <a:r>
              <a:t/>
            </a:r>
            <a:endParaRPr b="1">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4"/>
                </a:solidFill>
              </a:rPr>
              <a:t>Useful links</a:t>
            </a:r>
            <a:endParaRPr b="0" i="0" sz="2800" u="none" cap="none" strike="noStrike">
              <a:solidFill>
                <a:schemeClr val="accent4"/>
              </a:solidFill>
              <a:latin typeface="Arial"/>
              <a:ea typeface="Arial"/>
              <a:cs typeface="Arial"/>
              <a:sym typeface="Arial"/>
            </a:endParaRPr>
          </a:p>
        </p:txBody>
      </p:sp>
      <p:sp>
        <p:nvSpPr>
          <p:cNvPr id="314" name="Google Shape;314;p37"/>
          <p:cNvSpPr txBox="1"/>
          <p:nvPr>
            <p:ph idx="1" type="body"/>
          </p:nvPr>
        </p:nvSpPr>
        <p:spPr>
          <a:xfrm>
            <a:off x="564900" y="1357300"/>
            <a:ext cx="11543400" cy="492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000"/>
              <a:buNone/>
            </a:pPr>
            <a:r>
              <a:rPr lang="en-US" sz="2400">
                <a:solidFill>
                  <a:schemeClr val="dk2"/>
                </a:solidFill>
              </a:rPr>
              <a:t>JSON-LD</a:t>
            </a:r>
            <a:endParaRPr sz="2400">
              <a:solidFill>
                <a:schemeClr val="dk2"/>
              </a:solidFill>
            </a:endParaRPr>
          </a:p>
          <a:p>
            <a:pPr indent="-355600" lvl="0" marL="457200" rtl="0" algn="l">
              <a:lnSpc>
                <a:spcPct val="100000"/>
              </a:lnSpc>
              <a:spcBef>
                <a:spcPts val="0"/>
              </a:spcBef>
              <a:spcAft>
                <a:spcPts val="0"/>
              </a:spcAft>
              <a:buClr>
                <a:schemeClr val="accent5"/>
              </a:buClr>
              <a:buSzPts val="2000"/>
              <a:buChar char="▪"/>
            </a:pPr>
            <a:r>
              <a:rPr lang="en-US"/>
              <a:t>Website:</a:t>
            </a:r>
            <a:r>
              <a:rPr lang="en-US" sz="2400"/>
              <a:t> </a:t>
            </a:r>
            <a:r>
              <a:rPr lang="en-US" u="sng">
                <a:solidFill>
                  <a:schemeClr val="accent5"/>
                </a:solidFill>
                <a:hlinkClick r:id="rId3">
                  <a:extLst>
                    <a:ext uri="{A12FA001-AC4F-418D-AE19-62706E023703}">
                      <ahyp:hlinkClr val="tx"/>
                    </a:ext>
                  </a:extLst>
                </a:hlinkClick>
              </a:rPr>
              <a:t>https://json-ld.org/</a:t>
            </a:r>
            <a:endParaRPr>
              <a:solidFill>
                <a:schemeClr val="accent5"/>
              </a:solidFill>
            </a:endParaRPr>
          </a:p>
          <a:p>
            <a:pPr indent="-355600" lvl="0" marL="457200" rtl="0" algn="l">
              <a:lnSpc>
                <a:spcPct val="100000"/>
              </a:lnSpc>
              <a:spcBef>
                <a:spcPts val="0"/>
              </a:spcBef>
              <a:spcAft>
                <a:spcPts val="0"/>
              </a:spcAft>
              <a:buClr>
                <a:schemeClr val="accent5"/>
              </a:buClr>
              <a:buSzPts val="2000"/>
              <a:buChar char="▪"/>
            </a:pPr>
            <a:r>
              <a:rPr lang="en-US"/>
              <a:t>Linked Data Video:</a:t>
            </a:r>
            <a:r>
              <a:rPr lang="en-US">
                <a:solidFill>
                  <a:schemeClr val="accent5"/>
                </a:solidFill>
              </a:rPr>
              <a:t> </a:t>
            </a:r>
            <a:r>
              <a:rPr lang="en-US" u="sng">
                <a:solidFill>
                  <a:schemeClr val="accent5"/>
                </a:solidFill>
                <a:hlinkClick r:id="rId4">
                  <a:extLst>
                    <a:ext uri="{A12FA001-AC4F-418D-AE19-62706E023703}">
                      <ahyp:hlinkClr val="tx"/>
                    </a:ext>
                  </a:extLst>
                </a:hlinkClick>
              </a:rPr>
              <a:t>https://www.youtube.com/watch?v=vioCbTo3C-4</a:t>
            </a:r>
            <a:endParaRPr>
              <a:solidFill>
                <a:schemeClr val="accent5"/>
              </a:solidFill>
            </a:endParaRPr>
          </a:p>
          <a:p>
            <a:pPr indent="-355600" lvl="0" marL="457200" rtl="0" algn="l">
              <a:lnSpc>
                <a:spcPct val="100000"/>
              </a:lnSpc>
              <a:spcBef>
                <a:spcPts val="0"/>
              </a:spcBef>
              <a:spcAft>
                <a:spcPts val="0"/>
              </a:spcAft>
              <a:buClr>
                <a:schemeClr val="accent5"/>
              </a:buClr>
              <a:buSzPts val="2000"/>
              <a:buChar char="▪"/>
            </a:pPr>
            <a:r>
              <a:rPr lang="en-US"/>
              <a:t>JSON-LD Video:</a:t>
            </a:r>
            <a:r>
              <a:rPr lang="en-US">
                <a:solidFill>
                  <a:schemeClr val="accent5"/>
                </a:solidFill>
              </a:rPr>
              <a:t> </a:t>
            </a:r>
            <a:r>
              <a:rPr lang="en-US" u="sng">
                <a:solidFill>
                  <a:schemeClr val="accent5"/>
                </a:solidFill>
                <a:hlinkClick r:id="rId5">
                  <a:extLst>
                    <a:ext uri="{A12FA001-AC4F-418D-AE19-62706E023703}">
                      <ahyp:hlinkClr val="tx"/>
                    </a:ext>
                  </a:extLst>
                </a:hlinkClick>
              </a:rPr>
              <a:t>https://www.youtube.com/watch?v=4x_xzT5eF5Q</a:t>
            </a:r>
            <a:endParaRPr>
              <a:solidFill>
                <a:schemeClr val="accent5"/>
              </a:solidFill>
            </a:endParaRPr>
          </a:p>
          <a:p>
            <a:pPr indent="0" lvl="0" marL="0" marR="0" rtl="0" algn="l">
              <a:lnSpc>
                <a:spcPct val="100000"/>
              </a:lnSpc>
              <a:spcBef>
                <a:spcPts val="0"/>
              </a:spcBef>
              <a:spcAft>
                <a:spcPts val="0"/>
              </a:spcAft>
              <a:buSzPts val="2000"/>
              <a:buNone/>
            </a:pPr>
            <a:r>
              <a:t/>
            </a:r>
            <a:endParaRPr b="1" sz="1400">
              <a:solidFill>
                <a:schemeClr val="accent2"/>
              </a:solidFill>
              <a:latin typeface="Roboto Mono"/>
              <a:ea typeface="Roboto Mono"/>
              <a:cs typeface="Roboto Mono"/>
              <a:sym typeface="Roboto Mono"/>
            </a:endParaRPr>
          </a:p>
          <a:p>
            <a:pPr indent="0" lvl="0" marL="0" marR="0" rtl="0" algn="l">
              <a:lnSpc>
                <a:spcPct val="100000"/>
              </a:lnSpc>
              <a:spcBef>
                <a:spcPts val="0"/>
              </a:spcBef>
              <a:spcAft>
                <a:spcPts val="0"/>
              </a:spcAft>
              <a:buSzPts val="2000"/>
              <a:buNone/>
            </a:pPr>
            <a:r>
              <a:rPr lang="en-US" sz="2400">
                <a:solidFill>
                  <a:schemeClr val="dk2"/>
                </a:solidFill>
              </a:rPr>
              <a:t>NGSI-LD</a:t>
            </a:r>
            <a:endParaRPr sz="2400">
              <a:solidFill>
                <a:schemeClr val="dk2"/>
              </a:solidFill>
            </a:endParaRPr>
          </a:p>
          <a:p>
            <a:pPr indent="-355600" lvl="0" marL="457200" marR="0" rtl="0" algn="l">
              <a:lnSpc>
                <a:spcPct val="100000"/>
              </a:lnSpc>
              <a:spcBef>
                <a:spcPts val="0"/>
              </a:spcBef>
              <a:spcAft>
                <a:spcPts val="0"/>
              </a:spcAft>
              <a:buClr>
                <a:schemeClr val="accent5"/>
              </a:buClr>
              <a:buSzPts val="2000"/>
              <a:buChar char="▪"/>
            </a:pPr>
            <a:r>
              <a:rPr lang="en-US"/>
              <a:t>ETSI Specification: </a:t>
            </a:r>
            <a:r>
              <a:rPr lang="en-US" u="sng">
                <a:solidFill>
                  <a:schemeClr val="accent5"/>
                </a:solidFill>
                <a:hlinkClick r:id="rId6">
                  <a:extLst>
                    <a:ext uri="{A12FA001-AC4F-418D-AE19-62706E023703}">
                      <ahyp:hlinkClr val="tx"/>
                    </a:ext>
                  </a:extLst>
                </a:hlinkClick>
              </a:rPr>
              <a:t>https://www.etsi.org/deliver/etsi_gs/CIM/001_099/009/01.03.01_60/gs_cim009v010301p.pdf</a:t>
            </a:r>
            <a:endParaRPr>
              <a:solidFill>
                <a:schemeClr val="accent5"/>
              </a:solidFill>
            </a:endParaRPr>
          </a:p>
          <a:p>
            <a:pPr indent="-355600" lvl="0" marL="457200" marR="0" rtl="0" algn="l">
              <a:lnSpc>
                <a:spcPct val="100000"/>
              </a:lnSpc>
              <a:spcBef>
                <a:spcPts val="0"/>
              </a:spcBef>
              <a:spcAft>
                <a:spcPts val="0"/>
              </a:spcAft>
              <a:buClr>
                <a:schemeClr val="accent5"/>
              </a:buClr>
              <a:buSzPts val="2000"/>
              <a:buChar char="▪"/>
            </a:pPr>
            <a:r>
              <a:rPr lang="en-US"/>
              <a:t>NGSI-LD Video:</a:t>
            </a:r>
            <a:r>
              <a:rPr lang="en-US">
                <a:solidFill>
                  <a:schemeClr val="accent5"/>
                </a:solidFill>
              </a:rPr>
              <a:t> </a:t>
            </a:r>
            <a:r>
              <a:rPr lang="en-US" u="sng">
                <a:solidFill>
                  <a:schemeClr val="accent5"/>
                </a:solidFill>
                <a:hlinkClick r:id="rId7">
                  <a:extLst>
                    <a:ext uri="{A12FA001-AC4F-418D-AE19-62706E023703}">
                      <ahyp:hlinkClr val="tx"/>
                    </a:ext>
                  </a:extLst>
                </a:hlinkClick>
              </a:rPr>
              <a:t>https://www.youtube.com/watch?v=rZ13IyLpAtA</a:t>
            </a:r>
            <a:endParaRPr>
              <a:solidFill>
                <a:schemeClr val="accent5"/>
              </a:solidFill>
            </a:endParaRPr>
          </a:p>
          <a:p>
            <a:pPr indent="-355600" lvl="0" marL="457200" rtl="0" algn="l">
              <a:lnSpc>
                <a:spcPct val="100000"/>
              </a:lnSpc>
              <a:spcBef>
                <a:spcPts val="0"/>
              </a:spcBef>
              <a:spcAft>
                <a:spcPts val="0"/>
              </a:spcAft>
              <a:buClr>
                <a:schemeClr val="accent5"/>
              </a:buClr>
              <a:buSzPts val="2000"/>
              <a:buChar char="▪"/>
            </a:pPr>
            <a:r>
              <a:rPr lang="en-US"/>
              <a:t>Tutorials:</a:t>
            </a:r>
            <a:r>
              <a:rPr lang="en-US" sz="2400"/>
              <a:t> </a:t>
            </a:r>
            <a:r>
              <a:rPr lang="en-US" u="sng">
                <a:solidFill>
                  <a:schemeClr val="accent5"/>
                </a:solidFill>
                <a:hlinkClick r:id="rId8">
                  <a:extLst>
                    <a:ext uri="{A12FA001-AC4F-418D-AE19-62706E023703}">
                      <ahyp:hlinkClr val="tx"/>
                    </a:ext>
                  </a:extLst>
                </a:hlinkClick>
              </a:rPr>
              <a:t>https://ngsi-ld-tutorials.readthedocs.io/</a:t>
            </a:r>
            <a:endParaRPr>
              <a:solidFill>
                <a:schemeClr val="accent5"/>
              </a:solidFill>
            </a:endParaRPr>
          </a:p>
          <a:p>
            <a:pPr indent="0" lvl="0" marL="0" marR="0" rtl="0" algn="l">
              <a:lnSpc>
                <a:spcPct val="100000"/>
              </a:lnSpc>
              <a:spcBef>
                <a:spcPts val="0"/>
              </a:spcBef>
              <a:spcAft>
                <a:spcPts val="0"/>
              </a:spcAft>
              <a:buSzPts val="2000"/>
              <a:buNone/>
            </a:pPr>
            <a:r>
              <a:t/>
            </a:r>
            <a:endParaRPr sz="1400"/>
          </a:p>
          <a:p>
            <a:pPr indent="0" lvl="0" marL="0" marR="0" rtl="0" algn="l">
              <a:lnSpc>
                <a:spcPct val="100000"/>
              </a:lnSpc>
              <a:spcBef>
                <a:spcPts val="0"/>
              </a:spcBef>
              <a:spcAft>
                <a:spcPts val="0"/>
              </a:spcAft>
              <a:buSzPts val="2000"/>
              <a:buNone/>
            </a:pPr>
            <a:r>
              <a:rPr lang="en-US" sz="2400">
                <a:solidFill>
                  <a:schemeClr val="dk2"/>
                </a:solidFill>
              </a:rPr>
              <a:t>Smart Data Models</a:t>
            </a:r>
            <a:endParaRPr>
              <a:solidFill>
                <a:schemeClr val="accent5"/>
              </a:solidFill>
            </a:endParaRPr>
          </a:p>
          <a:p>
            <a:pPr indent="-355600" lvl="0" marL="457200" rtl="0" algn="l">
              <a:lnSpc>
                <a:spcPct val="100000"/>
              </a:lnSpc>
              <a:spcBef>
                <a:spcPts val="0"/>
              </a:spcBef>
              <a:spcAft>
                <a:spcPts val="0"/>
              </a:spcAft>
              <a:buClr>
                <a:schemeClr val="accent5"/>
              </a:buClr>
              <a:buSzPts val="2000"/>
              <a:buChar char="▪"/>
            </a:pPr>
            <a:r>
              <a:rPr lang="en-US"/>
              <a:t>Website</a:t>
            </a:r>
            <a:r>
              <a:rPr lang="en-US" sz="1800"/>
              <a:t>:</a:t>
            </a:r>
            <a:r>
              <a:rPr lang="en-US" sz="2400"/>
              <a:t> </a:t>
            </a:r>
            <a:r>
              <a:rPr lang="en-US">
                <a:solidFill>
                  <a:schemeClr val="accent5"/>
                </a:solidFill>
              </a:rPr>
              <a:t> </a:t>
            </a:r>
            <a:r>
              <a:rPr lang="en-US" u="sng">
                <a:solidFill>
                  <a:schemeClr val="accent5"/>
                </a:solidFill>
                <a:hlinkClick r:id="rId9">
                  <a:extLst>
                    <a:ext uri="{A12FA001-AC4F-418D-AE19-62706E023703}">
                      <ahyp:hlinkClr val="tx"/>
                    </a:ext>
                  </a:extLst>
                </a:hlinkClick>
              </a:rPr>
              <a:t>http://smartdatamodels.org/</a:t>
            </a:r>
            <a:endParaRPr/>
          </a:p>
          <a:p>
            <a:pPr indent="-355600" lvl="0" marL="457200" rtl="0" algn="l">
              <a:lnSpc>
                <a:spcPct val="100000"/>
              </a:lnSpc>
              <a:spcBef>
                <a:spcPts val="0"/>
              </a:spcBef>
              <a:spcAft>
                <a:spcPts val="0"/>
              </a:spcAft>
              <a:buClr>
                <a:schemeClr val="accent5"/>
              </a:buClr>
              <a:buSzPts val="2000"/>
              <a:buChar char="▪"/>
            </a:pPr>
            <a:r>
              <a:rPr lang="en-US"/>
              <a:t>Smart Cities Data Models Video:</a:t>
            </a:r>
            <a:r>
              <a:rPr lang="en-US" sz="2400"/>
              <a:t> </a:t>
            </a:r>
            <a:r>
              <a:rPr lang="en-US">
                <a:solidFill>
                  <a:schemeClr val="accent5"/>
                </a:solidFill>
              </a:rPr>
              <a:t> </a:t>
            </a:r>
            <a:r>
              <a:rPr lang="en-US" u="sng">
                <a:solidFill>
                  <a:schemeClr val="accent5"/>
                </a:solidFill>
                <a:hlinkClick r:id="rId10">
                  <a:extLst>
                    <a:ext uri="{A12FA001-AC4F-418D-AE19-62706E023703}">
                      <ahyp:hlinkClr val="tx"/>
                    </a:ext>
                  </a:extLst>
                </a:hlinkClick>
              </a:rPr>
              <a:t>https://www.youtube.com/watch?v=dfMo0HnaIUQ</a:t>
            </a:r>
            <a:endParaRPr>
              <a:solidFill>
                <a:schemeClr val="accent5"/>
              </a:solidFill>
            </a:endParaRPr>
          </a:p>
          <a:p>
            <a:pPr indent="0" lvl="0" marL="0" rtl="0" algn="l">
              <a:lnSpc>
                <a:spcPct val="100000"/>
              </a:lnSpc>
              <a:spcBef>
                <a:spcPts val="0"/>
              </a:spcBef>
              <a:spcAft>
                <a:spcPts val="0"/>
              </a:spcAft>
              <a:buSzPts val="2000"/>
              <a:buNone/>
            </a:pPr>
            <a:r>
              <a:t/>
            </a:r>
            <a:endParaRPr>
              <a:solidFill>
                <a:schemeClr val="accent5"/>
              </a:solidFill>
            </a:endParaRPr>
          </a:p>
        </p:txBody>
      </p:sp>
      <p:sp>
        <p:nvSpPr>
          <p:cNvPr id="315" name="Google Shape;315;p37"/>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2" type="sldNum"/>
          </p:nvPr>
        </p:nvSpPr>
        <p:spPr>
          <a:xfrm>
            <a:off x="4054816" y="4869659"/>
            <a:ext cx="10332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pic>
        <p:nvPicPr>
          <p:cNvPr id="130" name="Google Shape;130;p20"/>
          <p:cNvPicPr preferRelativeResize="0"/>
          <p:nvPr/>
        </p:nvPicPr>
        <p:blipFill>
          <a:blip r:embed="rId3">
            <a:alphaModFix/>
          </a:blip>
          <a:stretch>
            <a:fillRect/>
          </a:stretch>
        </p:blipFill>
        <p:spPr>
          <a:xfrm>
            <a:off x="1562578" y="1148500"/>
            <a:ext cx="9063700" cy="5105041"/>
          </a:xfrm>
          <a:prstGeom prst="rect">
            <a:avLst/>
          </a:prstGeom>
          <a:noFill/>
          <a:ln cap="flat" cmpd="sng" w="76200">
            <a:solidFill>
              <a:srgbClr val="666666"/>
            </a:solidFill>
            <a:prstDash val="solid"/>
            <a:round/>
            <a:headEnd len="sm" w="sm" type="none"/>
            <a:tailEnd len="sm" w="sm" type="none"/>
          </a:ln>
        </p:spPr>
      </p:pic>
      <p:sp>
        <p:nvSpPr>
          <p:cNvPr id="131" name="Google Shape;131;p20"/>
          <p:cNvSpPr txBox="1"/>
          <p:nvPr>
            <p:ph type="title"/>
          </p:nvPr>
        </p:nvSpPr>
        <p:spPr>
          <a:xfrm>
            <a:off x="358998" y="270000"/>
            <a:ext cx="10406100" cy="75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300"/>
              <a:buFont typeface="Arial"/>
              <a:buNone/>
            </a:pPr>
            <a:r>
              <a:rPr lang="en-US">
                <a:solidFill>
                  <a:srgbClr val="0000FF"/>
                </a:solidFill>
              </a:rPr>
              <a:t>Profile</a:t>
            </a:r>
            <a:r>
              <a:rPr lang="en-US">
                <a:solidFill>
                  <a:srgbClr val="0000FF"/>
                </a:solidFill>
              </a:rPr>
              <a:t> </a:t>
            </a: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idx="12" type="sldNum"/>
          </p:nvPr>
        </p:nvSpPr>
        <p:spPr>
          <a:xfrm>
            <a:off x="5536419" y="6356359"/>
            <a:ext cx="1119164"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4"/>
                </a:solidFill>
              </a:rPr>
              <a:t>FIWARE in a nutshell</a:t>
            </a:r>
            <a:endParaRPr b="0" i="0" sz="2800" u="none" cap="none" strike="noStrike">
              <a:solidFill>
                <a:schemeClr val="accent4"/>
              </a:solidFill>
              <a:latin typeface="Arial"/>
              <a:ea typeface="Arial"/>
              <a:cs typeface="Arial"/>
              <a:sym typeface="Arial"/>
            </a:endParaRPr>
          </a:p>
        </p:txBody>
      </p:sp>
      <p:sp>
        <p:nvSpPr>
          <p:cNvPr id="137" name="Google Shape;137;p21"/>
          <p:cNvSpPr txBox="1"/>
          <p:nvPr>
            <p:ph idx="1" type="body"/>
          </p:nvPr>
        </p:nvSpPr>
        <p:spPr>
          <a:xfrm>
            <a:off x="564900" y="3182325"/>
            <a:ext cx="10074900" cy="31044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Char char="●"/>
            </a:pPr>
            <a:r>
              <a:rPr lang="en-US" sz="3000"/>
              <a:t>REST done right</a:t>
            </a:r>
            <a:endParaRPr sz="3000"/>
          </a:p>
          <a:p>
            <a:pPr indent="-419100" lvl="0" marL="457200" rtl="0" algn="l">
              <a:lnSpc>
                <a:spcPct val="100000"/>
              </a:lnSpc>
              <a:spcBef>
                <a:spcPts val="0"/>
              </a:spcBef>
              <a:spcAft>
                <a:spcPts val="0"/>
              </a:spcAft>
              <a:buSzPts val="3000"/>
              <a:buChar char="●"/>
            </a:pPr>
            <a:r>
              <a:rPr lang="en-US" sz="3000"/>
              <a:t>Standard mapping of HTTP verbs and status codes</a:t>
            </a:r>
            <a:endParaRPr sz="3000"/>
          </a:p>
          <a:p>
            <a:pPr indent="-419100" lvl="0" marL="457200" rtl="0" algn="l">
              <a:lnSpc>
                <a:spcPct val="100000"/>
              </a:lnSpc>
              <a:spcBef>
                <a:spcPts val="0"/>
              </a:spcBef>
              <a:spcAft>
                <a:spcPts val="0"/>
              </a:spcAft>
              <a:buSzPts val="3000"/>
              <a:buChar char="●"/>
            </a:pPr>
            <a:r>
              <a:rPr lang="en-US" sz="3000"/>
              <a:t>JSON payloads plus some additional structure rules</a:t>
            </a:r>
            <a:endParaRPr sz="3000"/>
          </a:p>
          <a:p>
            <a:pPr indent="-419100" lvl="0" marL="457200" rtl="0" algn="l">
              <a:lnSpc>
                <a:spcPct val="100000"/>
              </a:lnSpc>
              <a:spcBef>
                <a:spcPts val="0"/>
              </a:spcBef>
              <a:spcAft>
                <a:spcPts val="0"/>
              </a:spcAft>
              <a:buSzPts val="3000"/>
              <a:buChar char="●"/>
            </a:pPr>
            <a:r>
              <a:rPr lang="en-US" sz="3000"/>
              <a:t>Registrations to augment context</a:t>
            </a:r>
            <a:endParaRPr sz="3000"/>
          </a:p>
          <a:p>
            <a:pPr indent="-419100" lvl="0" marL="457200" rtl="0" algn="l">
              <a:lnSpc>
                <a:spcPct val="100000"/>
              </a:lnSpc>
              <a:spcBef>
                <a:spcPts val="0"/>
              </a:spcBef>
              <a:spcAft>
                <a:spcPts val="0"/>
              </a:spcAft>
              <a:buSzPts val="3000"/>
              <a:buChar char="●"/>
            </a:pPr>
            <a:r>
              <a:rPr lang="en-US" sz="3000"/>
              <a:t>Publish/Subscribe mechanism for asynchronous processing</a:t>
            </a:r>
            <a:endParaRPr/>
          </a:p>
        </p:txBody>
      </p:sp>
      <p:sp>
        <p:nvSpPr>
          <p:cNvPr id="138" name="Google Shape;138;p21"/>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139" name="Google Shape;139;p21"/>
          <p:cNvSpPr txBox="1"/>
          <p:nvPr/>
        </p:nvSpPr>
        <p:spPr>
          <a:xfrm>
            <a:off x="564975" y="1594400"/>
            <a:ext cx="10074900" cy="1276500"/>
          </a:xfrm>
          <a:prstGeom prst="rect">
            <a:avLst/>
          </a:prstGeom>
          <a:solidFill>
            <a:srgbClr val="00C4E8">
              <a:alpha val="1647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173046" lvl="0" marL="300046"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Arial"/>
                <a:ea typeface="Arial"/>
                <a:cs typeface="Arial"/>
                <a:sym typeface="Arial"/>
              </a:rPr>
              <a:t>FIWARE is an open source initiative defining a universal set of standards for </a:t>
            </a:r>
            <a:r>
              <a:rPr b="1" i="0" lang="en-US" sz="2400" u="none" cap="none" strike="noStrike">
                <a:solidFill>
                  <a:schemeClr val="dk2"/>
                </a:solidFill>
                <a:latin typeface="Arial"/>
                <a:ea typeface="Arial"/>
                <a:cs typeface="Arial"/>
                <a:sym typeface="Arial"/>
              </a:rPr>
              <a:t>context data management</a:t>
            </a:r>
            <a:r>
              <a:rPr b="0" i="0" lang="en-US" sz="2400" u="none" cap="none" strike="noStrike">
                <a:solidFill>
                  <a:schemeClr val="dk2"/>
                </a:solidFill>
                <a:latin typeface="Arial"/>
                <a:ea typeface="Arial"/>
                <a:cs typeface="Arial"/>
                <a:sym typeface="Arial"/>
              </a:rPr>
              <a:t> which facilitate the development of </a:t>
            </a:r>
            <a:r>
              <a:rPr b="1" i="0" lang="en-US" sz="2400" u="none" cap="none" strike="noStrike">
                <a:solidFill>
                  <a:schemeClr val="dk2"/>
                </a:solidFill>
                <a:latin typeface="Arial"/>
                <a:ea typeface="Arial"/>
                <a:cs typeface="Arial"/>
                <a:sym typeface="Arial"/>
              </a:rPr>
              <a:t>smart solutions</a:t>
            </a:r>
            <a:r>
              <a:rPr b="0" i="0" lang="en-U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p:nvPr/>
        </p:nvSpPr>
        <p:spPr>
          <a:xfrm>
            <a:off x="2933798" y="1555947"/>
            <a:ext cx="6177900" cy="3969900"/>
          </a:xfrm>
          <a:prstGeom prst="rect">
            <a:avLst/>
          </a:prstGeom>
          <a:solidFill>
            <a:schemeClr val="lt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Arial"/>
              <a:ea typeface="Arial"/>
              <a:cs typeface="Arial"/>
              <a:sym typeface="Arial"/>
            </a:endParaRPr>
          </a:p>
        </p:txBody>
      </p:sp>
      <p:grpSp>
        <p:nvGrpSpPr>
          <p:cNvPr id="146" name="Google Shape;146;p22"/>
          <p:cNvGrpSpPr/>
          <p:nvPr/>
        </p:nvGrpSpPr>
        <p:grpSpPr>
          <a:xfrm>
            <a:off x="3088764" y="1656410"/>
            <a:ext cx="5936997" cy="3747163"/>
            <a:chOff x="5771891" y="1597819"/>
            <a:chExt cx="5441295" cy="4054493"/>
          </a:xfrm>
        </p:grpSpPr>
        <p:grpSp>
          <p:nvGrpSpPr>
            <p:cNvPr id="147" name="Google Shape;147;p22"/>
            <p:cNvGrpSpPr/>
            <p:nvPr/>
          </p:nvGrpSpPr>
          <p:grpSpPr>
            <a:xfrm>
              <a:off x="10452558" y="1597819"/>
              <a:ext cx="760628" cy="4054491"/>
              <a:chOff x="10395173" y="1878904"/>
              <a:chExt cx="853200" cy="3421800"/>
            </a:xfrm>
          </p:grpSpPr>
          <p:sp>
            <p:nvSpPr>
              <p:cNvPr id="148" name="Google Shape;148;p22"/>
              <p:cNvSpPr/>
              <p:nvPr/>
            </p:nvSpPr>
            <p:spPr>
              <a:xfrm rot="5400000">
                <a:off x="9110873" y="3163204"/>
                <a:ext cx="3421800" cy="853200"/>
              </a:xfrm>
              <a:prstGeom prst="rect">
                <a:avLst/>
              </a:prstGeom>
              <a:solidFill>
                <a:srgbClr val="52B6A3"/>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49" name="Google Shape;149;p22"/>
              <p:cNvSpPr txBox="1"/>
              <p:nvPr/>
            </p:nvSpPr>
            <p:spPr>
              <a:xfrm rot="-5400000">
                <a:off x="9306151" y="3261688"/>
                <a:ext cx="3031500" cy="656100"/>
              </a:xfrm>
              <a:prstGeom prst="rect">
                <a:avLst/>
              </a:prstGeom>
              <a:solidFill>
                <a:srgbClr val="52B6A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Data/API Management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 Publication Monetization</a:t>
                </a:r>
                <a:endParaRPr b="0" i="0" sz="1400" u="none" cap="none" strike="noStrike">
                  <a:solidFill>
                    <a:srgbClr val="000000"/>
                  </a:solidFill>
                  <a:latin typeface="Arial"/>
                  <a:ea typeface="Arial"/>
                  <a:cs typeface="Arial"/>
                  <a:sym typeface="Arial"/>
                </a:endParaRPr>
              </a:p>
            </p:txBody>
          </p:sp>
        </p:grpSp>
        <p:grpSp>
          <p:nvGrpSpPr>
            <p:cNvPr id="150" name="Google Shape;150;p22"/>
            <p:cNvGrpSpPr/>
            <p:nvPr/>
          </p:nvGrpSpPr>
          <p:grpSpPr>
            <a:xfrm>
              <a:off x="6650115" y="2994284"/>
              <a:ext cx="3691222" cy="1261563"/>
              <a:chOff x="6480827" y="3057455"/>
              <a:chExt cx="3775800" cy="1064700"/>
            </a:xfrm>
          </p:grpSpPr>
          <p:sp>
            <p:nvSpPr>
              <p:cNvPr id="151" name="Google Shape;151;p22"/>
              <p:cNvSpPr/>
              <p:nvPr/>
            </p:nvSpPr>
            <p:spPr>
              <a:xfrm>
                <a:off x="6480827" y="3057455"/>
                <a:ext cx="3775800" cy="1064700"/>
              </a:xfrm>
              <a:prstGeom prst="rect">
                <a:avLst/>
              </a:prstGeom>
              <a:solidFill>
                <a:srgbClr val="002E67"/>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52" name="Google Shape;152;p22"/>
              <p:cNvSpPr txBox="1"/>
              <p:nvPr/>
            </p:nvSpPr>
            <p:spPr>
              <a:xfrm>
                <a:off x="6897164" y="3342987"/>
                <a:ext cx="2943300" cy="49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Core Context Management</a:t>
                </a:r>
                <a:br>
                  <a:rPr b="1" i="0" lang="en-US" sz="1600" u="none" cap="none" strike="noStrike">
                    <a:solidFill>
                      <a:schemeClr val="lt1"/>
                    </a:solidFill>
                    <a:latin typeface="Arial"/>
                    <a:ea typeface="Arial"/>
                    <a:cs typeface="Arial"/>
                    <a:sym typeface="Arial"/>
                  </a:rPr>
                </a:br>
                <a:r>
                  <a:rPr b="1" i="0" lang="en-US" sz="1600" u="none" cap="none" strike="noStrike">
                    <a:solidFill>
                      <a:schemeClr val="lt1"/>
                    </a:solidFill>
                    <a:latin typeface="Arial"/>
                    <a:ea typeface="Arial"/>
                    <a:cs typeface="Arial"/>
                    <a:sym typeface="Arial"/>
                  </a:rPr>
                  <a:t>(Context Broker)</a:t>
                </a:r>
                <a:endParaRPr b="0" i="0" sz="1400" u="none" cap="none" strike="noStrike">
                  <a:solidFill>
                    <a:srgbClr val="000000"/>
                  </a:solidFill>
                  <a:latin typeface="Arial"/>
                  <a:ea typeface="Arial"/>
                  <a:cs typeface="Arial"/>
                  <a:sym typeface="Arial"/>
                </a:endParaRPr>
              </a:p>
            </p:txBody>
          </p:sp>
        </p:grpSp>
        <p:grpSp>
          <p:nvGrpSpPr>
            <p:cNvPr id="153" name="Google Shape;153;p22"/>
            <p:cNvGrpSpPr/>
            <p:nvPr/>
          </p:nvGrpSpPr>
          <p:grpSpPr>
            <a:xfrm>
              <a:off x="6650115" y="1597819"/>
              <a:ext cx="3691222" cy="1261563"/>
              <a:chOff x="6480827" y="1878904"/>
              <a:chExt cx="3775800" cy="1064700"/>
            </a:xfrm>
          </p:grpSpPr>
          <p:sp>
            <p:nvSpPr>
              <p:cNvPr id="154" name="Google Shape;154;p22"/>
              <p:cNvSpPr/>
              <p:nvPr/>
            </p:nvSpPr>
            <p:spPr>
              <a:xfrm>
                <a:off x="6480827" y="1878904"/>
                <a:ext cx="3775800" cy="1064700"/>
              </a:xfrm>
              <a:prstGeom prst="rect">
                <a:avLst/>
              </a:prstGeom>
              <a:solidFill>
                <a:srgbClr val="88A1CE"/>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55" name="Google Shape;155;p22"/>
              <p:cNvSpPr txBox="1"/>
              <p:nvPr/>
            </p:nvSpPr>
            <p:spPr>
              <a:xfrm>
                <a:off x="6575282" y="2118813"/>
                <a:ext cx="3586800" cy="802800"/>
              </a:xfrm>
              <a:prstGeom prst="rect">
                <a:avLst/>
              </a:prstGeom>
              <a:solidFill>
                <a:srgbClr val="88A1C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Context </a:t>
                </a:r>
                <a:br>
                  <a:rPr b="1" i="0" lang="en-US" sz="1600" u="none" cap="none" strike="noStrike">
                    <a:solidFill>
                      <a:schemeClr val="lt1"/>
                    </a:solidFill>
                    <a:latin typeface="Arial"/>
                    <a:ea typeface="Arial"/>
                    <a:cs typeface="Arial"/>
                    <a:sym typeface="Arial"/>
                  </a:rPr>
                </a:br>
                <a:r>
                  <a:rPr b="1" i="0" lang="en-US" sz="1600" u="none" cap="none" strike="noStrike">
                    <a:solidFill>
                      <a:schemeClr val="lt1"/>
                    </a:solidFill>
                    <a:latin typeface="Arial"/>
                    <a:ea typeface="Arial"/>
                    <a:cs typeface="Arial"/>
                    <a:sym typeface="Arial"/>
                  </a:rPr>
                  <a:t>Processing, Analysis, Visualization</a:t>
                </a:r>
                <a:endParaRPr b="0" i="0" sz="1400" u="none" cap="none" strike="noStrike">
                  <a:solidFill>
                    <a:srgbClr val="000000"/>
                  </a:solidFill>
                  <a:latin typeface="Arial"/>
                  <a:ea typeface="Arial"/>
                  <a:cs typeface="Arial"/>
                  <a:sym typeface="Arial"/>
                </a:endParaRPr>
              </a:p>
            </p:txBody>
          </p:sp>
        </p:grpSp>
        <p:grpSp>
          <p:nvGrpSpPr>
            <p:cNvPr id="156" name="Google Shape;156;p22"/>
            <p:cNvGrpSpPr/>
            <p:nvPr/>
          </p:nvGrpSpPr>
          <p:grpSpPr>
            <a:xfrm>
              <a:off x="6650115" y="4390749"/>
              <a:ext cx="3691222" cy="1261563"/>
              <a:chOff x="6480827" y="4236005"/>
              <a:chExt cx="3775800" cy="1064700"/>
            </a:xfrm>
          </p:grpSpPr>
          <p:sp>
            <p:nvSpPr>
              <p:cNvPr id="157" name="Google Shape;157;p22"/>
              <p:cNvSpPr/>
              <p:nvPr/>
            </p:nvSpPr>
            <p:spPr>
              <a:xfrm>
                <a:off x="6480827" y="4236005"/>
                <a:ext cx="3775800" cy="1064700"/>
              </a:xfrm>
              <a:prstGeom prst="rect">
                <a:avLst/>
              </a:prstGeom>
              <a:solidFill>
                <a:srgbClr val="5EC0CF"/>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58" name="Google Shape;158;p22"/>
              <p:cNvSpPr txBox="1"/>
              <p:nvPr/>
            </p:nvSpPr>
            <p:spPr>
              <a:xfrm>
                <a:off x="6551734" y="4475914"/>
                <a:ext cx="3633900" cy="802800"/>
              </a:xfrm>
              <a:prstGeom prst="rect">
                <a:avLst/>
              </a:prstGeom>
              <a:solidFill>
                <a:srgbClr val="5EC0C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Interface to  IoT, Robotics and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Third Party Systems</a:t>
                </a:r>
                <a:endParaRPr b="0" i="0" sz="1400" u="none" cap="none" strike="noStrike">
                  <a:solidFill>
                    <a:srgbClr val="000000"/>
                  </a:solidFill>
                  <a:latin typeface="Arial"/>
                  <a:ea typeface="Arial"/>
                  <a:cs typeface="Arial"/>
                  <a:sym typeface="Arial"/>
                </a:endParaRPr>
              </a:p>
            </p:txBody>
          </p:sp>
        </p:grpSp>
        <p:grpSp>
          <p:nvGrpSpPr>
            <p:cNvPr id="159" name="Google Shape;159;p22"/>
            <p:cNvGrpSpPr/>
            <p:nvPr/>
          </p:nvGrpSpPr>
          <p:grpSpPr>
            <a:xfrm>
              <a:off x="5771891" y="1597819"/>
              <a:ext cx="760628" cy="4054491"/>
              <a:chOff x="10395173" y="1878904"/>
              <a:chExt cx="853200" cy="3421800"/>
            </a:xfrm>
          </p:grpSpPr>
          <p:sp>
            <p:nvSpPr>
              <p:cNvPr id="160" name="Google Shape;160;p22"/>
              <p:cNvSpPr/>
              <p:nvPr/>
            </p:nvSpPr>
            <p:spPr>
              <a:xfrm rot="5400000">
                <a:off x="9110873" y="3163204"/>
                <a:ext cx="3421800" cy="853200"/>
              </a:xfrm>
              <a:prstGeom prst="rect">
                <a:avLst/>
              </a:prstGeom>
              <a:solidFill>
                <a:srgbClr val="B6DDE7"/>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31859B"/>
                  </a:solidFill>
                  <a:latin typeface="Arial"/>
                  <a:ea typeface="Arial"/>
                  <a:cs typeface="Arial"/>
                  <a:sym typeface="Arial"/>
                </a:endParaRPr>
              </a:p>
            </p:txBody>
          </p:sp>
          <p:sp>
            <p:nvSpPr>
              <p:cNvPr id="161" name="Google Shape;161;p22"/>
              <p:cNvSpPr txBox="1"/>
              <p:nvPr/>
            </p:nvSpPr>
            <p:spPr>
              <a:xfrm rot="-5400000">
                <a:off x="9306097" y="3399838"/>
                <a:ext cx="3031500" cy="379800"/>
              </a:xfrm>
              <a:prstGeom prst="rect">
                <a:avLst/>
              </a:prstGeom>
              <a:solidFill>
                <a:srgbClr val="B6DDE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31859B"/>
                    </a:solidFill>
                    <a:latin typeface="Arial"/>
                    <a:ea typeface="Arial"/>
                    <a:cs typeface="Arial"/>
                    <a:sym typeface="Arial"/>
                  </a:rPr>
                  <a:t>Deployment Tools</a:t>
                </a:r>
                <a:endParaRPr b="0" i="0" sz="1400" u="none" cap="none" strike="noStrike">
                  <a:solidFill>
                    <a:srgbClr val="000000"/>
                  </a:solidFill>
                  <a:latin typeface="Arial"/>
                  <a:ea typeface="Arial"/>
                  <a:cs typeface="Arial"/>
                  <a:sym typeface="Arial"/>
                </a:endParaRPr>
              </a:p>
            </p:txBody>
          </p:sp>
        </p:grpSp>
      </p:grpSp>
      <p:sp>
        <p:nvSpPr>
          <p:cNvPr id="162" name="Google Shape;162;p22"/>
          <p:cNvSpPr txBox="1"/>
          <p:nvPr/>
        </p:nvSpPr>
        <p:spPr>
          <a:xfrm>
            <a:off x="89425" y="3030663"/>
            <a:ext cx="2497500" cy="145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E67"/>
                </a:solidFill>
                <a:latin typeface="Arial"/>
                <a:ea typeface="Arial"/>
                <a:cs typeface="Arial"/>
                <a:sym typeface="Arial"/>
              </a:rPr>
              <a:t>Development of</a:t>
            </a:r>
            <a:endParaRPr b="0" i="0" sz="1400" u="none" cap="none" strike="noStrike">
              <a:solidFill>
                <a:srgbClr val="002E6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E67"/>
                </a:solidFill>
                <a:latin typeface="Arial"/>
                <a:ea typeface="Arial"/>
                <a:cs typeface="Arial"/>
                <a:sym typeface="Arial"/>
              </a:rPr>
              <a:t> Context-aware Applications</a:t>
            </a:r>
            <a:endParaRPr b="0" i="0" sz="1400" u="none" cap="none" strike="noStrike">
              <a:solidFill>
                <a:srgbClr val="002E6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(STH-Comet, </a:t>
            </a:r>
            <a:r>
              <a:rPr b="0" i="0" lang="en-US" sz="1400" u="none" cap="none" strike="noStrike">
                <a:solidFill>
                  <a:srgbClr val="595959"/>
                </a:solidFill>
                <a:latin typeface="Arial"/>
                <a:ea typeface="Arial"/>
                <a:cs typeface="Arial"/>
                <a:sym typeface="Arial"/>
              </a:rPr>
              <a:t> </a:t>
            </a:r>
            <a:r>
              <a:rPr b="1" i="0" lang="en-US" sz="1400" u="none" cap="none" strike="noStrike">
                <a:solidFill>
                  <a:srgbClr val="595959"/>
                </a:solidFill>
                <a:latin typeface="Arial"/>
                <a:ea typeface="Arial"/>
                <a:cs typeface="Arial"/>
                <a:sym typeface="Arial"/>
              </a:rPr>
              <a:t>Cygnus,</a:t>
            </a:r>
            <a:endParaRPr b="1" i="0" sz="14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 QuantumLeap, Draco)</a:t>
            </a:r>
            <a:endParaRPr b="0" i="0" sz="1400" u="none" cap="none" strike="noStrike">
              <a:solidFill>
                <a:srgbClr val="595959"/>
              </a:solidFill>
              <a:latin typeface="Arial"/>
              <a:ea typeface="Arial"/>
              <a:cs typeface="Arial"/>
              <a:sym typeface="Arial"/>
            </a:endParaRPr>
          </a:p>
        </p:txBody>
      </p:sp>
      <p:cxnSp>
        <p:nvCxnSpPr>
          <p:cNvPr id="163" name="Google Shape;163;p22"/>
          <p:cNvCxnSpPr/>
          <p:nvPr/>
        </p:nvCxnSpPr>
        <p:spPr>
          <a:xfrm flipH="1">
            <a:off x="2744375" y="4808800"/>
            <a:ext cx="1748700" cy="1177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cxnSp>
        <p:nvCxnSpPr>
          <p:cNvPr id="164" name="Google Shape;164;p22"/>
          <p:cNvCxnSpPr/>
          <p:nvPr/>
        </p:nvCxnSpPr>
        <p:spPr>
          <a:xfrm flipH="1">
            <a:off x="2258586" y="3507080"/>
            <a:ext cx="2190600" cy="293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165" name="Google Shape;165;p22"/>
          <p:cNvSpPr txBox="1"/>
          <p:nvPr/>
        </p:nvSpPr>
        <p:spPr>
          <a:xfrm>
            <a:off x="3156350" y="5851950"/>
            <a:ext cx="33705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Connection to IoT</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(IoT Agents, OpenMTC)</a:t>
            </a:r>
            <a:endParaRPr b="0" i="0" sz="1400" u="none" cap="none" strike="noStrike">
              <a:solidFill>
                <a:srgbClr val="595959"/>
              </a:solidFill>
              <a:latin typeface="Arial"/>
              <a:ea typeface="Arial"/>
              <a:cs typeface="Arial"/>
              <a:sym typeface="Arial"/>
            </a:endParaRPr>
          </a:p>
        </p:txBody>
      </p:sp>
      <p:cxnSp>
        <p:nvCxnSpPr>
          <p:cNvPr id="166" name="Google Shape;166;p22"/>
          <p:cNvCxnSpPr/>
          <p:nvPr/>
        </p:nvCxnSpPr>
        <p:spPr>
          <a:xfrm rot="10800000">
            <a:off x="2729450" y="951925"/>
            <a:ext cx="2160900" cy="115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167" name="Google Shape;167;p22"/>
          <p:cNvSpPr txBox="1"/>
          <p:nvPr/>
        </p:nvSpPr>
        <p:spPr>
          <a:xfrm>
            <a:off x="661375" y="234825"/>
            <a:ext cx="25512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Real-time processing of context events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(Perseo) </a:t>
            </a:r>
            <a:endParaRPr b="0" i="0" sz="1400" u="none" cap="none" strike="noStrike">
              <a:solidFill>
                <a:srgbClr val="595959"/>
              </a:solidFill>
              <a:latin typeface="Arial"/>
              <a:ea typeface="Arial"/>
              <a:cs typeface="Arial"/>
              <a:sym typeface="Arial"/>
            </a:endParaRPr>
          </a:p>
        </p:txBody>
      </p:sp>
      <p:sp>
        <p:nvSpPr>
          <p:cNvPr id="168" name="Google Shape;168;p22"/>
          <p:cNvSpPr txBox="1"/>
          <p:nvPr/>
        </p:nvSpPr>
        <p:spPr>
          <a:xfrm>
            <a:off x="9237325" y="3529925"/>
            <a:ext cx="2832600" cy="145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A61C00"/>
                </a:solidFill>
                <a:latin typeface="Arial"/>
                <a:ea typeface="Arial"/>
                <a:cs typeface="Arial"/>
                <a:sym typeface="Arial"/>
              </a:rPr>
              <a:t>Handling </a:t>
            </a:r>
            <a:endParaRPr b="1" i="0" sz="1600" u="none" cap="none" strike="noStrike">
              <a:solidFill>
                <a:srgbClr val="A61C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A61C00"/>
                </a:solidFill>
                <a:latin typeface="Arial"/>
                <a:ea typeface="Arial"/>
                <a:cs typeface="Arial"/>
                <a:sym typeface="Arial"/>
              </a:rPr>
              <a:t>authorization and </a:t>
            </a:r>
            <a:endParaRPr b="1" i="0" sz="1600" u="none" cap="none" strike="noStrike">
              <a:solidFill>
                <a:srgbClr val="A61C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A61C00"/>
                </a:solidFill>
                <a:latin typeface="Arial"/>
                <a:ea typeface="Arial"/>
                <a:cs typeface="Arial"/>
                <a:sym typeface="Arial"/>
              </a:rPr>
              <a:t>access control to APIs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(Keyrock, Wilma, </a:t>
            </a:r>
            <a:endParaRPr b="0" i="0" sz="14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AuthZForce, APInf )</a:t>
            </a:r>
            <a:endParaRPr b="0" i="0" sz="1400" u="none" cap="none" strike="noStrike">
              <a:solidFill>
                <a:srgbClr val="595959"/>
              </a:solidFill>
              <a:latin typeface="Arial"/>
              <a:ea typeface="Arial"/>
              <a:cs typeface="Arial"/>
              <a:sym typeface="Arial"/>
            </a:endParaRPr>
          </a:p>
        </p:txBody>
      </p:sp>
      <p:cxnSp>
        <p:nvCxnSpPr>
          <p:cNvPr id="169" name="Google Shape;169;p22"/>
          <p:cNvCxnSpPr/>
          <p:nvPr/>
        </p:nvCxnSpPr>
        <p:spPr>
          <a:xfrm flipH="1" rot="10800000">
            <a:off x="8949700" y="2103925"/>
            <a:ext cx="797700" cy="38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cxnSp>
        <p:nvCxnSpPr>
          <p:cNvPr id="170" name="Google Shape;170;p22"/>
          <p:cNvCxnSpPr/>
          <p:nvPr/>
        </p:nvCxnSpPr>
        <p:spPr>
          <a:xfrm>
            <a:off x="8949700" y="3218000"/>
            <a:ext cx="1162500" cy="4542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171" name="Google Shape;171;p22"/>
          <p:cNvSpPr txBox="1"/>
          <p:nvPr/>
        </p:nvSpPr>
        <p:spPr>
          <a:xfrm>
            <a:off x="9307825" y="1740863"/>
            <a:ext cx="2576100" cy="12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52B6A3"/>
                </a:solidFill>
                <a:latin typeface="Arial"/>
                <a:ea typeface="Arial"/>
                <a:cs typeface="Arial"/>
                <a:sym typeface="Arial"/>
              </a:rPr>
              <a:t>Publication and Monetization of </a:t>
            </a:r>
            <a:endParaRPr b="1" i="0" sz="1600" u="none" cap="none" strike="noStrike">
              <a:solidFill>
                <a:srgbClr val="52B6A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52B6A3"/>
                </a:solidFill>
                <a:latin typeface="Arial"/>
                <a:ea typeface="Arial"/>
                <a:cs typeface="Arial"/>
                <a:sym typeface="Arial"/>
              </a:rPr>
              <a:t>Context Information </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(CKAN extensions, Data/API   Biz Framework, IDRA)</a:t>
            </a:r>
            <a:endParaRPr b="0" i="0" sz="1400" u="none" cap="none" strike="noStrike">
              <a:solidFill>
                <a:srgbClr val="595959"/>
              </a:solidFill>
              <a:latin typeface="Arial"/>
              <a:ea typeface="Arial"/>
              <a:cs typeface="Arial"/>
              <a:sym typeface="Arial"/>
            </a:endParaRPr>
          </a:p>
        </p:txBody>
      </p:sp>
      <p:sp>
        <p:nvSpPr>
          <p:cNvPr id="172" name="Google Shape;172;p22"/>
          <p:cNvSpPr txBox="1"/>
          <p:nvPr/>
        </p:nvSpPr>
        <p:spPr>
          <a:xfrm>
            <a:off x="3350623" y="234825"/>
            <a:ext cx="30813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Creation of </a:t>
            </a:r>
            <a:endParaRPr b="0" i="0" sz="1400" u="none" cap="none" strike="noStrike">
              <a:solidFill>
                <a:srgbClr val="88A1CE"/>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Application Dashboards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(Wirecloud)</a:t>
            </a:r>
            <a:endParaRPr b="0" i="0" sz="1400" u="none" cap="none" strike="noStrike">
              <a:solidFill>
                <a:srgbClr val="595959"/>
              </a:solidFill>
              <a:latin typeface="Arial"/>
              <a:ea typeface="Arial"/>
              <a:cs typeface="Arial"/>
              <a:sym typeface="Arial"/>
            </a:endParaRPr>
          </a:p>
        </p:txBody>
      </p:sp>
      <p:sp>
        <p:nvSpPr>
          <p:cNvPr id="173" name="Google Shape;173;p22"/>
          <p:cNvSpPr txBox="1"/>
          <p:nvPr/>
        </p:nvSpPr>
        <p:spPr>
          <a:xfrm>
            <a:off x="6094425" y="234825"/>
            <a:ext cx="30813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Real-time Processing of </a:t>
            </a:r>
            <a:endParaRPr b="1" i="0" sz="1600" u="none" cap="none" strike="noStrike">
              <a:solidFill>
                <a:srgbClr val="88A1CE"/>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media streams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(Kurento, OpenVidu)</a:t>
            </a:r>
            <a:endParaRPr b="0" i="0" sz="1400" u="none" cap="none" strike="noStrike">
              <a:solidFill>
                <a:srgbClr val="595959"/>
              </a:solidFill>
              <a:latin typeface="Arial"/>
              <a:ea typeface="Arial"/>
              <a:cs typeface="Arial"/>
              <a:sym typeface="Arial"/>
            </a:endParaRPr>
          </a:p>
        </p:txBody>
      </p:sp>
      <p:cxnSp>
        <p:nvCxnSpPr>
          <p:cNvPr id="174" name="Google Shape;174;p22"/>
          <p:cNvCxnSpPr/>
          <p:nvPr/>
        </p:nvCxnSpPr>
        <p:spPr>
          <a:xfrm flipH="1" rot="10800000">
            <a:off x="7715681" y="1029895"/>
            <a:ext cx="1961100" cy="1051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cxnSp>
        <p:nvCxnSpPr>
          <p:cNvPr id="175" name="Google Shape;175;p22"/>
          <p:cNvCxnSpPr>
            <a:endCxn id="165" idx="0"/>
          </p:cNvCxnSpPr>
          <p:nvPr/>
        </p:nvCxnSpPr>
        <p:spPr>
          <a:xfrm flipH="1">
            <a:off x="4841600" y="5085150"/>
            <a:ext cx="751200" cy="766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176" name="Google Shape;176;p22"/>
          <p:cNvSpPr txBox="1"/>
          <p:nvPr/>
        </p:nvSpPr>
        <p:spPr>
          <a:xfrm>
            <a:off x="6264663" y="5860700"/>
            <a:ext cx="33705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Connection to Robots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(FIROS, Fast DDS,Micro XRCE-DDS)</a:t>
            </a:r>
            <a:endParaRPr b="0" i="0" sz="1400" u="none" cap="none" strike="noStrike">
              <a:solidFill>
                <a:srgbClr val="595959"/>
              </a:solidFill>
              <a:latin typeface="Arial"/>
              <a:ea typeface="Arial"/>
              <a:cs typeface="Arial"/>
              <a:sym typeface="Arial"/>
            </a:endParaRPr>
          </a:p>
        </p:txBody>
      </p:sp>
      <p:sp>
        <p:nvSpPr>
          <p:cNvPr id="177" name="Google Shape;177;p22"/>
          <p:cNvSpPr txBox="1"/>
          <p:nvPr/>
        </p:nvSpPr>
        <p:spPr>
          <a:xfrm>
            <a:off x="337225" y="4677138"/>
            <a:ext cx="22497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E67"/>
                </a:solidFill>
                <a:latin typeface="Arial"/>
                <a:ea typeface="Arial"/>
                <a:cs typeface="Arial"/>
                <a:sym typeface="Arial"/>
              </a:rPr>
              <a:t>Big Data </a:t>
            </a:r>
            <a:br>
              <a:rPr b="1" i="0" lang="en-US" sz="1600" u="none" cap="none" strike="noStrike">
                <a:solidFill>
                  <a:srgbClr val="002E67"/>
                </a:solidFill>
                <a:latin typeface="Arial"/>
                <a:ea typeface="Arial"/>
                <a:cs typeface="Arial"/>
                <a:sym typeface="Arial"/>
              </a:rPr>
            </a:br>
            <a:r>
              <a:rPr b="1" i="0" lang="en-US" sz="1600" u="none" cap="none" strike="noStrike">
                <a:solidFill>
                  <a:srgbClr val="002E67"/>
                </a:solidFill>
                <a:latin typeface="Arial"/>
                <a:ea typeface="Arial"/>
                <a:cs typeface="Arial"/>
                <a:sym typeface="Arial"/>
              </a:rPr>
              <a:t>Context Analysis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(Cosmos)</a:t>
            </a:r>
            <a:endParaRPr b="0" i="0" sz="1400" u="none" cap="none" strike="noStrike">
              <a:solidFill>
                <a:srgbClr val="595959"/>
              </a:solidFill>
              <a:latin typeface="Arial"/>
              <a:ea typeface="Arial"/>
              <a:cs typeface="Arial"/>
              <a:sym typeface="Arial"/>
            </a:endParaRPr>
          </a:p>
        </p:txBody>
      </p:sp>
      <p:cxnSp>
        <p:nvCxnSpPr>
          <p:cNvPr id="178" name="Google Shape;178;p22"/>
          <p:cNvCxnSpPr/>
          <p:nvPr/>
        </p:nvCxnSpPr>
        <p:spPr>
          <a:xfrm flipH="1" rot="10800000">
            <a:off x="6720375" y="994575"/>
            <a:ext cx="959400" cy="1035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cxnSp>
        <p:nvCxnSpPr>
          <p:cNvPr id="179" name="Google Shape;179;p22"/>
          <p:cNvCxnSpPr>
            <a:endCxn id="172" idx="2"/>
          </p:cNvCxnSpPr>
          <p:nvPr/>
        </p:nvCxnSpPr>
        <p:spPr>
          <a:xfrm rot="10800000">
            <a:off x="4891273" y="1065825"/>
            <a:ext cx="670800" cy="941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180" name="Google Shape;180;p22"/>
          <p:cNvSpPr txBox="1"/>
          <p:nvPr/>
        </p:nvSpPr>
        <p:spPr>
          <a:xfrm>
            <a:off x="9237325" y="636425"/>
            <a:ext cx="19425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Cloud Edge</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(FogFlow) </a:t>
            </a:r>
            <a:endParaRPr b="0" i="0" sz="1400" u="none" cap="none" strike="noStrike">
              <a:solidFill>
                <a:srgbClr val="595959"/>
              </a:solidFill>
              <a:latin typeface="Arial"/>
              <a:ea typeface="Arial"/>
              <a:cs typeface="Arial"/>
              <a:sym typeface="Arial"/>
            </a:endParaRPr>
          </a:p>
        </p:txBody>
      </p:sp>
      <p:cxnSp>
        <p:nvCxnSpPr>
          <p:cNvPr id="181" name="Google Shape;181;p22"/>
          <p:cNvCxnSpPr/>
          <p:nvPr/>
        </p:nvCxnSpPr>
        <p:spPr>
          <a:xfrm rot="10800000">
            <a:off x="2416650" y="2404450"/>
            <a:ext cx="2578500" cy="754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cxnSp>
        <p:nvCxnSpPr>
          <p:cNvPr id="182" name="Google Shape;182;p22"/>
          <p:cNvCxnSpPr/>
          <p:nvPr/>
        </p:nvCxnSpPr>
        <p:spPr>
          <a:xfrm>
            <a:off x="7671275" y="4808800"/>
            <a:ext cx="2229300" cy="811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183" name="Google Shape;183;p22"/>
          <p:cNvSpPr txBox="1"/>
          <p:nvPr/>
        </p:nvSpPr>
        <p:spPr>
          <a:xfrm>
            <a:off x="9378325" y="5525850"/>
            <a:ext cx="24351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Documents </a:t>
            </a:r>
            <a:endParaRPr b="1" i="0" sz="1600" u="none" cap="none" strike="noStrike">
              <a:solidFill>
                <a:srgbClr val="41B4C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Exchange</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(Domibus)</a:t>
            </a:r>
            <a:endParaRPr b="0" i="0" sz="1400" u="none" cap="none" strike="noStrike">
              <a:solidFill>
                <a:srgbClr val="595959"/>
              </a:solidFill>
              <a:latin typeface="Arial"/>
              <a:ea typeface="Arial"/>
              <a:cs typeface="Arial"/>
              <a:sym typeface="Arial"/>
            </a:endParaRPr>
          </a:p>
        </p:txBody>
      </p:sp>
      <p:sp>
        <p:nvSpPr>
          <p:cNvPr id="184" name="Google Shape;184;p22"/>
          <p:cNvSpPr txBox="1"/>
          <p:nvPr/>
        </p:nvSpPr>
        <p:spPr>
          <a:xfrm>
            <a:off x="186475" y="1465800"/>
            <a:ext cx="2551200" cy="116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E67"/>
                </a:solidFill>
                <a:latin typeface="Arial"/>
                <a:ea typeface="Arial"/>
                <a:cs typeface="Arial"/>
                <a:sym typeface="Arial"/>
              </a:rPr>
              <a:t>NGSI Context Broker Implementations</a:t>
            </a:r>
            <a:endParaRPr b="0" i="0" sz="1400" u="none" cap="none" strike="noStrike">
              <a:solidFill>
                <a:srgbClr val="002E6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(Orion, Orion-LD, </a:t>
            </a:r>
            <a:endParaRPr b="1" i="0" sz="14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Scorpio, Stellio)</a:t>
            </a:r>
            <a:endParaRPr b="0" i="0" sz="1400" u="none" cap="none" strike="noStrike">
              <a:solidFill>
                <a:srgbClr val="000000"/>
              </a:solidFill>
              <a:latin typeface="Arial"/>
              <a:ea typeface="Arial"/>
              <a:cs typeface="Arial"/>
              <a:sym typeface="Arial"/>
            </a:endParaRPr>
          </a:p>
        </p:txBody>
      </p:sp>
      <p:cxnSp>
        <p:nvCxnSpPr>
          <p:cNvPr id="185" name="Google Shape;185;p22"/>
          <p:cNvCxnSpPr/>
          <p:nvPr/>
        </p:nvCxnSpPr>
        <p:spPr>
          <a:xfrm>
            <a:off x="7188663" y="5118600"/>
            <a:ext cx="654600" cy="699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
        <p:nvSpPr>
          <p:cNvPr id="186" name="Google Shape;186;p22"/>
          <p:cNvSpPr txBox="1"/>
          <p:nvPr/>
        </p:nvSpPr>
        <p:spPr>
          <a:xfrm>
            <a:off x="396325" y="5750875"/>
            <a:ext cx="30813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 Connection to </a:t>
            </a:r>
            <a:endParaRPr b="1" i="0" sz="1600" u="none" cap="none" strike="noStrike">
              <a:solidFill>
                <a:srgbClr val="41B4C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External Systems </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(Oliot)</a:t>
            </a:r>
            <a:endParaRPr b="0" i="0" sz="1400" u="none" cap="none" strike="noStrike">
              <a:solidFill>
                <a:srgbClr val="595959"/>
              </a:solidFill>
              <a:latin typeface="Arial"/>
              <a:ea typeface="Arial"/>
              <a:cs typeface="Arial"/>
              <a:sym typeface="Arial"/>
            </a:endParaRPr>
          </a:p>
        </p:txBody>
      </p:sp>
      <p:cxnSp>
        <p:nvCxnSpPr>
          <p:cNvPr id="187" name="Google Shape;187;p22"/>
          <p:cNvCxnSpPr/>
          <p:nvPr/>
        </p:nvCxnSpPr>
        <p:spPr>
          <a:xfrm flipH="1" rot="10800000">
            <a:off x="2173675" y="3943700"/>
            <a:ext cx="2559900" cy="950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564897" y="287340"/>
            <a:ext cx="10492766" cy="10061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4"/>
                </a:solidFill>
              </a:rPr>
              <a:t>NGSI v2 already exists, why bother with NGSI-LD?</a:t>
            </a:r>
            <a:endParaRPr b="0" i="0" sz="2800" u="none" cap="none" strike="noStrike">
              <a:solidFill>
                <a:schemeClr val="accent4"/>
              </a:solidFill>
              <a:latin typeface="Arial"/>
              <a:ea typeface="Arial"/>
              <a:cs typeface="Arial"/>
              <a:sym typeface="Arial"/>
            </a:endParaRPr>
          </a:p>
        </p:txBody>
      </p:sp>
      <p:sp>
        <p:nvSpPr>
          <p:cNvPr id="193" name="Google Shape;193;p23"/>
          <p:cNvSpPr txBox="1"/>
          <p:nvPr>
            <p:ph idx="1" type="body"/>
          </p:nvPr>
        </p:nvSpPr>
        <p:spPr>
          <a:xfrm>
            <a:off x="564897" y="1357298"/>
            <a:ext cx="10074814" cy="49292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000"/>
              <a:buNone/>
            </a:pPr>
            <a:r>
              <a:rPr lang="en-US" sz="2400"/>
              <a:t>I like the idea of:</a:t>
            </a:r>
            <a:endParaRPr sz="2400"/>
          </a:p>
          <a:p>
            <a:pPr indent="0" lvl="0" marL="0" marR="0" rtl="0" algn="l">
              <a:lnSpc>
                <a:spcPct val="100000"/>
              </a:lnSpc>
              <a:spcBef>
                <a:spcPts val="0"/>
              </a:spcBef>
              <a:spcAft>
                <a:spcPts val="0"/>
              </a:spcAft>
              <a:buSzPts val="2000"/>
              <a:buNone/>
            </a:pPr>
            <a:r>
              <a:rPr lang="en-US" sz="2400"/>
              <a:t> </a:t>
            </a:r>
            <a:endParaRPr sz="2400"/>
          </a:p>
          <a:p>
            <a:pPr indent="-381000" lvl="0" marL="457200" marR="0" rtl="0" algn="l">
              <a:lnSpc>
                <a:spcPct val="100000"/>
              </a:lnSpc>
              <a:spcBef>
                <a:spcPts val="0"/>
              </a:spcBef>
              <a:spcAft>
                <a:spcPts val="0"/>
              </a:spcAft>
              <a:buSzPts val="2400"/>
              <a:buChar char="▪"/>
            </a:pPr>
            <a:r>
              <a:rPr lang="en-US" sz="2400"/>
              <a:t>No vendor lock-in</a:t>
            </a:r>
            <a:endParaRPr b="1" sz="2400">
              <a:solidFill>
                <a:schemeClr val="accent2"/>
              </a:solidFill>
              <a:latin typeface="Roboto Mono"/>
              <a:ea typeface="Roboto Mono"/>
              <a:cs typeface="Roboto Mono"/>
              <a:sym typeface="Roboto Mono"/>
            </a:endParaRPr>
          </a:p>
          <a:p>
            <a:pPr indent="0" lvl="0" marL="457200" marR="0" rtl="0" algn="l">
              <a:lnSpc>
                <a:spcPct val="100000"/>
              </a:lnSpc>
              <a:spcBef>
                <a:spcPts val="0"/>
              </a:spcBef>
              <a:spcAft>
                <a:spcPts val="0"/>
              </a:spcAft>
              <a:buSzPts val="2000"/>
              <a:buNone/>
            </a:pPr>
            <a:r>
              <a:t/>
            </a:r>
            <a:endParaRPr b="1" sz="1400">
              <a:solidFill>
                <a:schemeClr val="accent2"/>
              </a:solidFill>
              <a:latin typeface="Roboto Mono"/>
              <a:ea typeface="Roboto Mono"/>
              <a:cs typeface="Roboto Mono"/>
              <a:sym typeface="Roboto Mono"/>
            </a:endParaRPr>
          </a:p>
          <a:p>
            <a:pPr indent="-381000" lvl="0" marL="457200" marR="0" rtl="0" algn="l">
              <a:lnSpc>
                <a:spcPct val="100000"/>
              </a:lnSpc>
              <a:spcBef>
                <a:spcPts val="0"/>
              </a:spcBef>
              <a:spcAft>
                <a:spcPts val="0"/>
              </a:spcAft>
              <a:buSzPts val="2400"/>
              <a:buChar char="▪"/>
            </a:pPr>
            <a:r>
              <a:rPr lang="en-US" sz="2400"/>
              <a:t>Adding an interoperability layer between processes and the real world</a:t>
            </a:r>
            <a:endParaRPr sz="2400"/>
          </a:p>
          <a:p>
            <a:pPr indent="0" lvl="0" marL="457200" marR="0" rtl="0" algn="l">
              <a:lnSpc>
                <a:spcPct val="100000"/>
              </a:lnSpc>
              <a:spcBef>
                <a:spcPts val="0"/>
              </a:spcBef>
              <a:spcAft>
                <a:spcPts val="0"/>
              </a:spcAft>
              <a:buSzPts val="2000"/>
              <a:buNone/>
            </a:pPr>
            <a:r>
              <a:t/>
            </a:r>
            <a:endParaRPr sz="1400"/>
          </a:p>
          <a:p>
            <a:pPr indent="-381000" lvl="0" marL="457200" marR="0" rtl="0" algn="l">
              <a:lnSpc>
                <a:spcPct val="100000"/>
              </a:lnSpc>
              <a:spcBef>
                <a:spcPts val="0"/>
              </a:spcBef>
              <a:spcAft>
                <a:spcPts val="0"/>
              </a:spcAft>
              <a:buSzPts val="2400"/>
              <a:buChar char="▪"/>
            </a:pPr>
            <a:r>
              <a:rPr lang="en-US" sz="2400"/>
              <a:t>Flexible architectures</a:t>
            </a:r>
            <a:endParaRPr sz="1000"/>
          </a:p>
          <a:p>
            <a:pPr indent="-381000" lvl="1" marL="914400" marR="0" rtl="0" algn="l">
              <a:lnSpc>
                <a:spcPct val="100000"/>
              </a:lnSpc>
              <a:spcBef>
                <a:spcPts val="0"/>
              </a:spcBef>
              <a:spcAft>
                <a:spcPts val="0"/>
              </a:spcAft>
              <a:buSzPts val="2400"/>
              <a:buChar char="•"/>
            </a:pPr>
            <a:r>
              <a:rPr i="1" lang="en-US" sz="2400"/>
              <a:t>Powered by FIWARE</a:t>
            </a:r>
            <a:r>
              <a:rPr lang="en-US" sz="2400"/>
              <a:t> Solutions</a:t>
            </a:r>
            <a:endParaRPr sz="2400"/>
          </a:p>
          <a:p>
            <a:pPr indent="-381000" lvl="1" marL="914400" marR="0" rtl="0" algn="l">
              <a:lnSpc>
                <a:spcPct val="100000"/>
              </a:lnSpc>
              <a:spcBef>
                <a:spcPts val="0"/>
              </a:spcBef>
              <a:spcAft>
                <a:spcPts val="0"/>
              </a:spcAft>
              <a:buSzPts val="2400"/>
              <a:buChar char="•"/>
            </a:pPr>
            <a:r>
              <a:rPr i="1" lang="en-US" sz="2400"/>
              <a:t>FIWARE Ready</a:t>
            </a:r>
            <a:r>
              <a:rPr lang="en-US" sz="2400"/>
              <a:t> Devices</a:t>
            </a:r>
            <a:endParaRPr sz="2400"/>
          </a:p>
          <a:p>
            <a:pPr indent="-381000" lvl="1" marL="914400" marR="0" rtl="0" algn="l">
              <a:lnSpc>
                <a:spcPct val="100000"/>
              </a:lnSpc>
              <a:spcBef>
                <a:spcPts val="0"/>
              </a:spcBef>
              <a:spcAft>
                <a:spcPts val="0"/>
              </a:spcAft>
              <a:buSzPts val="2400"/>
              <a:buChar char="•"/>
            </a:pPr>
            <a:r>
              <a:rPr i="1" lang="en-US" sz="2400"/>
              <a:t>FIWARE Ready</a:t>
            </a:r>
            <a:r>
              <a:rPr lang="en-US" sz="2400"/>
              <a:t> Enablers</a:t>
            </a:r>
            <a:endParaRPr sz="2400"/>
          </a:p>
          <a:p>
            <a:pPr indent="-381000" lvl="1" marL="914400" marR="0" rtl="0" algn="l">
              <a:lnSpc>
                <a:spcPct val="100000"/>
              </a:lnSpc>
              <a:spcBef>
                <a:spcPts val="0"/>
              </a:spcBef>
              <a:spcAft>
                <a:spcPts val="0"/>
              </a:spcAft>
              <a:buSzPts val="2400"/>
              <a:buChar char="•"/>
            </a:pPr>
            <a:r>
              <a:rPr lang="en-US" sz="2400"/>
              <a:t>etc.</a:t>
            </a:r>
            <a:endParaRPr sz="2400"/>
          </a:p>
          <a:p>
            <a:pPr indent="0" lvl="0" marL="457200" marR="0" rtl="0" algn="l">
              <a:lnSpc>
                <a:spcPct val="100000"/>
              </a:lnSpc>
              <a:spcBef>
                <a:spcPts val="0"/>
              </a:spcBef>
              <a:spcAft>
                <a:spcPts val="0"/>
              </a:spcAft>
              <a:buSzPts val="2000"/>
              <a:buNone/>
            </a:pPr>
            <a:r>
              <a:t/>
            </a:r>
            <a:endParaRPr sz="1000"/>
          </a:p>
          <a:p>
            <a:pPr indent="-173046" lvl="0" marL="300046" marR="0" rtl="0" algn="l">
              <a:lnSpc>
                <a:spcPct val="100000"/>
              </a:lnSpc>
              <a:spcBef>
                <a:spcPts val="0"/>
              </a:spcBef>
              <a:spcAft>
                <a:spcPts val="0"/>
              </a:spcAft>
              <a:buClr>
                <a:schemeClr val="dk1"/>
              </a:buClr>
              <a:buSzPts val="1100"/>
              <a:buFont typeface="Arial"/>
              <a:buNone/>
            </a:pPr>
            <a:r>
              <a:t/>
            </a:r>
            <a:endParaRPr/>
          </a:p>
          <a:p>
            <a:pPr indent="-173046" lvl="0" marL="300046" marR="0" rtl="0" algn="l">
              <a:lnSpc>
                <a:spcPct val="100000"/>
              </a:lnSpc>
              <a:spcBef>
                <a:spcPts val="0"/>
              </a:spcBef>
              <a:spcAft>
                <a:spcPts val="0"/>
              </a:spcAft>
              <a:buClr>
                <a:schemeClr val="dk1"/>
              </a:buClr>
              <a:buSzPts val="1100"/>
              <a:buFont typeface="Arial"/>
              <a:buNone/>
            </a:pPr>
            <a:r>
              <a:rPr lang="en-US" sz="2800">
                <a:solidFill>
                  <a:schemeClr val="accent4"/>
                </a:solidFill>
              </a:rPr>
              <a:t>I’ve already gained those advantages, so what comes next?</a:t>
            </a:r>
            <a:endParaRPr sz="2800">
              <a:solidFill>
                <a:schemeClr val="accent4"/>
              </a:solidFill>
            </a:endParaRPr>
          </a:p>
          <a:p>
            <a:pPr indent="-173046" lvl="0" marL="300046" marR="0" rtl="0" algn="l">
              <a:lnSpc>
                <a:spcPct val="100000"/>
              </a:lnSpc>
              <a:spcBef>
                <a:spcPts val="0"/>
              </a:spcBef>
              <a:spcAft>
                <a:spcPts val="0"/>
              </a:spcAft>
              <a:buClr>
                <a:srgbClr val="41B4C7"/>
              </a:buClr>
              <a:buSzPts val="2000"/>
              <a:buFont typeface="Noto Sans Symbols"/>
              <a:buNone/>
            </a:pPr>
            <a:r>
              <a:t/>
            </a:r>
            <a:endParaRPr/>
          </a:p>
        </p:txBody>
      </p:sp>
      <p:sp>
        <p:nvSpPr>
          <p:cNvPr id="194" name="Google Shape;194;p23"/>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4"/>
                </a:solidFill>
              </a:rPr>
              <a:t>My data is useful to me, but is more powerful shared with others</a:t>
            </a:r>
            <a:endParaRPr b="0" i="0" sz="2800" u="none" cap="none" strike="noStrike">
              <a:solidFill>
                <a:schemeClr val="accent4"/>
              </a:solidFill>
              <a:latin typeface="Arial"/>
              <a:ea typeface="Arial"/>
              <a:cs typeface="Arial"/>
              <a:sym typeface="Arial"/>
            </a:endParaRPr>
          </a:p>
        </p:txBody>
      </p:sp>
      <p:sp>
        <p:nvSpPr>
          <p:cNvPr id="200" name="Google Shape;200;p24"/>
          <p:cNvSpPr txBox="1"/>
          <p:nvPr>
            <p:ph idx="1" type="body"/>
          </p:nvPr>
        </p:nvSpPr>
        <p:spPr>
          <a:xfrm>
            <a:off x="564900" y="1357300"/>
            <a:ext cx="11282100" cy="49293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SzPts val="2000"/>
              <a:buNone/>
            </a:pPr>
            <a:r>
              <a:t/>
            </a:r>
            <a:endParaRPr b="1">
              <a:solidFill>
                <a:schemeClr val="dk2"/>
              </a:solidFill>
            </a:endParaRPr>
          </a:p>
          <a:p>
            <a:pPr indent="0" lvl="0" marL="457200" marR="0" rtl="0" algn="l">
              <a:lnSpc>
                <a:spcPct val="100000"/>
              </a:lnSpc>
              <a:spcBef>
                <a:spcPts val="0"/>
              </a:spcBef>
              <a:spcAft>
                <a:spcPts val="0"/>
              </a:spcAft>
              <a:buSzPts val="2000"/>
              <a:buNone/>
            </a:pPr>
            <a:r>
              <a:t/>
            </a:r>
            <a:endParaRPr b="1">
              <a:solidFill>
                <a:schemeClr val="dk2"/>
              </a:solidFill>
            </a:endParaRPr>
          </a:p>
          <a:p>
            <a:pPr indent="0" lvl="0" marL="457200" marR="0" rtl="0" algn="l">
              <a:lnSpc>
                <a:spcPct val="100000"/>
              </a:lnSpc>
              <a:spcBef>
                <a:spcPts val="0"/>
              </a:spcBef>
              <a:spcAft>
                <a:spcPts val="0"/>
              </a:spcAft>
              <a:buSzPts val="2000"/>
              <a:buNone/>
            </a:pPr>
            <a:r>
              <a:rPr b="1" lang="en-US">
                <a:solidFill>
                  <a:schemeClr val="dk2"/>
                </a:solidFill>
              </a:rPr>
              <a:t>… but what about Conway's law?</a:t>
            </a:r>
            <a:endParaRPr b="1">
              <a:solidFill>
                <a:schemeClr val="dk2"/>
              </a:solidFill>
            </a:endParaRPr>
          </a:p>
          <a:p>
            <a:pPr indent="0" lvl="0" marL="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rPr i="1" lang="en-US"/>
              <a:t>Any organization that designs a system (defined broadly) will produce a design whose structure is a copy of the organization's communication structure.</a:t>
            </a:r>
            <a:endParaRPr i="1"/>
          </a:p>
          <a:p>
            <a:pPr indent="0" lvl="0" marL="45720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rPr lang="en-US"/>
              <a:t>— Melvin E. Conway</a:t>
            </a:r>
            <a:endParaRPr/>
          </a:p>
          <a:p>
            <a:pPr indent="0" lvl="0" marL="45720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rPr lang="en-US" sz="2800">
                <a:solidFill>
                  <a:schemeClr val="dk2"/>
                </a:solidFill>
              </a:rPr>
              <a:t>… how can I share data and benefit from other organizations if their organization </a:t>
            </a:r>
            <a:r>
              <a:rPr i="1" lang="en-US" sz="2800">
                <a:solidFill>
                  <a:schemeClr val="dk2"/>
                </a:solidFill>
              </a:rPr>
              <a:t>“communicates” </a:t>
            </a:r>
            <a:r>
              <a:rPr lang="en-US" sz="2800">
                <a:solidFill>
                  <a:schemeClr val="dk2"/>
                </a:solidFill>
              </a:rPr>
              <a:t>differently?</a:t>
            </a:r>
            <a:endParaRPr sz="2800">
              <a:solidFill>
                <a:schemeClr val="dk2"/>
              </a:solidFill>
            </a:endParaRPr>
          </a:p>
          <a:p>
            <a:pPr indent="0" lvl="0" marL="0" marR="0" rtl="0" algn="l">
              <a:lnSpc>
                <a:spcPct val="100000"/>
              </a:lnSpc>
              <a:spcBef>
                <a:spcPts val="0"/>
              </a:spcBef>
              <a:spcAft>
                <a:spcPts val="0"/>
              </a:spcAft>
              <a:buSzPts val="2000"/>
              <a:buNone/>
            </a:pPr>
            <a:r>
              <a:t/>
            </a:r>
            <a:endParaRPr/>
          </a:p>
          <a:p>
            <a:pPr indent="0" lvl="0" marL="0" marR="0" rtl="0" algn="l">
              <a:lnSpc>
                <a:spcPct val="100000"/>
              </a:lnSpc>
              <a:spcBef>
                <a:spcPts val="0"/>
              </a:spcBef>
              <a:spcAft>
                <a:spcPts val="0"/>
              </a:spcAft>
              <a:buSzPts val="2000"/>
              <a:buNone/>
            </a:pPr>
            <a:r>
              <a:t/>
            </a:r>
            <a:endParaRPr/>
          </a:p>
          <a:p>
            <a:pPr indent="-173046" lvl="0" marL="300046" marR="0" rtl="0" algn="l">
              <a:lnSpc>
                <a:spcPct val="100000"/>
              </a:lnSpc>
              <a:spcBef>
                <a:spcPts val="0"/>
              </a:spcBef>
              <a:spcAft>
                <a:spcPts val="0"/>
              </a:spcAft>
              <a:buClr>
                <a:schemeClr val="dk1"/>
              </a:buClr>
              <a:buSzPts val="1100"/>
              <a:buFont typeface="Arial"/>
              <a:buNone/>
            </a:pPr>
            <a:r>
              <a:t/>
            </a:r>
            <a:endParaRPr/>
          </a:p>
          <a:p>
            <a:pPr indent="-173046" lvl="0" marL="300046" marR="0" rtl="0" algn="l">
              <a:lnSpc>
                <a:spcPct val="100000"/>
              </a:lnSpc>
              <a:spcBef>
                <a:spcPts val="0"/>
              </a:spcBef>
              <a:spcAft>
                <a:spcPts val="0"/>
              </a:spcAft>
              <a:buClr>
                <a:srgbClr val="41B4C7"/>
              </a:buClr>
              <a:buSzPts val="2000"/>
              <a:buFont typeface="Noto Sans Symbols"/>
              <a:buNone/>
            </a:pPr>
            <a:r>
              <a:t/>
            </a:r>
            <a:endParaRPr/>
          </a:p>
        </p:txBody>
      </p:sp>
      <p:sp>
        <p:nvSpPr>
          <p:cNvPr id="201" name="Google Shape;201;p24"/>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4"/>
                </a:solidFill>
              </a:rPr>
              <a:t>Illustrative FIWARE Examples </a:t>
            </a:r>
            <a:endParaRPr b="0" i="0" sz="2800" u="none" cap="none" strike="noStrike">
              <a:solidFill>
                <a:schemeClr val="accent4"/>
              </a:solidFill>
              <a:latin typeface="Arial"/>
              <a:ea typeface="Arial"/>
              <a:cs typeface="Arial"/>
              <a:sym typeface="Arial"/>
            </a:endParaRPr>
          </a:p>
        </p:txBody>
      </p:sp>
      <p:sp>
        <p:nvSpPr>
          <p:cNvPr id="207" name="Google Shape;207;p25"/>
          <p:cNvSpPr txBox="1"/>
          <p:nvPr>
            <p:ph idx="1" type="body"/>
          </p:nvPr>
        </p:nvSpPr>
        <p:spPr>
          <a:xfrm>
            <a:off x="482975" y="4780950"/>
            <a:ext cx="5112600" cy="42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2000"/>
              <a:buNone/>
            </a:pPr>
            <a:r>
              <a:rPr b="1" lang="en-US">
                <a:solidFill>
                  <a:schemeClr val="dk2"/>
                </a:solidFill>
              </a:rPr>
              <a:t>Car Parking</a:t>
            </a:r>
            <a:endParaRPr/>
          </a:p>
          <a:p>
            <a:pPr indent="0" lvl="0" marL="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t/>
            </a:r>
            <a:endParaRPr/>
          </a:p>
          <a:p>
            <a:pPr indent="-173046" lvl="0" marL="300046" marR="0" rtl="0" algn="l">
              <a:lnSpc>
                <a:spcPct val="100000"/>
              </a:lnSpc>
              <a:spcBef>
                <a:spcPts val="0"/>
              </a:spcBef>
              <a:spcAft>
                <a:spcPts val="0"/>
              </a:spcAft>
              <a:buClr>
                <a:schemeClr val="dk1"/>
              </a:buClr>
              <a:buSzPts val="1100"/>
              <a:buFont typeface="Arial"/>
              <a:buNone/>
            </a:pPr>
            <a:r>
              <a:t/>
            </a:r>
            <a:endParaRPr/>
          </a:p>
          <a:p>
            <a:pPr indent="-173046" lvl="0" marL="300046" marR="0" rtl="0" algn="l">
              <a:lnSpc>
                <a:spcPct val="100000"/>
              </a:lnSpc>
              <a:spcBef>
                <a:spcPts val="0"/>
              </a:spcBef>
              <a:spcAft>
                <a:spcPts val="0"/>
              </a:spcAft>
              <a:buClr>
                <a:srgbClr val="41B4C7"/>
              </a:buClr>
              <a:buSzPts val="2000"/>
              <a:buFont typeface="Noto Sans Symbols"/>
              <a:buNone/>
            </a:pPr>
            <a:r>
              <a:t/>
            </a:r>
            <a:endParaRPr/>
          </a:p>
        </p:txBody>
      </p:sp>
      <p:sp>
        <p:nvSpPr>
          <p:cNvPr id="208" name="Google Shape;208;p25"/>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209" name="Google Shape;209;p25"/>
          <p:cNvSpPr txBox="1"/>
          <p:nvPr>
            <p:ph idx="1" type="body"/>
          </p:nvPr>
        </p:nvSpPr>
        <p:spPr>
          <a:xfrm>
            <a:off x="6268300" y="5006550"/>
            <a:ext cx="5112600" cy="42540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0"/>
              </a:spcBef>
              <a:spcAft>
                <a:spcPts val="0"/>
              </a:spcAft>
              <a:buSzPts val="2000"/>
              <a:buNone/>
            </a:pPr>
            <a:r>
              <a:rPr b="1" lang="en-US">
                <a:solidFill>
                  <a:schemeClr val="dk2"/>
                </a:solidFill>
              </a:rPr>
              <a:t>Cross-border Tourism</a:t>
            </a:r>
            <a:endParaRPr/>
          </a:p>
          <a:p>
            <a:pPr indent="0" lvl="0" marL="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t/>
            </a:r>
            <a:endParaRPr/>
          </a:p>
          <a:p>
            <a:pPr indent="-173046" lvl="0" marL="300046" marR="0" rtl="0" algn="l">
              <a:lnSpc>
                <a:spcPct val="100000"/>
              </a:lnSpc>
              <a:spcBef>
                <a:spcPts val="0"/>
              </a:spcBef>
              <a:spcAft>
                <a:spcPts val="0"/>
              </a:spcAft>
              <a:buClr>
                <a:schemeClr val="dk1"/>
              </a:buClr>
              <a:buSzPts val="1100"/>
              <a:buFont typeface="Arial"/>
              <a:buNone/>
            </a:pPr>
            <a:r>
              <a:t/>
            </a:r>
            <a:endParaRPr/>
          </a:p>
          <a:p>
            <a:pPr indent="-173046" lvl="0" marL="300046" marR="0" rtl="0" algn="l">
              <a:lnSpc>
                <a:spcPct val="100000"/>
              </a:lnSpc>
              <a:spcBef>
                <a:spcPts val="0"/>
              </a:spcBef>
              <a:spcAft>
                <a:spcPts val="0"/>
              </a:spcAft>
              <a:buClr>
                <a:srgbClr val="41B4C7"/>
              </a:buClr>
              <a:buSzPts val="2000"/>
              <a:buFont typeface="Noto Sans Symbols"/>
              <a:buNone/>
            </a:pPr>
            <a:r>
              <a:t/>
            </a:r>
            <a:endParaRPr/>
          </a:p>
        </p:txBody>
      </p:sp>
      <p:pic>
        <p:nvPicPr>
          <p:cNvPr id="210" name="Google Shape;210;p25"/>
          <p:cNvPicPr preferRelativeResize="0"/>
          <p:nvPr/>
        </p:nvPicPr>
        <p:blipFill rotWithShape="1">
          <a:blip r:embed="rId3">
            <a:alphaModFix/>
          </a:blip>
          <a:srcRect b="0" l="0" r="0" t="0"/>
          <a:stretch/>
        </p:blipFill>
        <p:spPr>
          <a:xfrm>
            <a:off x="848525" y="1686188"/>
            <a:ext cx="4381500" cy="2781300"/>
          </a:xfrm>
          <a:prstGeom prst="rect">
            <a:avLst/>
          </a:prstGeom>
          <a:noFill/>
          <a:ln cap="flat" cmpd="sng" w="19050">
            <a:solidFill>
              <a:schemeClr val="dk2"/>
            </a:solidFill>
            <a:prstDash val="solid"/>
            <a:round/>
            <a:headEnd len="sm" w="sm" type="none"/>
            <a:tailEnd len="sm" w="sm" type="none"/>
          </a:ln>
        </p:spPr>
      </p:pic>
      <p:pic>
        <p:nvPicPr>
          <p:cNvPr id="211" name="Google Shape;211;p25"/>
          <p:cNvPicPr preferRelativeResize="0"/>
          <p:nvPr/>
        </p:nvPicPr>
        <p:blipFill rotWithShape="1">
          <a:blip r:embed="rId4">
            <a:alphaModFix/>
          </a:blip>
          <a:srcRect b="0" l="0" r="0" t="0"/>
          <a:stretch/>
        </p:blipFill>
        <p:spPr>
          <a:xfrm>
            <a:off x="7428800" y="1372740"/>
            <a:ext cx="3241215" cy="340821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4"/>
                </a:solidFill>
              </a:rPr>
              <a:t>Linked Data: JSON to JSON-LD</a:t>
            </a:r>
            <a:endParaRPr b="0" i="0" sz="2800" u="none" cap="none" strike="noStrike">
              <a:solidFill>
                <a:schemeClr val="accent4"/>
              </a:solidFill>
              <a:latin typeface="Arial"/>
              <a:ea typeface="Arial"/>
              <a:cs typeface="Arial"/>
              <a:sym typeface="Arial"/>
            </a:endParaRPr>
          </a:p>
        </p:txBody>
      </p:sp>
      <p:sp>
        <p:nvSpPr>
          <p:cNvPr id="217" name="Google Shape;217;p26"/>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rgbClr val="41B4C7"/>
              </a:buClr>
              <a:buSzPts val="2000"/>
              <a:buFont typeface="Noto Sans Symbols"/>
              <a:buNone/>
            </a:pPr>
            <a:r>
              <a:rPr lang="en-US" sz="1800"/>
              <a:t>From: </a:t>
            </a:r>
            <a:r>
              <a:rPr lang="en-US" sz="1800" u="sng">
                <a:solidFill>
                  <a:schemeClr val="accent5"/>
                </a:solidFill>
                <a:hlinkClick r:id="rId3">
                  <a:extLst>
                    <a:ext uri="{A12FA001-AC4F-418D-AE19-62706E023703}">
                      <ahyp:hlinkClr val="tx"/>
                    </a:ext>
                  </a:extLst>
                </a:hlinkClick>
              </a:rPr>
              <a:t>https://json-ld.org/</a:t>
            </a:r>
            <a:endParaRPr sz="1800">
              <a:solidFill>
                <a:schemeClr val="accent5"/>
              </a:solidFill>
            </a:endParaRPr>
          </a:p>
          <a:p>
            <a:pPr indent="-173046" lvl="0" marL="300046" marR="0" rtl="0" algn="l">
              <a:lnSpc>
                <a:spcPct val="100000"/>
              </a:lnSpc>
              <a:spcBef>
                <a:spcPts val="0"/>
              </a:spcBef>
              <a:spcAft>
                <a:spcPts val="0"/>
              </a:spcAft>
              <a:buClr>
                <a:srgbClr val="41B4C7"/>
              </a:buClr>
              <a:buSzPts val="2000"/>
              <a:buFont typeface="Noto Sans Symbols"/>
              <a:buNone/>
            </a:pPr>
            <a:r>
              <a:t/>
            </a:r>
            <a:endParaRPr sz="1800"/>
          </a:p>
          <a:p>
            <a:pPr indent="-342900" lvl="0" marL="457200" marR="0" rtl="0" algn="l">
              <a:lnSpc>
                <a:spcPct val="100000"/>
              </a:lnSpc>
              <a:spcBef>
                <a:spcPts val="0"/>
              </a:spcBef>
              <a:spcAft>
                <a:spcPts val="0"/>
              </a:spcAft>
              <a:buSzPts val="1800"/>
              <a:buChar char="▪"/>
            </a:pPr>
            <a:r>
              <a:rPr b="1" lang="en-US" sz="1800">
                <a:solidFill>
                  <a:schemeClr val="dk2"/>
                </a:solidFill>
              </a:rPr>
              <a:t>JSON-LD</a:t>
            </a:r>
            <a:r>
              <a:rPr lang="en-US" sz="1800"/>
              <a:t> is a lightweight Linked Data format. It is easy for humans to read and write. It is based on the already successful JSON format and provides a way to help JSON data interoperate at Web-scale. </a:t>
            </a:r>
            <a:endParaRPr sz="1800"/>
          </a:p>
          <a:p>
            <a:pPr indent="0" lvl="0" marL="457200" marR="0" rtl="0" algn="l">
              <a:lnSpc>
                <a:spcPct val="100000"/>
              </a:lnSpc>
              <a:spcBef>
                <a:spcPts val="0"/>
              </a:spcBef>
              <a:spcAft>
                <a:spcPts val="0"/>
              </a:spcAft>
              <a:buSzPts val="2000"/>
              <a:buNone/>
            </a:pPr>
            <a:r>
              <a:t/>
            </a:r>
            <a:endParaRPr sz="1800"/>
          </a:p>
          <a:p>
            <a:pPr indent="-342900" lvl="0" marL="457200" marR="0" rtl="0" algn="l">
              <a:lnSpc>
                <a:spcPct val="100000"/>
              </a:lnSpc>
              <a:spcBef>
                <a:spcPts val="0"/>
              </a:spcBef>
              <a:spcAft>
                <a:spcPts val="0"/>
              </a:spcAft>
              <a:buSzPts val="1800"/>
              <a:buChar char="▪"/>
            </a:pPr>
            <a:r>
              <a:rPr b="1" lang="en-US" sz="1800">
                <a:solidFill>
                  <a:schemeClr val="dk2"/>
                </a:solidFill>
              </a:rPr>
              <a:t>Linked Data</a:t>
            </a:r>
            <a:r>
              <a:rPr lang="en-US" sz="1800"/>
              <a:t> empowers people that publish and use information on the Web. It is a way to create a network of standards-based, machine-readable data across Web sites. It allows an application to start at one piece of Linked Data, and follow embedded links to other pieces of Linked Data that are hosted on different sites across the Web.</a:t>
            </a:r>
            <a:endParaRPr sz="1800"/>
          </a:p>
          <a:p>
            <a:pPr indent="-173046" lvl="0" marL="300046" marR="0" rtl="0" algn="l">
              <a:lnSpc>
                <a:spcPct val="100000"/>
              </a:lnSpc>
              <a:spcBef>
                <a:spcPts val="0"/>
              </a:spcBef>
              <a:spcAft>
                <a:spcPts val="0"/>
              </a:spcAft>
              <a:buClr>
                <a:srgbClr val="41B4C7"/>
              </a:buClr>
              <a:buSzPts val="2000"/>
              <a:buFont typeface="Noto Sans Symbols"/>
              <a:buNone/>
            </a:pPr>
            <a:r>
              <a:t/>
            </a:r>
            <a:endParaRPr sz="1800"/>
          </a:p>
          <a:p>
            <a:pPr indent="-173046" lvl="0" marL="300046" marR="0" rtl="0" algn="l">
              <a:lnSpc>
                <a:spcPct val="100000"/>
              </a:lnSpc>
              <a:spcBef>
                <a:spcPts val="0"/>
              </a:spcBef>
              <a:spcAft>
                <a:spcPts val="0"/>
              </a:spcAft>
              <a:buClr>
                <a:srgbClr val="41B4C7"/>
              </a:buClr>
              <a:buSzPts val="2000"/>
              <a:buFont typeface="Noto Sans Symbols"/>
              <a:buNone/>
            </a:pPr>
            <a:r>
              <a:t/>
            </a:r>
            <a:endParaRPr sz="1800"/>
          </a:p>
        </p:txBody>
      </p:sp>
      <p:sp>
        <p:nvSpPr>
          <p:cNvPr id="218" name="Google Shape;218;p26"/>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pic>
        <p:nvPicPr>
          <p:cNvPr descr="JSON-LD logo" id="219" name="Google Shape;219;p26"/>
          <p:cNvPicPr preferRelativeResize="0"/>
          <p:nvPr/>
        </p:nvPicPr>
        <p:blipFill rotWithShape="1">
          <a:blip r:embed="rId4">
            <a:alphaModFix/>
          </a:blip>
          <a:srcRect b="0" l="0" r="0" t="0"/>
          <a:stretch/>
        </p:blipFill>
        <p:spPr>
          <a:xfrm>
            <a:off x="3393372" y="1408990"/>
            <a:ext cx="304800" cy="304800"/>
          </a:xfrm>
          <a:prstGeom prst="rect">
            <a:avLst/>
          </a:prstGeom>
          <a:noFill/>
          <a:ln>
            <a:noFill/>
          </a:ln>
        </p:spPr>
      </p:pic>
      <p:sp>
        <p:nvSpPr>
          <p:cNvPr id="220" name="Google Shape;220;p26"/>
          <p:cNvSpPr txBox="1"/>
          <p:nvPr/>
        </p:nvSpPr>
        <p:spPr>
          <a:xfrm>
            <a:off x="2278325" y="4430075"/>
            <a:ext cx="7295400" cy="1542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333333"/>
              </a:solidFill>
              <a:highlight>
                <a:srgbClr val="F5F5F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333333"/>
              </a:solidFill>
              <a:highlight>
                <a:srgbClr val="F5F5F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4"/>
                </a:solidFill>
                <a:latin typeface="Courier New"/>
                <a:ea typeface="Courier New"/>
                <a:cs typeface="Courier New"/>
                <a:sym typeface="Courier New"/>
              </a:rPr>
              <a:t>@context</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2"/>
                </a:solidFill>
                <a:uFill>
                  <a:noFill/>
                </a:uFill>
                <a:latin typeface="Courier New"/>
                <a:ea typeface="Courier New"/>
                <a:cs typeface="Courier New"/>
                <a:sym typeface="Courier New"/>
                <a:hlinkClick r:id="rId5">
                  <a:extLst>
                    <a:ext uri="{A12FA001-AC4F-418D-AE19-62706E023703}">
                      <ahyp:hlinkClr val="tx"/>
                    </a:ext>
                  </a:extLst>
                </a:hlinkClick>
              </a:rPr>
              <a:t>https://json-ld.org/contexts/person.jsonld</a:t>
            </a: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4"/>
                </a:solidFill>
                <a:latin typeface="Courier New"/>
                <a:ea typeface="Courier New"/>
                <a:cs typeface="Courier New"/>
                <a:sym typeface="Courier New"/>
              </a:rPr>
              <a:t>@id</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2"/>
                </a:solidFill>
                <a:uFill>
                  <a:noFill/>
                </a:uFill>
                <a:latin typeface="Courier New"/>
                <a:ea typeface="Courier New"/>
                <a:cs typeface="Courier New"/>
                <a:sym typeface="Courier New"/>
                <a:hlinkClick r:id="rId6">
                  <a:extLst>
                    <a:ext uri="{A12FA001-AC4F-418D-AE19-62706E023703}">
                      <ahyp:hlinkClr val="tx"/>
                    </a:ext>
                  </a:extLst>
                </a:hlinkClick>
              </a:rPr>
              <a:t>http://dbpedia.org/resource/John_Lennon</a:t>
            </a: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name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3"/>
                </a:solidFill>
                <a:latin typeface="Courier New"/>
                <a:ea typeface="Courier New"/>
                <a:cs typeface="Courier New"/>
                <a:sym typeface="Courier New"/>
              </a:rPr>
              <a:t>John Lennon</a:t>
            </a: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born</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1"/>
                </a:solidFill>
                <a:latin typeface="Courier New"/>
                <a:ea typeface="Courier New"/>
                <a:cs typeface="Courier New"/>
                <a:sym typeface="Courier New"/>
              </a:rPr>
              <a:t>1940-10-09</a:t>
            </a: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6"/>
                </a:solidFill>
                <a:latin typeface="Courier New"/>
                <a:ea typeface="Courier New"/>
                <a:cs typeface="Courier New"/>
                <a:sym typeface="Courier New"/>
              </a:rPr>
              <a:t>spouse</a:t>
            </a:r>
            <a:r>
              <a:rPr b="1" i="0" lang="en-US" sz="1200" u="none" cap="none" strike="noStrike">
                <a:solidFill>
                  <a:srgbClr val="333333"/>
                </a:solidFill>
                <a:latin typeface="Courier New"/>
                <a:ea typeface="Courier New"/>
                <a:cs typeface="Courier New"/>
                <a:sym typeface="Courier New"/>
              </a:rPr>
              <a:t>": "</a:t>
            </a:r>
            <a:r>
              <a:rPr b="1" i="0" lang="en-US" sz="1200" u="none" cap="none" strike="noStrike">
                <a:solidFill>
                  <a:schemeClr val="accent2"/>
                </a:solidFill>
                <a:uFill>
                  <a:noFill/>
                </a:uFill>
                <a:latin typeface="Courier New"/>
                <a:ea typeface="Courier New"/>
                <a:cs typeface="Courier New"/>
                <a:sym typeface="Courier New"/>
                <a:hlinkClick r:id="rId7">
                  <a:extLst>
                    <a:ext uri="{A12FA001-AC4F-418D-AE19-62706E023703}">
                      <ahyp:hlinkClr val="tx"/>
                    </a:ext>
                  </a:extLst>
                </a:hlinkClick>
              </a:rPr>
              <a:t>http://dbpedia.org/resource/Cynthia_Lennon</a:t>
            </a: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88900" rtl="0" algn="l">
              <a:lnSpc>
                <a:spcPct val="150000"/>
              </a:lnSpc>
              <a:spcBef>
                <a:spcPts val="0"/>
              </a:spcBef>
              <a:spcAft>
                <a:spcPts val="0"/>
              </a:spcAft>
              <a:buClr>
                <a:srgbClr val="000000"/>
              </a:buClr>
              <a:buSzPts val="1200"/>
              <a:buFont typeface="Arial"/>
              <a:buNone/>
            </a:pPr>
            <a:r>
              <a:rPr b="1" i="0" lang="en-US" sz="1200" u="none" cap="none" strike="noStrike">
                <a:solidFill>
                  <a:srgbClr val="333333"/>
                </a:solidFill>
                <a:latin typeface="Courier New"/>
                <a:ea typeface="Courier New"/>
                <a:cs typeface="Courier New"/>
                <a:sym typeface="Courier New"/>
              </a:rPr>
              <a:t>}</a:t>
            </a:r>
            <a:endParaRPr b="1" i="0" sz="1200" u="none" cap="none" strike="noStrike">
              <a:solidFill>
                <a:srgbClr val="333333"/>
              </a:solidFill>
              <a:latin typeface="Courier New"/>
              <a:ea typeface="Courier New"/>
              <a:cs typeface="Courier New"/>
              <a:sym typeface="Courier New"/>
            </a:endParaRPr>
          </a:p>
          <a:p>
            <a:pPr indent="0" lvl="0" marL="0" marR="88900" rtl="0" algn="l">
              <a:lnSpc>
                <a:spcPct val="150000"/>
              </a:lnSpc>
              <a:spcBef>
                <a:spcPts val="800"/>
              </a:spcBef>
              <a:spcAft>
                <a:spcPts val="800"/>
              </a:spcAft>
              <a:buClr>
                <a:srgbClr val="000000"/>
              </a:buClr>
              <a:buSzPts val="1200"/>
              <a:buFont typeface="Arial"/>
              <a:buNone/>
            </a:pPr>
            <a:r>
              <a:t/>
            </a:r>
            <a:endParaRPr b="1" i="0" sz="1200" u="none" cap="none" strike="noStrike">
              <a:solidFill>
                <a:srgbClr val="333333"/>
              </a:solidFill>
              <a:highlight>
                <a:srgbClr val="F5F5F5"/>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idx="12" type="sldNum"/>
          </p:nvPr>
        </p:nvSpPr>
        <p:spPr>
          <a:xfrm>
            <a:off x="5407119" y="6492879"/>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pic>
        <p:nvPicPr>
          <p:cNvPr id="226" name="Google Shape;226;p27"/>
          <p:cNvPicPr preferRelativeResize="0"/>
          <p:nvPr/>
        </p:nvPicPr>
        <p:blipFill rotWithShape="1">
          <a:blip r:embed="rId3">
            <a:alphaModFix/>
          </a:blip>
          <a:srcRect b="0" l="0" r="0" t="0"/>
          <a:stretch/>
        </p:blipFill>
        <p:spPr>
          <a:xfrm>
            <a:off x="2230188" y="1229275"/>
            <a:ext cx="7731626" cy="4871100"/>
          </a:xfrm>
          <a:prstGeom prst="rect">
            <a:avLst/>
          </a:prstGeom>
          <a:noFill/>
          <a:ln cap="flat" cmpd="sng" w="19050">
            <a:solidFill>
              <a:schemeClr val="dk2"/>
            </a:solidFill>
            <a:prstDash val="solid"/>
            <a:round/>
            <a:headEnd len="sm" w="sm" type="none"/>
            <a:tailEnd len="sm" w="sm" type="none"/>
          </a:ln>
        </p:spPr>
      </p:pic>
      <p:sp>
        <p:nvSpPr>
          <p:cNvPr id="227" name="Google Shape;227;p27"/>
          <p:cNvSpPr txBox="1"/>
          <p:nvPr/>
        </p:nvSpPr>
        <p:spPr>
          <a:xfrm>
            <a:off x="498975" y="294850"/>
            <a:ext cx="11190900" cy="77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Arial"/>
                <a:ea typeface="Arial"/>
                <a:cs typeface="Arial"/>
                <a:sym typeface="Arial"/>
              </a:rPr>
              <a:t>Harpreet Singh, the Blockchain in Smart Cities Expert</a:t>
            </a:r>
            <a:endParaRPr b="1" i="0" sz="30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D5758"/>
      </a:dk2>
      <a:lt2>
        <a:srgbClr val="7A858C"/>
      </a:lt2>
      <a:accent1>
        <a:srgbClr val="1DE9B6"/>
      </a:accent1>
      <a:accent2>
        <a:srgbClr val="E040FB"/>
      </a:accent2>
      <a:accent3>
        <a:srgbClr val="FFD600"/>
      </a:accent3>
      <a:accent4>
        <a:srgbClr val="3250FF"/>
      </a:accent4>
      <a:accent5>
        <a:srgbClr val="FF1946"/>
      </a:accent5>
      <a:accent6>
        <a:srgbClr val="F5F5F5"/>
      </a:accent6>
      <a:hlink>
        <a:srgbClr val="325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