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7099300" cy="102346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E6D06D-7996-47EE-A1A7-BA91E7BDDF59}">
  <a:tblStyle styleId="{7AE6D06D-7996-47EE-A1A7-BA91E7BDDF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231a17f9_0_333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231a17f9_0_333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372420d45_1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d372420d45_1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372420d45_1_1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d372420d45_1_1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hyperlink" Target="https://ec.europa.eu/programmes/horizon2020/en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738" y="1827444"/>
            <a:ext cx="3599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TITLE_3">
    <p:bg>
      <p:bgPr>
        <a:solidFill>
          <a:srgbClr val="41B4C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 rot="10800000">
            <a:off x="561239" y="2368367"/>
            <a:ext cx="0" cy="3060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871141" y="2545694"/>
            <a:ext cx="9327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71141" y="3898403"/>
            <a:ext cx="10363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71141" y="611901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19525" l="21656" r="21650" t="13696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/>
          </a:blip>
          <a:srcRect b="13283" l="4615" r="3615" t="16506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8" name="Google Shape;118;p18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ri.etsi.org/ngsi-ld/lo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.org/TR/json-ld/#dfn-grap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i.etsi.org/ngsi-ld/Relationship" TargetMode="External"/><Relationship Id="rId4" Type="http://schemas.openxmlformats.org/officeDocument/2006/relationships/hyperlink" Target="https://uri.etsi.org/ngsi-ld/Relationshi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vioCbTo3C-4" TargetMode="External"/><Relationship Id="rId4" Type="http://schemas.openxmlformats.org/officeDocument/2006/relationships/hyperlink" Target="https://www.youtube.com/watch?v=UmvWk_TQ30A" TargetMode="External"/><Relationship Id="rId5" Type="http://schemas.openxmlformats.org/officeDocument/2006/relationships/hyperlink" Target="https://www.youtube.com/watch?v=Tm3fD89dqRE" TargetMode="External"/><Relationship Id="rId6" Type="http://schemas.openxmlformats.org/officeDocument/2006/relationships/hyperlink" Target="https://json-ld.org/playgroun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ware-datamodels.readthedocs.io/en/latest/ngsi-ld_faq/index.html" TargetMode="External"/><Relationship Id="rId4" Type="http://schemas.openxmlformats.org/officeDocument/2006/relationships/hyperlink" Target="http://dbpedia.org/resource/John_Lennon" TargetMode="External"/><Relationship Id="rId9" Type="http://schemas.openxmlformats.org/officeDocument/2006/relationships/hyperlink" Target="http://dbpedia.org/resource/Cynthia_Lennon" TargetMode="External"/><Relationship Id="rId5" Type="http://schemas.openxmlformats.org/officeDocument/2006/relationships/hyperlink" Target="http://dbpedia.org/resource/John_Lennon" TargetMode="External"/><Relationship Id="rId6" Type="http://schemas.openxmlformats.org/officeDocument/2006/relationships/hyperlink" Target="http://dbpedia.org/resource/John_Lennon" TargetMode="External"/><Relationship Id="rId7" Type="http://schemas.openxmlformats.org/officeDocument/2006/relationships/hyperlink" Target="http://dbpedia.org/resource/John_Lennon" TargetMode="External"/><Relationship Id="rId8" Type="http://schemas.openxmlformats.org/officeDocument/2006/relationships/hyperlink" Target="http://dbpedia.org/resource/John_Lenn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ri.fiware.org/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NGSI-LD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NGSI-LD Properties: </a:t>
            </a:r>
            <a:r>
              <a:rPr lang="en-US">
                <a:solidFill>
                  <a:srgbClr val="333333"/>
                </a:solidFill>
              </a:rPr>
              <a:t>Reading Entity Data as JSON-LD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14200" y="1423400"/>
            <a:ext cx="11414700" cy="46959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Response is just a JSON payload plus an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 sz="1600"/>
              <a:t> can be passed either in the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600"/>
              <a:t> header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or the payload body: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application/ld+json</a:t>
            </a:r>
            <a:r>
              <a:rPr lang="en-US" sz="1400"/>
              <a:t> to include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the </a:t>
            </a: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 </a:t>
            </a:r>
            <a:r>
              <a:rPr lang="en-US" sz="1400"/>
              <a:t>as a JSON attribute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  <a:r>
              <a:rPr lang="en-US" sz="1400"/>
              <a:t> returns plain old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JSON objects - </a:t>
            </a: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 </a:t>
            </a:r>
            <a:r>
              <a:rPr lang="en-US" sz="1400"/>
              <a:t>is passed as a Link heade</a:t>
            </a:r>
            <a:r>
              <a:rPr lang="en-US" sz="1600"/>
              <a:t>r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564900" y="1962625"/>
            <a:ext cx="5312100" cy="16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-G -X GET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'http://localhost:1026/ngsi-ld/v1/entities'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-H '</a:t>
            </a:r>
            <a:r>
              <a:rPr b="1" lang="en-US" sz="1200">
                <a:solidFill>
                  <a:schemeClr val="dk2"/>
                </a:solidFill>
              </a:rPr>
              <a:t>Link: &lt;https://fiware.github.io/data-models/context.jsonld&gt;; rel="http://www.w3.org/ns/json-ld#context"; type="application/ld+json"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-H '</a:t>
            </a:r>
            <a:r>
              <a:rPr b="1" lang="en-US" sz="1200">
                <a:solidFill>
                  <a:schemeClr val="dk2"/>
                </a:solidFill>
              </a:rPr>
              <a:t>Accept: application/ld+json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-d 'type=Building'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-d 'options=keyValues'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6167625" y="1953100"/>
            <a:ext cx="5477100" cy="374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[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</a:t>
            </a:r>
            <a:r>
              <a:rPr b="1" lang="en-US" sz="1200">
                <a:solidFill>
                  <a:schemeClr val="dk2"/>
                </a:solidFill>
              </a:rPr>
              <a:t>"@context": "https://fiware.github.io/data-models/context.jsonld"</a:t>
            </a:r>
            <a:r>
              <a:rPr b="1" lang="en-US" sz="1200"/>
              <a:t>,</a:t>
            </a:r>
            <a:endParaRPr b="1"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"id": "urn:ngsi-ld:Building:store001",  "type": "Building",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"address":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"streetAddress": "Bornholmer Straße 65",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"name": "Bösebrücke Einkauf",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"category": </a:t>
            </a:r>
            <a:r>
              <a:rPr b="1" lang="en-US" sz="1200"/>
              <a:t>“</a:t>
            </a:r>
            <a:r>
              <a:rPr lang="en-US" sz="1200"/>
              <a:t>commercial</a:t>
            </a:r>
            <a:r>
              <a:rPr b="1" lang="en-US" sz="1200"/>
              <a:t>"</a:t>
            </a:r>
            <a:r>
              <a:rPr lang="en-US" sz="1200"/>
              <a:t>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"location":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"type": "Point", "coordinates": [13.3986, 52.5547]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]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Properties: </a:t>
            </a:r>
            <a:r>
              <a:rPr lang="en-US">
                <a:solidFill>
                  <a:srgbClr val="333333"/>
                </a:solidFill>
              </a:rPr>
              <a:t>What to call a location?</a:t>
            </a:r>
            <a:r>
              <a:rPr lang="en-US"/>
              <a:t> 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91250" y="3095300"/>
            <a:ext cx="112650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place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locatedAt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geocoordinate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geocoordinates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564900" y="5292175"/>
            <a:ext cx="10895700" cy="6567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With NGSI-LD core </a:t>
            </a:r>
            <a:r>
              <a:rPr b="1" lang="en-US" sz="1800">
                <a:solidFill>
                  <a:schemeClr val="dk2"/>
                </a:solidFill>
              </a:rPr>
              <a:t>@context</a:t>
            </a:r>
            <a:r>
              <a:rPr lang="en-US" sz="1800"/>
              <a:t> a location is </a:t>
            </a:r>
            <a:r>
              <a:rPr b="1" lang="en-US" sz="1800">
                <a:solidFill>
                  <a:srgbClr val="002E67"/>
                </a:solidFill>
              </a:rPr>
              <a:t>always</a:t>
            </a:r>
            <a:r>
              <a:rPr lang="en-US" sz="1800"/>
              <a:t> </a:t>
            </a:r>
            <a:r>
              <a:rPr b="1"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https://uri.etsi.org/ngsi-ld/location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Thereafter, with JSON-LD you </a:t>
            </a:r>
            <a:r>
              <a:rPr b="1" lang="en-US" sz="1800">
                <a:solidFill>
                  <a:schemeClr val="dk2"/>
                </a:solidFill>
              </a:rPr>
              <a:t>may</a:t>
            </a:r>
            <a:r>
              <a:rPr lang="en-US" sz="1800"/>
              <a:t> map your preferred short name if necessary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225125" y="1293550"/>
            <a:ext cx="5235300" cy="34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</a:rPr>
              <a:t>NGSI-LD core @context</a:t>
            </a:r>
            <a:endParaRPr b="1">
              <a:solidFill>
                <a:schemeClr val="lt1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ngsi-ld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geojson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https://purl.org/geojson/vocab#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... etc.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ngsi-ld:GeoProperty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geojson:Point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coordinates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geojson:coordinates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https://uri.etsi.org/ngsi-ld/location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... etc.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15" name="Google Shape;215;p29"/>
          <p:cNvSpPr txBox="1"/>
          <p:nvPr/>
        </p:nvSpPr>
        <p:spPr>
          <a:xfrm>
            <a:off x="3705175" y="2987300"/>
            <a:ext cx="34635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ubicación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standort 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置き場所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location 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✓</a:t>
            </a:r>
            <a:endParaRPr b="0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564900" y="1293550"/>
            <a:ext cx="5454000" cy="156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{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{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[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13.3986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52.5547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Relationships: </a:t>
            </a:r>
            <a:r>
              <a:rPr lang="en-US">
                <a:solidFill>
                  <a:srgbClr val="333333"/>
                </a:solidFill>
              </a:rPr>
              <a:t>Traversing Edge Nodes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564900" y="2312850"/>
            <a:ext cx="109995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From: </a:t>
            </a:r>
            <a:r>
              <a:rPr lang="en-US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https://www.w3.org/TR/json-ld/#dfn-graph</a:t>
            </a:r>
            <a:endParaRPr sz="18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173045" lvl="0" marL="7572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A JSON-LD document serializes a dataset which is a collection of graphs </a:t>
            </a:r>
            <a:endParaRPr i="1" sz="1800"/>
          </a:p>
          <a:p>
            <a:pPr indent="-173045" lvl="0" marL="7572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i="1" lang="en-US" sz="1800"/>
              <a:t>A graph is a labeled directed graph, i.e., a set of nodes connected by edges.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In NGSI-LD: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Node = NGSI Entity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Edge = A relationship attribute linking two NGSI Entities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Therefore NGSI Linked Data relies on three separate definitions: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definition that a particular attribute within an NGSI entity really represents a link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machine readable definition of that link in the Data Model (i.e. the 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 sz="1800"/>
              <a:t>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machine readable definition of the set of all types of links available (the 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@graph</a:t>
            </a:r>
            <a:r>
              <a:rPr lang="en-US" sz="1800"/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13450" y="1357300"/>
            <a:ext cx="11702400" cy="5874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Creating proper machine-readable Linked Data is 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</a:t>
            </a:r>
            <a:r>
              <a:rPr b="0" i="0" lang="en-US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to NGSI-LD.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Relationships: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1. Creating Entities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564900" y="1357300"/>
            <a:ext cx="10074900" cy="47067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Relationship Links within an NGSI Entity are formally defined using: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3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4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  OR</a:t>
            </a:r>
            <a:r>
              <a:rPr lang="en-US"/>
              <a:t> 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3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4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https://uri.etsi.org/ngsi-ld/Relationship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attribute of the linked entity is an </a:t>
            </a:r>
            <a:r>
              <a:rPr b="1"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/>
              <a:t> rather than a </a:t>
            </a:r>
            <a:r>
              <a:rPr b="1"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/>
              <a:t> 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1160700" y="2669550"/>
            <a:ext cx="8883300" cy="31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curl -X POST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http://localhost:1026/ngsi-ld/v1/entities/urn:ngsi-ld:Shelf:unit001/attrs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-H 'Content-Type: application/ld+json'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-H 'fiware-servicepath: /'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-d '{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"stocks": { 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"urn:ngsi-ld:Product:001"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"numberOfItems": {"type": "Property","value": 50},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"locatedIn" : {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 "object": "urn:ngsi-ld:Building:store001",</a:t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"requestedBy": {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"urn:ngsi-ld:Person:bob-the-manager"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"installedBy": {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"urn:ngsi-ld:Person:employee001"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"statusOfWork": {"type": "Property","value": "completed"}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"@context": "https://fiware.github.io/tutorials.Step-by-Step/tutorials-context.jsonld"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Relationships: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2. Machine Readable Data Models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564897" y="129354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Relationship links within 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/>
              <a:t> are formally defined using: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1449850" y="2043175"/>
            <a:ext cx="8514900" cy="373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FIWARE Data Models @context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https://fiware.github.io/tutorials.Step-by-Step/schema/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Shelf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Shelf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...etc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installedBy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installedBy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 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requestedBy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requestedBy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 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...etc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Relationships: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3. Machine Readable Links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897525" y="1444825"/>
            <a:ext cx="10074900" cy="462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FIWARE Data Models @graph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@graph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"@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Product is sold in a Store.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"},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製品はストアで販売されている物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"},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製品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"}],      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http://schema.org/Thing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… etc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requestedBy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https://uri.etsi.org/ngsi-ld/Relationship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domainIncludes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Shelf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"},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StockOrder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rangeIncludes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Object requested by person.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人が要求したオブジェクト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rdfs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requested by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"},{"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@language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ja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要求者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"}]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4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Relationships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6495225" y="1361950"/>
            <a:ext cx="5210100" cy="4695900"/>
          </a:xfrm>
          <a:prstGeom prst="rect">
            <a:avLst/>
          </a:prstGeom>
          <a:solidFill>
            <a:srgbClr val="50B3CE">
              <a:alpha val="113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Sample Key-Values Payload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Subscriptions:</a:t>
            </a:r>
            <a:r>
              <a:rPr lang="en-US"/>
              <a:t> </a:t>
            </a:r>
            <a:r>
              <a:rPr lang="en-US">
                <a:solidFill>
                  <a:srgbClr val="4C4C4C"/>
                </a:solidFill>
              </a:rPr>
              <a:t>Creating a Subscription</a:t>
            </a:r>
            <a:endParaRPr b="0" sz="28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564900" y="1361950"/>
            <a:ext cx="5769000" cy="4695900"/>
          </a:xfrm>
          <a:prstGeom prst="rect">
            <a:avLst/>
          </a:prstGeom>
          <a:solidFill>
            <a:srgbClr val="50B3CE">
              <a:alpha val="113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6741375" y="1990675"/>
            <a:ext cx="4717800" cy="302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"id": "urn:ngsi-ld:Notification:60812d06f2ebd727e1c425a8",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"type": "Notification",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"subscriptionId": "urn:ngsi-ld:Subscription:60812c7bf2ebd727e1c425a4",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"notifiedAt": "2021-04-22T08:00:06.741Z",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"data":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"id": "urn:ngsi-ld:Shelf:unit001",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"type": "Shelf",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"locatedIn": "urn:ngsi-ld:Building:store001",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"numberOfItems": 8,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"stocks": "urn:ngsi-ld:Product:001"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]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923550" y="1901050"/>
            <a:ext cx="5275800" cy="40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-L -X POST 'http://localhost:1026/ngsi-ld/v1/subscriptions/'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'Content-Type: application/ld+json'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--data-raw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"description": "Notify me of low stock in Store 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"type": "Subscription",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"entities": [{"type": "Shelf"}],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"watchedAttributes": ["numberOfItems"],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"q": "numberOfItems&lt;10;locatedIn==urn:ngsi-ld:Building:store001",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"notification":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"attributes": [ "numberOfItems", "stocks","locatedIn"],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"format": "keyValues",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"endpoint":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"uri": "http://tutorial:3000/subscription/low-stock-store001",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"accept": "application/json"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"@context": "https://fiware.github.io/tutorials.Step-by-Step/tutorials-context.jsonld"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Registrations:</a:t>
            </a:r>
            <a:r>
              <a:rPr lang="en-US"/>
              <a:t> </a:t>
            </a:r>
            <a:r>
              <a:rPr lang="en-US">
                <a:solidFill>
                  <a:srgbClr val="4C4C4C"/>
                </a:solidFill>
              </a:rPr>
              <a:t>Creating a Registration</a:t>
            </a:r>
            <a:endParaRPr b="0" sz="28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414200" y="1423400"/>
            <a:ext cx="11563200" cy="4695900"/>
          </a:xfrm>
          <a:prstGeom prst="rect">
            <a:avLst/>
          </a:prstGeom>
          <a:solidFill>
            <a:srgbClr val="50B3CE">
              <a:alpha val="113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782450" y="1962625"/>
            <a:ext cx="6400500" cy="39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-L -X POST 'http://localhost:1026/ngsi-ld/v1/csourceRegistrations/'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'Content-Type: application/json'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'Link: &lt;https://fiware.github.io/tutorials.Step-by-Step/tutorials-context.jsonld&gt;; rel="http://www.w3.org/ns/json-ld#context"; type="application/ld+json"'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--data-raw '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"type": "ContextSourceRegistration",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"information":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"entities":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    "type": "Building",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    "id": "urn:ngsi-ld:Building:store001"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],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"properties":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"tweets"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]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],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"endpoint": "http://context-provider:3000/static/tweets"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75" name="Google Shape;275;p36"/>
          <p:cNvSpPr txBox="1"/>
          <p:nvPr/>
        </p:nvSpPr>
        <p:spPr>
          <a:xfrm>
            <a:off x="8061050" y="2318750"/>
            <a:ext cx="3442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</a:t>
            </a:r>
            <a:r>
              <a:rPr lang="en-US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</a:t>
            </a:r>
            <a:r>
              <a:rPr lang="en-US"/>
              <a:t> is defined in the 1.1.1 NGSI-LD core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</a:t>
            </a:r>
            <a:r>
              <a:rPr lang="en-US">
                <a:solidFill>
                  <a:schemeClr val="dk1"/>
                </a:solidFill>
              </a:rPr>
              <a:t>1.3.1, </a:t>
            </a:r>
            <a:r>
              <a:rPr lang="en-US"/>
              <a:t>i</a:t>
            </a:r>
            <a:r>
              <a:rPr lang="en-US"/>
              <a:t>t is due to be replaced with two </a:t>
            </a:r>
            <a:r>
              <a:rPr lang="en-US"/>
              <a:t>separate </a:t>
            </a:r>
            <a:r>
              <a:rPr lang="en-US">
                <a:solidFill>
                  <a:schemeClr val="dk1"/>
                </a:solidFill>
              </a:rPr>
              <a:t>attributes - </a:t>
            </a:r>
            <a:r>
              <a:rPr lang="en-US"/>
              <a:t>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propertyNames</a:t>
            </a:r>
            <a:r>
              <a:rPr lang="en-US"/>
              <a:t> and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relationshipNames</a:t>
            </a:r>
            <a:r>
              <a:rPr lang="en-US"/>
              <a:t> - this change has been made in order to offer full GeoJSON-LD support.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context broker may or may not support the updated core context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Subscriptions and Registrations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Useful links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What is JSON-LD: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https://www.youtube.com/watch?v=vioCbTo3C-4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JSON-LD Core Markup: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https://www.youtube.com/watch?v=UmvWk_TQ30A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Compaction and Expansion: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https://www.youtube.com/watch?v=Tm3fD89dqRE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JSON-LD Playground &amp; examples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https://json-ld.org/playground/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 Data as Linked Data - How does it help?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564900" y="1451325"/>
            <a:ext cx="59019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Rich Text Snippets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Standard </a:t>
            </a:r>
            <a:r>
              <a:rPr b="1"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schema.org/Product</a:t>
            </a:r>
            <a:r>
              <a:rPr lang="en-US" sz="1800"/>
              <a:t>  data model marked up as JSON-LD on the web. Interpreted by third parties. Search Engine can display product rating on screen. System “knows” if a product is out of stock</a:t>
            </a:r>
            <a:r>
              <a:rPr lang="en-US"/>
              <a:t>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474" y="1451325"/>
            <a:ext cx="4464599" cy="22323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8"/>
          <p:cNvSpPr txBox="1"/>
          <p:nvPr/>
        </p:nvSpPr>
        <p:spPr>
          <a:xfrm>
            <a:off x="3821275" y="3841400"/>
            <a:ext cx="73749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NGSI-LD Supermarket Tutorial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party ARV could “know” when a shelf needs filling and retrieve goods from the warehouse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need to reprogram for new customers if data follows the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fiware.org/ns/data-models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or the JSON-LD can be converted to do so.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252" y="3890300"/>
            <a:ext cx="2262923" cy="240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5536419" y="6356359"/>
            <a:ext cx="11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Linked Context Data: NGSI v2 to NGSI-LD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From: </a:t>
            </a:r>
            <a:r>
              <a:rPr lang="en-US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https://fiware-datamodels.readthedocs.io/en/latest/ngsi-ld_faq/index.html</a:t>
            </a:r>
            <a:endParaRPr sz="1800">
              <a:solidFill>
                <a:schemeClr val="accent5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 sz="1600">
                <a:solidFill>
                  <a:schemeClr val="dk2"/>
                </a:solidFill>
              </a:rPr>
              <a:t>NGSI-LD </a:t>
            </a:r>
            <a:r>
              <a:rPr lang="en-US" sz="1600"/>
              <a:t>is an evolution of the FIWARE NGSI v2 information model, and has been updated/improved to support linked data (entity relationships), property graphs and semantics (exploiting the capabilities offered by JSON-LD). This work has been conducted under the ETSI ISG Context Information Management initiative.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Creating proper machine-readable Linked Data is </a:t>
            </a:r>
            <a:r>
              <a:rPr b="1" lang="en-US" sz="1800">
                <a:solidFill>
                  <a:schemeClr val="dk2"/>
                </a:solidFill>
              </a:rPr>
              <a:t>fundamental</a:t>
            </a:r>
            <a:r>
              <a:rPr lang="en-US" sz="1800"/>
              <a:t> to NGSI-LD.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>
                <a:solidFill>
                  <a:schemeClr val="dk2"/>
                </a:solidFill>
              </a:rPr>
              <a:t>NGSI-LD</a:t>
            </a:r>
            <a:r>
              <a:rPr lang="en-US" sz="1800"/>
              <a:t> Payloads are valid</a:t>
            </a:r>
            <a:r>
              <a:rPr b="1" lang="en-US" sz="1800">
                <a:solidFill>
                  <a:schemeClr val="dk2"/>
                </a:solidFill>
              </a:rPr>
              <a:t> JSON-LD  </a:t>
            </a:r>
            <a:endParaRPr b="1"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989575" y="3067250"/>
            <a:ext cx="9650100" cy="223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https://fiware.github.io/data-models/context.jsonld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https://uri.etsi.org/ngsi-ld/v1/ngsi-ld-core-context.jsonld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John Lennon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born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1940-10-09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"},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spouse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 }</a:t>
            </a:r>
            <a:endParaRPr b="1" i="0" sz="1200" u="none" cap="none" strike="noStrike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7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What is Core @context?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46250" y="1276750"/>
            <a:ext cx="5694900" cy="476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ngsi-ld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rgbClr val="FF7A00"/>
                </a:solidFill>
                <a:latin typeface="Courier New"/>
                <a:ea typeface="Courier New"/>
                <a:cs typeface="Courier New"/>
                <a:sym typeface="Courier New"/>
              </a:rPr>
              <a:t>geojson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https://purl.org/geojson/vocab#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ngsi-ld:Date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ngsi-ld:DateTime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geojson:Feature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FeatureCollection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geojson:FeatureCollection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GeometryCollection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geojson:GeometryCollection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ngsi-ld:Relationship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ContextSourceNotification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ngsi-ld:ContextSourceNotification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ContextSourceRegistration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ngsi-ld:ContextSourceRegistration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ngsi-ld:Notification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ngsi-ld:Subscription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… etc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259650" y="1276900"/>
            <a:ext cx="5530500" cy="476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temporalQ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ngsi-ld:temporalQ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throttling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ngsi-ld:throttling"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observedAt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ngsi-ld:observedAt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timeInterval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ngsi-ld:timeInterval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unitCode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ngsi-ld:unitCode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… etc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@vocab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i="0" lang="en-US" sz="10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https://uri.etsi.org/ngsi-ld/default-context/</a:t>
            </a:r>
            <a:r>
              <a:rPr b="1" i="0" lang="en-US" sz="11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1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NGSI-LD: Evolution not Revolution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02750" y="1190000"/>
            <a:ext cx="5201100" cy="4929300"/>
          </a:xfrm>
          <a:prstGeom prst="rect">
            <a:avLst/>
          </a:prstGeom>
          <a:solidFill>
            <a:srgbClr val="9BBB59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Well defined </a:t>
            </a:r>
            <a:r>
              <a:rPr b="1" lang="en-US">
                <a:solidFill>
                  <a:schemeClr val="dk2"/>
                </a:solidFill>
              </a:rPr>
              <a:t>REST API</a:t>
            </a:r>
            <a:r>
              <a:rPr lang="en-US"/>
              <a:t> for context data using </a:t>
            </a:r>
            <a:r>
              <a:rPr b="1" lang="en-US">
                <a:solidFill>
                  <a:schemeClr val="dk2"/>
                </a:solidFill>
              </a:rPr>
              <a:t>JSON</a:t>
            </a:r>
            <a:r>
              <a:rPr lang="en-US"/>
              <a:t> payloads.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GET, POST and other HTTP verbs do the things you expect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CRUD operations  -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/v2/entities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Augment your context data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/v2/registrations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Push context data to other services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/v2/subscriptions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094425" y="1190000"/>
            <a:ext cx="5769000" cy="49293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Well defined </a:t>
            </a:r>
            <a:r>
              <a:rPr b="1" lang="en-US">
                <a:solidFill>
                  <a:schemeClr val="dk2"/>
                </a:solidFill>
              </a:rPr>
              <a:t>REST API</a:t>
            </a:r>
            <a:r>
              <a:rPr lang="en-US"/>
              <a:t> for context data using </a:t>
            </a:r>
            <a:r>
              <a:rPr b="1" lang="en-US">
                <a:solidFill>
                  <a:schemeClr val="dk2"/>
                </a:solidFill>
              </a:rPr>
              <a:t>JSON</a:t>
            </a:r>
            <a:r>
              <a:rPr lang="en-US"/>
              <a:t> and </a:t>
            </a:r>
            <a:r>
              <a:rPr b="1" lang="en-US">
                <a:solidFill>
                  <a:schemeClr val="dk2"/>
                </a:solidFill>
              </a:rPr>
              <a:t>JSON-LD</a:t>
            </a:r>
            <a:r>
              <a:rPr b="1" lang="en-US"/>
              <a:t> </a:t>
            </a:r>
            <a:r>
              <a:rPr lang="en-US"/>
              <a:t>payloads.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GET, POST and other HTTP verbs do the things you expect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CRUD operations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/ngsi-ld/v1/entities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Augment your context data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/ngsi-ld/v1/registrations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Push context data to other services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/ngsi-ld/v1/subscriptions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Properties: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Creating an Entity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14200" y="1423400"/>
            <a:ext cx="5408100" cy="4695900"/>
          </a:xfrm>
          <a:prstGeom prst="rect">
            <a:avLst/>
          </a:prstGeom>
          <a:solidFill>
            <a:srgbClr val="9BBB59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119625" y="1423400"/>
            <a:ext cx="5769000" cy="46959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82450" y="1962625"/>
            <a:ext cx="4717800" cy="39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-iX POST 'http://localhost:1026</a:t>
            </a:r>
            <a:r>
              <a:rPr b="1" lang="en-US" sz="1200">
                <a:solidFill>
                  <a:schemeClr val="dk2"/>
                </a:solidFill>
              </a:rPr>
              <a:t>/v2/</a:t>
            </a:r>
            <a:r>
              <a:rPr lang="en-US" sz="1200"/>
              <a:t>entities'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-H 'Content-Type: </a:t>
            </a:r>
            <a:r>
              <a:rPr b="1" lang="en-US" sz="1200">
                <a:solidFill>
                  <a:schemeClr val="accent2"/>
                </a:solidFill>
              </a:rPr>
              <a:t>application/json</a:t>
            </a:r>
            <a:r>
              <a:rPr b="1" lang="en-US" sz="1200">
                <a:solidFill>
                  <a:schemeClr val="dk2"/>
                </a:solidFill>
              </a:rPr>
              <a:t>' </a:t>
            </a:r>
            <a:r>
              <a:rPr lang="en-US" sz="1200"/>
              <a:t>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-d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</a:t>
            </a:r>
            <a:r>
              <a:rPr b="1" lang="en-US" sz="1200">
                <a:solidFill>
                  <a:schemeClr val="dk2"/>
                </a:solidFill>
              </a:rPr>
              <a:t>"type": "Store", "id": "store001", </a:t>
            </a:r>
            <a:r>
              <a:rPr lang="en-US" sz="1200"/>
              <a:t> 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"category": { </a:t>
            </a:r>
            <a:r>
              <a:rPr b="1" lang="en-US" sz="1200">
                <a:solidFill>
                  <a:schemeClr val="dk2"/>
                </a:solidFill>
              </a:rPr>
              <a:t>"type": "Array"</a:t>
            </a:r>
            <a:r>
              <a:rPr lang="en-US" sz="1200"/>
              <a:t>, "value": ["commercial"]},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"address": { </a:t>
            </a:r>
            <a:r>
              <a:rPr b="1" lang="en-US" sz="1200">
                <a:solidFill>
                  <a:schemeClr val="dk2"/>
                </a:solidFill>
              </a:rPr>
              <a:t>"type": "PostalAddress",</a:t>
            </a:r>
            <a:r>
              <a:rPr lang="en-US" sz="1200"/>
              <a:t> "value":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"streetAddress": "Bornholmer Straße 65",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</a:t>
            </a:r>
            <a:r>
              <a:rPr b="1" lang="en-US" sz="1200">
                <a:solidFill>
                  <a:schemeClr val="dk2"/>
                </a:solidFill>
              </a:rPr>
              <a:t> "metadata": {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2"/>
                </a:solidFill>
              </a:rPr>
              <a:t>    "verified": { "type": "Boolean","value": true}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"location": {</a:t>
            </a:r>
            <a:r>
              <a:rPr b="1" lang="en-US" sz="1200">
                <a:solidFill>
                  <a:schemeClr val="dk2"/>
                </a:solidFill>
              </a:rPr>
              <a:t>"type": "geo:json",</a:t>
            </a:r>
            <a:endParaRPr b="1" sz="12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"value": {"type": "Point",  "coordinates": [13.3986, 52.5547]}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"name": {</a:t>
            </a:r>
            <a:r>
              <a:rPr b="1" lang="en-US" sz="1200">
                <a:solidFill>
                  <a:schemeClr val="dk2"/>
                </a:solidFill>
              </a:rPr>
              <a:t>"type": "Text"</a:t>
            </a:r>
            <a:r>
              <a:rPr lang="en-US" sz="1200"/>
              <a:t>, "value": "Bösebrücke Einkauf"}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6478275" y="1962500"/>
            <a:ext cx="5051700" cy="40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-iX POST http://localhost:1026/</a:t>
            </a:r>
            <a:r>
              <a:rPr b="1" lang="en-US" sz="1200">
                <a:solidFill>
                  <a:schemeClr val="dk2"/>
                </a:solidFill>
              </a:rPr>
              <a:t>ngsi-ld/v1/</a:t>
            </a:r>
            <a:r>
              <a:rPr lang="en-US" sz="1200"/>
              <a:t>entities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-H 'Content-Type: </a:t>
            </a:r>
            <a:r>
              <a:rPr b="1" lang="en-US" sz="1200">
                <a:solidFill>
                  <a:schemeClr val="accent2"/>
                </a:solidFill>
              </a:rPr>
              <a:t>application/ld+json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-d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</a:t>
            </a:r>
            <a:r>
              <a:rPr b="1" lang="en-US" sz="1200">
                <a:solidFill>
                  <a:schemeClr val="dk2"/>
                </a:solidFill>
              </a:rPr>
              <a:t>"type": "Building", "id": "urn:ngsi-ld:Building:store001", </a:t>
            </a:r>
            <a:r>
              <a:rPr lang="en-US" sz="1200"/>
              <a:t> 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"category": {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 "value": ["commercial"]},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"address": { 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," value":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"streetAddress": "Bornholmer Straße 65",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"verified": { </a:t>
            </a:r>
            <a:r>
              <a:rPr b="1" lang="en-US" sz="1200">
                <a:solidFill>
                  <a:schemeClr val="dk2"/>
                </a:solidFill>
              </a:rPr>
              <a:t>"type": "Property",</a:t>
            </a:r>
            <a:r>
              <a:rPr lang="en-US" sz="1200"/>
              <a:t> "value": true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"location": { </a:t>
            </a:r>
            <a:r>
              <a:rPr b="1" lang="en-US" sz="1200">
                <a:solidFill>
                  <a:schemeClr val="dk2"/>
                </a:solidFill>
              </a:rPr>
              <a:t>"type": "GeoProperty"</a:t>
            </a:r>
            <a:r>
              <a:rPr lang="en-US" sz="1200"/>
              <a:t>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"value": { "type": "Point",  "coordinates": [13.3986, 52.5547]}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"name": {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 "value": "Bösebrücke Einkauf"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</a:t>
            </a:r>
            <a:r>
              <a:rPr b="1" lang="en-US" sz="1200">
                <a:solidFill>
                  <a:schemeClr val="accent2"/>
                </a:solidFill>
              </a:rPr>
              <a:t> "@context": [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    "https://fiware.github.io/data-models/context.jsonld",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    "https://uri.etsi.org/ngsi-ld/v1/ngsi-ld-core-context.jsonld"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]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NGSI-LD Properties: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Data Model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64900" y="2975200"/>
            <a:ext cx="3659100" cy="3071700"/>
          </a:xfrm>
          <a:prstGeom prst="rect">
            <a:avLst/>
          </a:prstGeom>
          <a:solidFill>
            <a:srgbClr val="9BBB59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Entities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Attributes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MetaData</a:t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543200" y="1145625"/>
            <a:ext cx="7170600" cy="49014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Entities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Properties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Relationships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plus …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             plus …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                                                                     etc...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84025" y="3721000"/>
            <a:ext cx="2865300" cy="10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350" y="3952923"/>
            <a:ext cx="2614650" cy="5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512" y="1346175"/>
            <a:ext cx="4663588" cy="2569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6"/>
          <p:cNvSpPr txBox="1"/>
          <p:nvPr/>
        </p:nvSpPr>
        <p:spPr>
          <a:xfrm>
            <a:off x="564900" y="1351000"/>
            <a:ext cx="37137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NGSI LD data model is more complex; the definitions of use are </a:t>
            </a:r>
            <a:r>
              <a:rPr b="0" i="0" lang="en-US" sz="1800" u="none" cap="none" strike="noStrike">
                <a:solidFill>
                  <a:srgbClr val="4C4C4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more rigid </a:t>
            </a:r>
            <a:r>
              <a:rPr b="0" i="0" lang="en-US" sz="18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lead to a navigable knowledge graph.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672725" y="3915375"/>
            <a:ext cx="3153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7349750" y="4906300"/>
            <a:ext cx="28653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 of Properties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 of Properties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 of Relationships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 of Relationships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 of Properties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 of Properties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 of Relationships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 of Relationships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Properties:</a:t>
            </a:r>
            <a:r>
              <a:rPr lang="en-US"/>
              <a:t> </a:t>
            </a:r>
            <a:r>
              <a:rPr lang="en-US">
                <a:solidFill>
                  <a:srgbClr val="333333"/>
                </a:solidFill>
              </a:rPr>
              <a:t>Data Model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29000" y="1500675"/>
            <a:ext cx="11334000" cy="4629000"/>
          </a:xfrm>
          <a:prstGeom prst="rect">
            <a:avLst/>
          </a:prstGeom>
          <a:solidFill>
            <a:srgbClr val="50B3CE">
              <a:alpha val="1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564875" y="16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{7AE6D06D-7996-47EE-A1A7-BA91E7BDDF59}</a:tableStyleId>
              </a:tblPr>
              <a:tblGrid>
                <a:gridCol w="2529850"/>
                <a:gridCol w="3130475"/>
                <a:gridCol w="5372325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The Entity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an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urn:ngsi-ld:Building:store001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URI/URN.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must be unique.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75800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https://uri.fiware.org/ns/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data-models#Building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595959"/>
                          </a:solidFill>
                        </a:rPr>
                        <a:t>Fully qualified URI of  a well defined data model</a:t>
                      </a:r>
                      <a:endParaRPr sz="10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595959"/>
                          </a:solidFill>
                        </a:rPr>
                        <a:t>Short-hand strings for types, mapped to fully qualified URIs through the JSON-LD </a:t>
                      </a: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@context.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properties</a:t>
                      </a:r>
                      <a:endParaRPr sz="10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name, address, category etc.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can be expanded into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http://schema.org/address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, which is known as a fully qualified name (FQN).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properties-of-properties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a verified field for the address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is the equivalent of  NGSI v2  metadata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  Has a series of 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The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corresponds to the URI/URN of another data entity.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Equivalent of NGSI v2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refXXX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properties-of-relationships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managedBy.since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Holds additional information about a relationship.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is the equivalent of metadata about a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refXXX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property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41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relationships-of-relationships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managedBy.subordinateTo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holds the URI/URN of another relationship.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