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7099300" cy="10234600"/>
  <p:embeddedFontLst>
    <p:embeddedFont>
      <p:font typeface="Helvetica Neue"/>
      <p:regular r:id="rId16"/>
      <p:bold r:id="rId17"/>
      <p:italic r:id="rId18"/>
      <p:boldItalic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4988" cy="511175"/>
          </a:xfrm>
          <a:prstGeom prst="rect">
            <a:avLst/>
          </a:prstGeom>
          <a:noFill/>
          <a:ln>
            <a:noFill/>
          </a:ln>
        </p:spPr>
        <p:txBody>
          <a:bodyPr anchorCtr="0" anchor="ctr"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4313" y="0"/>
            <a:ext cx="3074987" cy="511175"/>
          </a:xfrm>
          <a:prstGeom prst="rect">
            <a:avLst/>
          </a:prstGeom>
          <a:noFill/>
          <a:ln>
            <a:noFill/>
          </a:ln>
        </p:spPr>
        <p:txBody>
          <a:bodyPr anchorCtr="0" anchor="ctr" bIns="47875" lIns="95775" spcFirstLastPara="1" rIns="95775" wrap="square" tIns="478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3438"/>
            <a:ext cx="3074988" cy="511175"/>
          </a:xfrm>
          <a:prstGeom prst="rect">
            <a:avLst/>
          </a:prstGeom>
          <a:noFill/>
          <a:ln>
            <a:noFill/>
          </a:ln>
        </p:spPr>
        <p:txBody>
          <a:bodyPr anchorCtr="0" anchor="b"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231a17f9_0_333:notes"/>
          <p:cNvSpPr/>
          <p:nvPr>
            <p:ph idx="2" type="sldImg"/>
          </p:nvPr>
        </p:nvSpPr>
        <p:spPr>
          <a:xfrm>
            <a:off x="394716" y="767595"/>
            <a:ext cx="6310500" cy="38379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231a17f9_0_333: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89" name="Google Shape;189;p2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33446e068_0_1:notes"/>
          <p:cNvSpPr/>
          <p:nvPr>
            <p:ph idx="2" type="sldImg"/>
          </p:nvPr>
        </p:nvSpPr>
        <p:spPr>
          <a:xfrm>
            <a:off x="136630" y="766763"/>
            <a:ext cx="6825900" cy="38403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33446e068_0_1: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US"/>
              <a:t>As a reminder to participants these profiles are best suited for training.</a:t>
            </a:r>
            <a:r>
              <a:rPr lang="en-US"/>
              <a:t> The DIHs have to appoint person(s) for 2 roles, namely - Ambassadors and LEBDs. It is upto DIHs to appoint one or more person(s) for each role, having said that, they can also appoint same person to both roles. </a:t>
            </a:r>
            <a:endParaRPr/>
          </a:p>
          <a:p>
            <a:pPr indent="0" lvl="0" marL="0" rtl="0" algn="l">
              <a:spcBef>
                <a:spcPts val="300"/>
              </a:spcBef>
              <a:spcAft>
                <a:spcPts val="0"/>
              </a:spcAft>
              <a:buNone/>
            </a:pPr>
            <a:r>
              <a:rPr lang="en-US"/>
              <a:t>The DIHs play key role during the open call and during the running of experiments. The DIHs are expected during open call to activate SMEs in their network and discuss potential solution using i4Trust with SMEs to make them data driven. The solution should be to share data in the value chain the SME is (or want to be) part of. The Ambassadors from DIHs would have to think ahead of SMEs and help them see the future based on the possibilities i4Trust presents for SMEs. This would need the Ambassadors to have business oriented profile who understand the strategic, business and value potentials in the domain they operate in and use that to activate SMEs to participate in i4Trust so unlock its potential. Additionally, the DIHs can also pre-define the challenges they know SMEs are already facing and define the challenges such that SMEs can understand and relate to it.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US"/>
              <a:t>During the implementation of experiments the LEBDs are expected to support SMEs in all the phases of implementation. They are expected to provide technical support to the development teams of SMEs so that they can make sure that the technical components of i4Trust fits well within the architecture of SMEs and can function inline with the purpose of experimentation and beyond. Since this is crucial for the success of the experiments itself especially after they are in actual use and even more crucial for the sustainability of i4Trust itself, the LEBDs are expected to understand the inner workings of the critical components that i4Trust brings. Since these are developed using specific technologies the LEBDs should be well versed in technologies that are mentioned above in the profile. Given that LEBDs are expected to be both business oriented and technically well versed, we believe that it would be usually 2 persons with different backgrounds. Having said that it is not mandatory to have 2 persons as 1 person can also fulfil both the roles as well. This is left to DIHs to determine if they want to appoint 1 or more persons (more then 2 is also possible) to be LEBDs.</a:t>
            </a:r>
            <a:endParaRPr/>
          </a:p>
        </p:txBody>
      </p:sp>
      <p:sp>
        <p:nvSpPr>
          <p:cNvPr id="129" name="Google Shape;129;gd33446e068_0_1:notes"/>
          <p:cNvSpPr txBox="1"/>
          <p:nvPr>
            <p:ph idx="12" type="sldNum"/>
          </p:nvPr>
        </p:nvSpPr>
        <p:spPr>
          <a:xfrm>
            <a:off x="4024313" y="9723438"/>
            <a:ext cx="3075000" cy="511200"/>
          </a:xfrm>
          <a:prstGeom prst="rect">
            <a:avLst/>
          </a:prstGeom>
        </p:spPr>
        <p:txBody>
          <a:bodyPr anchorCtr="0" anchor="b" bIns="91550" lIns="91550" spcFirstLastPara="1" rIns="91550" wrap="square" tIns="915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33446e068_0_118:notes"/>
          <p:cNvSpPr/>
          <p:nvPr>
            <p:ph idx="2" type="sldImg"/>
          </p:nvPr>
        </p:nvSpPr>
        <p:spPr>
          <a:xfrm>
            <a:off x="136630" y="766763"/>
            <a:ext cx="6825900" cy="38403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33446e068_0_118: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US"/>
              <a:t>As a reminder to participants these profiles are best suited for training.</a:t>
            </a:r>
            <a:r>
              <a:rPr lang="en-US"/>
              <a:t> The DIHs have to appoint person(s) for 2 roles, namely - Ambassadors and LEBDs. It is upto DIHs to appoint one or more person(s) for each role, having said that, they can also appoint same person to both roles. </a:t>
            </a:r>
            <a:endParaRPr/>
          </a:p>
          <a:p>
            <a:pPr indent="0" lvl="0" marL="0" rtl="0" algn="l">
              <a:spcBef>
                <a:spcPts val="300"/>
              </a:spcBef>
              <a:spcAft>
                <a:spcPts val="0"/>
              </a:spcAft>
              <a:buNone/>
            </a:pPr>
            <a:r>
              <a:rPr lang="en-US"/>
              <a:t>The DIHs play key role during the open call and during the running of experiments. The DIHs are expected during open call to activate SMEs in their network and discuss potential solution using i4Trust with SMEs to make them data driven. The solution should be to share data in the value chain the SME is (or want to be) part of. The Ambassadors from DIHs would have to think ahead of SMEs and help them see the future based on the possibilities i4Trust presents for SMEs. This would need the Ambassadors to have business oriented profile who understand the strategic, business and value potentials in the domain they operate in and use that to activate SMEs to participate in i4Trust so unlock its potential. Additionally, the DIHs can also pre-define the challenges they know SMEs are already facing and define the challenges such that SMEs can understand and relate to it.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US"/>
              <a:t>During the implementation of experiments the LEBDs are expected to support SMEs in all the phases of implementation. They are expected to provide technical support to the development teams of SMEs so that they can make sure that the technical components of i4Trust fits well within the architecture of SMEs and can function inline with the purpose of experimentation and beyond. Since this is crucial for the success of the experiments itself especially after they are in actual use and even more crucial for the sustainability of i4Trust itself, the LEBDs are expected to understand the inner workings of the critical components that i4Trust brings. Since these are developed using specific technologies the LEBDs should be well versed in technologies that are mentioned above in the profile. Given that LEBDs are expected to be both business oriented and technically well versed, we believe that it would be usually 2 persons with different backgrounds. Having said that it is not mandatory to have 2 persons as 1 person can also fulfil both the roles as well. This is left to DIHs to determine if they want to appoint 1 or more persons (more then 2 is also possible) to be LEBDs.</a:t>
            </a:r>
            <a:endParaRPr/>
          </a:p>
        </p:txBody>
      </p:sp>
      <p:sp>
        <p:nvSpPr>
          <p:cNvPr id="137" name="Google Shape;137;gd33446e068_0_118:notes"/>
          <p:cNvSpPr txBox="1"/>
          <p:nvPr>
            <p:ph idx="12" type="sldNum"/>
          </p:nvPr>
        </p:nvSpPr>
        <p:spPr>
          <a:xfrm>
            <a:off x="4024313" y="9723438"/>
            <a:ext cx="3075000" cy="511200"/>
          </a:xfrm>
          <a:prstGeom prst="rect">
            <a:avLst/>
          </a:prstGeom>
        </p:spPr>
        <p:txBody>
          <a:bodyPr anchorCtr="0" anchor="b" bIns="91550" lIns="91550" spcFirstLastPara="1" rIns="91550" wrap="square" tIns="915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3446e068_0_162:notes"/>
          <p:cNvSpPr/>
          <p:nvPr>
            <p:ph idx="2" type="sldImg"/>
          </p:nvPr>
        </p:nvSpPr>
        <p:spPr>
          <a:xfrm>
            <a:off x="136630" y="766763"/>
            <a:ext cx="6825900" cy="38403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33446e068_0_162: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US"/>
              <a:t>As a reminder to participants these profiles are best suited for training.</a:t>
            </a:r>
            <a:r>
              <a:rPr lang="en-US"/>
              <a:t> The DIHs have to appoint person(s) for 2 roles, namely - Ambassadors and LEBDs. It is upto DIHs to appoint one or more person(s) for each role, having said that, they can also appoint same person to both roles. </a:t>
            </a:r>
            <a:endParaRPr/>
          </a:p>
          <a:p>
            <a:pPr indent="0" lvl="0" marL="0" rtl="0" algn="l">
              <a:spcBef>
                <a:spcPts val="300"/>
              </a:spcBef>
              <a:spcAft>
                <a:spcPts val="0"/>
              </a:spcAft>
              <a:buNone/>
            </a:pPr>
            <a:r>
              <a:rPr lang="en-US"/>
              <a:t>The DIHs play key role during the open call and during the running of experiments. The DIHs are expected during open call to activate SMEs in their network and discuss potential solution using i4Trust with SMEs to make them data driven. The solution should be to share data in the value chain the SME is (or want to be) part of. The Ambassadors from DIHs would have to think ahead of SMEs and help them see the future based on the possibilities i4Trust presents for SMEs. This would need the Ambassadors to have business oriented profile who understand the strategic, business and value potentials in the domain they operate in and use that to activate SMEs to participate in i4Trust so unlock its potential. Additionally, the DIHs can also pre-define the challenges they know SMEs are already facing and define the challenges such that SMEs can understand and relate to it.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US"/>
              <a:t>During the implementation of experiments the LEBDs are expected to support SMEs in all the phases of implementation. They are expected to provide technical support to the development teams of SMEs so that they can make sure that the technical components of i4Trust fits well within the architecture of SMEs and can function inline with the purpose of experimentation and beyond. Since this is crucial for the success of the experiments itself especially after they are in actual use and even more crucial for the sustainability of i4Trust itself, the LEBDs are expected to understand the inner workings of the critical components that i4Trust brings. Since these are developed using specific technologies the LEBDs should be well versed in technologies that are mentioned above in the profile. Given that LEBDs are expected to be both business oriented and technically well versed, we believe that it would be usually 2 persons with different backgrounds. Having said that it is not mandatory to have 2 persons as 1 person can also fulfil both the roles as well. This is left to DIHs to determine if they want to appoint 1 or more persons (more then 2 is also possible) to be LEBDs.</a:t>
            </a:r>
            <a:endParaRPr/>
          </a:p>
        </p:txBody>
      </p:sp>
      <p:sp>
        <p:nvSpPr>
          <p:cNvPr id="145" name="Google Shape;145;gd33446e068_0_162:notes"/>
          <p:cNvSpPr txBox="1"/>
          <p:nvPr>
            <p:ph idx="12" type="sldNum"/>
          </p:nvPr>
        </p:nvSpPr>
        <p:spPr>
          <a:xfrm>
            <a:off x="4024313" y="9723438"/>
            <a:ext cx="3075000" cy="511200"/>
          </a:xfrm>
          <a:prstGeom prst="rect">
            <a:avLst/>
          </a:prstGeom>
        </p:spPr>
        <p:txBody>
          <a:bodyPr anchorCtr="0" anchor="b" bIns="91550" lIns="91550" spcFirstLastPara="1" rIns="91550" wrap="square" tIns="915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33446e068_0_137:notes"/>
          <p:cNvSpPr/>
          <p:nvPr>
            <p:ph idx="2" type="sldImg"/>
          </p:nvPr>
        </p:nvSpPr>
        <p:spPr>
          <a:xfrm>
            <a:off x="136630" y="766763"/>
            <a:ext cx="6825900" cy="38403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33446e068_0_137: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US"/>
              <a:t>As a reminder to participants these profiles are best suited for training.</a:t>
            </a:r>
            <a:r>
              <a:rPr lang="en-US"/>
              <a:t> The DIHs have to appoint person(s) for 2 roles, namely - Ambassadors and LEBDs. It is upto DIHs to appoint one or more person(s) for each role, having said that, they can also appoint same person to both roles. </a:t>
            </a:r>
            <a:endParaRPr/>
          </a:p>
          <a:p>
            <a:pPr indent="0" lvl="0" marL="0" rtl="0" algn="l">
              <a:spcBef>
                <a:spcPts val="300"/>
              </a:spcBef>
              <a:spcAft>
                <a:spcPts val="0"/>
              </a:spcAft>
              <a:buNone/>
            </a:pPr>
            <a:r>
              <a:rPr lang="en-US"/>
              <a:t>The DIHs play key role during the open call and during the running of experiments. The DIHs are expected during open call to activate SMEs in their network and discuss potential solution using i4Trust with SMEs to make them data driven. The solution should be to share data in the value chain the SME is (or want to be) part of. The Ambassadors from DIHs would have to think ahead of SMEs and help them see the future based on the possibilities i4Trust presents for SMEs. This would need the Ambassadors to have business oriented profile who understand the strategic, business and value potentials in the domain they operate in and use that to activate SMEs to participate in i4Trust so unlock its potential. Additionally, the DIHs can also pre-define the challenges they know SMEs are already facing and define the challenges such that SMEs can understand and relate to it.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US"/>
              <a:t>During the implementation of experiments the LEBDs are expected to support SMEs in all the phases of implementation. They are expected to provide technical support to the development teams of SMEs so that they can make sure that the technical components of i4Trust fits well within the architecture of SMEs and can function inline with the purpose of experimentation and beyond. Since this is crucial for the success of the experiments itself especially after they are in actual use and even more crucial for the sustainability of i4Trust itself, the LEBDs are expected to understand the inner workings of the critical components that i4Trust brings. Since these are developed using specific technologies the LEBDs should be well versed in technologies that are mentioned above in the profile. Given that LEBDs are expected to be both business oriented and technically well versed, we believe that it would be usually 2 persons with different backgrounds. Having said that it is not mandatory to have 2 persons as 1 person can also fulfil both the roles as well. This is left to DIHs to determine if they want to appoint 1 or more persons (more then 2 is also possible) to be LEBDs.</a:t>
            </a:r>
            <a:endParaRPr/>
          </a:p>
        </p:txBody>
      </p:sp>
      <p:sp>
        <p:nvSpPr>
          <p:cNvPr id="153" name="Google Shape;153;gd33446e068_0_137:notes"/>
          <p:cNvSpPr txBox="1"/>
          <p:nvPr>
            <p:ph idx="12" type="sldNum"/>
          </p:nvPr>
        </p:nvSpPr>
        <p:spPr>
          <a:xfrm>
            <a:off x="4024313" y="9723438"/>
            <a:ext cx="3075000" cy="511200"/>
          </a:xfrm>
          <a:prstGeom prst="rect">
            <a:avLst/>
          </a:prstGeom>
        </p:spPr>
        <p:txBody>
          <a:bodyPr anchorCtr="0" anchor="b" bIns="91550" lIns="91550" spcFirstLastPara="1" rIns="91550" wrap="square" tIns="915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33446e068_0_128:notes"/>
          <p:cNvSpPr/>
          <p:nvPr>
            <p:ph idx="2" type="sldImg"/>
          </p:nvPr>
        </p:nvSpPr>
        <p:spPr>
          <a:xfrm>
            <a:off x="136630" y="766763"/>
            <a:ext cx="6825900" cy="38403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33446e068_0_128: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US"/>
              <a:t>As a reminder to participants these profiles are best suited for training.</a:t>
            </a:r>
            <a:r>
              <a:rPr lang="en-US"/>
              <a:t> The DIHs have to appoint person(s) for 2 roles, namely - Ambassadors and LEBDs. It is upto DIHs to appoint one or more person(s) for each role, having said that, they can also appoint same person to both roles. </a:t>
            </a:r>
            <a:endParaRPr/>
          </a:p>
          <a:p>
            <a:pPr indent="0" lvl="0" marL="0" rtl="0" algn="l">
              <a:spcBef>
                <a:spcPts val="300"/>
              </a:spcBef>
              <a:spcAft>
                <a:spcPts val="0"/>
              </a:spcAft>
              <a:buNone/>
            </a:pPr>
            <a:r>
              <a:rPr lang="en-US"/>
              <a:t>The DIHs play key role during the open call and during the running of experiments. The DIHs are expected during open call to activate SMEs in their network and discuss potential solution using i4Trust with SMEs to make them data driven. The solution should be to share data in the value chain the SME is (or want to be) part of. The Ambassadors from DIHs would have to think ahead of SMEs and help them see the future based on the possibilities i4Trust presents for SMEs. This would need the Ambassadors to have business oriented profile who understand the strategic, business and value potentials in the domain they operate in and use that to activate SMEs to participate in i4Trust so unlock its potential. Additionally, the DIHs can also pre-define the challenges they know SMEs are already facing and define the challenges such that SMEs can understand and relate to it.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US"/>
              <a:t>During the implementation of experiments the LEBDs are expected to support SMEs in all the phases of implementation. They are expected to provide technical support to the development teams of SMEs so that they can make sure that the technical components of i4Trust fits well within the architecture of SMEs and can function inline with the purpose of experimentation and beyond. Since this is crucial for the success of the experiments itself especially after they are in actual use and even more crucial for the sustainability of i4Trust itself, the LEBDs are expected to understand the inner workings of the critical components that i4Trust brings. Since these are developed using specific technologies the LEBDs should be well versed in technologies that are mentioned above in the profile. Given that LEBDs are expected to be both business oriented and technically well versed, we believe that it would be usually 2 persons with different backgrounds. Having said that it is not mandatory to have 2 persons as 1 person can also fulfil both the roles as well. This is left to DIHs to determine if they want to appoint 1 or more persons (more then 2 is also possible) to be LEBDs.</a:t>
            </a:r>
            <a:endParaRPr/>
          </a:p>
        </p:txBody>
      </p:sp>
      <p:sp>
        <p:nvSpPr>
          <p:cNvPr id="161" name="Google Shape;161;gd33446e068_0_128:notes"/>
          <p:cNvSpPr txBox="1"/>
          <p:nvPr>
            <p:ph idx="12" type="sldNum"/>
          </p:nvPr>
        </p:nvSpPr>
        <p:spPr>
          <a:xfrm>
            <a:off x="4024313" y="9723438"/>
            <a:ext cx="3075000" cy="511200"/>
          </a:xfrm>
          <a:prstGeom prst="rect">
            <a:avLst/>
          </a:prstGeom>
        </p:spPr>
        <p:txBody>
          <a:bodyPr anchorCtr="0" anchor="b" bIns="91550" lIns="91550" spcFirstLastPara="1" rIns="91550" wrap="square" tIns="915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33446e068_0_145:notes"/>
          <p:cNvSpPr/>
          <p:nvPr>
            <p:ph idx="2" type="sldImg"/>
          </p:nvPr>
        </p:nvSpPr>
        <p:spPr>
          <a:xfrm>
            <a:off x="136630" y="766763"/>
            <a:ext cx="6825900" cy="38403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33446e068_0_145: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US"/>
              <a:t>As a reminder to participants these profiles are best suited for training.</a:t>
            </a:r>
            <a:r>
              <a:rPr lang="en-US"/>
              <a:t> The DIHs have to appoint person(s) for 2 roles, namely - Ambassadors and LEBDs. It is upto DIHs to appoint one or more person(s) for each role, having said that, they can also appoint same person to both roles. </a:t>
            </a:r>
            <a:endParaRPr/>
          </a:p>
          <a:p>
            <a:pPr indent="0" lvl="0" marL="0" rtl="0" algn="l">
              <a:spcBef>
                <a:spcPts val="300"/>
              </a:spcBef>
              <a:spcAft>
                <a:spcPts val="0"/>
              </a:spcAft>
              <a:buNone/>
            </a:pPr>
            <a:r>
              <a:rPr lang="en-US"/>
              <a:t>The DIHs play key role during the open call and during the running of experiments. The DIHs are expected during open call to activate SMEs in their network and discuss potential solution using i4Trust with SMEs to make them data driven. The solution should be to share data in the value chain the SME is (or want to be) part of. The Ambassadors from DIHs would have to think ahead of SMEs and help them see the future based on the possibilities i4Trust presents for SMEs. This would need the Ambassadors to have business oriented profile who understand the strategic, business and value potentials in the domain they operate in and use that to activate SMEs to participate in i4Trust so unlock its potential. Additionally, the DIHs can also pre-define the challenges they know SMEs are already facing and define the challenges such that SMEs can understand and relate to it.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US"/>
              <a:t>During the implementation of experiments the LEBDs are expected to support SMEs in all the phases of implementation. They are expected to provide technical support to the development teams of SMEs so that they can make sure that the technical components of i4Trust fits well within the architecture of SMEs and can function inline with the purpose of experimentation and beyond. Since this is crucial for the success of the experiments itself especially after they are in actual use and even more crucial for the sustainability of i4Trust itself, the LEBDs are expected to understand the inner workings of the critical components that i4Trust brings. Since these are developed using specific technologies the LEBDs should be well versed in technologies that are mentioned above in the profile. Given that LEBDs are expected to be both business oriented and technically well versed, we believe that it would be usually 2 persons with different backgrounds. Having said that it is not mandatory to have 2 persons as 1 person can also fulfil both the roles as well. This is left to DIHs to determine if they want to appoint 1 or more persons (more then 2 is also possible) to be LEBDs.</a:t>
            </a:r>
            <a:endParaRPr/>
          </a:p>
        </p:txBody>
      </p:sp>
      <p:sp>
        <p:nvSpPr>
          <p:cNvPr id="169" name="Google Shape;169;gd33446e068_0_145:notes"/>
          <p:cNvSpPr txBox="1"/>
          <p:nvPr>
            <p:ph idx="12" type="sldNum"/>
          </p:nvPr>
        </p:nvSpPr>
        <p:spPr>
          <a:xfrm>
            <a:off x="4024313" y="9723438"/>
            <a:ext cx="3075000" cy="511200"/>
          </a:xfrm>
          <a:prstGeom prst="rect">
            <a:avLst/>
          </a:prstGeom>
        </p:spPr>
        <p:txBody>
          <a:bodyPr anchorCtr="0" anchor="b" bIns="91550" lIns="91550" spcFirstLastPara="1" rIns="91550" wrap="square" tIns="915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3446e068_0_155:notes"/>
          <p:cNvSpPr/>
          <p:nvPr>
            <p:ph idx="2" type="sldImg"/>
          </p:nvPr>
        </p:nvSpPr>
        <p:spPr>
          <a:xfrm>
            <a:off x="136630" y="766763"/>
            <a:ext cx="6825900" cy="38403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33446e068_0_155: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US"/>
              <a:t>As a reminder to participants these profiles are best suited for training.</a:t>
            </a:r>
            <a:r>
              <a:rPr lang="en-US"/>
              <a:t> The DIHs have to appoint person(s) for 2 roles, namely - Ambassadors and LEBDs. It is upto DIHs to appoint one or more person(s) for each role, having said that, they can also appoint same person to both roles. </a:t>
            </a:r>
            <a:endParaRPr/>
          </a:p>
          <a:p>
            <a:pPr indent="0" lvl="0" marL="0" rtl="0" algn="l">
              <a:spcBef>
                <a:spcPts val="300"/>
              </a:spcBef>
              <a:spcAft>
                <a:spcPts val="0"/>
              </a:spcAft>
              <a:buNone/>
            </a:pPr>
            <a:r>
              <a:rPr lang="en-US"/>
              <a:t>The DIHs play key role during the open call and during the running of experiments. The DIHs are expected during open call to activate SMEs in their network and discuss potential solution using i4Trust with SMEs to make them data driven. The solution should be to share data in the value chain the SME is (or want to be) part of. The Ambassadors from DIHs would have to think ahead of SMEs and help them see the future based on the possibilities i4Trust presents for SMEs. This would need the Ambassadors to have business oriented profile who understand the strategic, business and value potentials in the domain they operate in and use that to activate SMEs to participate in i4Trust so unlock its potential. Additionally, the DIHs can also pre-define the challenges they know SMEs are already facing and define the challenges such that SMEs can understand and relate to it.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US"/>
              <a:t>During the implementation of experiments the LEBDs are expected to support SMEs in all the phases of implementation. They are expected to provide technical support to the development teams of SMEs so that they can make sure that the technical components of i4Trust fits well within the architecture of SMEs and can function inline with the purpose of experimentation and beyond. Since this is crucial for the success of the experiments itself especially after they are in actual use and even more crucial for the sustainability of i4Trust itself, the LEBDs are expected to understand the inner workings of the critical components that i4Trust brings. Since these are developed using specific technologies the LEBDs should be well versed in technologies that are mentioned above in the profile. Given that LEBDs are expected to be both business oriented and technically well versed, we believe that it would be usually 2 persons with different backgrounds. Having said that it is not mandatory to have 2 persons as 1 person can also fulfil both the roles as well. This is left to DIHs to determine if they want to appoint 1 or more persons (more then 2 is also possible) to be LEBDs.</a:t>
            </a:r>
            <a:endParaRPr/>
          </a:p>
        </p:txBody>
      </p:sp>
      <p:sp>
        <p:nvSpPr>
          <p:cNvPr id="177" name="Google Shape;177;gd33446e068_0_155:notes"/>
          <p:cNvSpPr txBox="1"/>
          <p:nvPr>
            <p:ph idx="12" type="sldNum"/>
          </p:nvPr>
        </p:nvSpPr>
        <p:spPr>
          <a:xfrm>
            <a:off x="4024313" y="9723438"/>
            <a:ext cx="3075000" cy="511200"/>
          </a:xfrm>
          <a:prstGeom prst="rect">
            <a:avLst/>
          </a:prstGeom>
        </p:spPr>
        <p:txBody>
          <a:bodyPr anchorCtr="0" anchor="b" bIns="91550" lIns="91550" spcFirstLastPara="1" rIns="91550" wrap="square" tIns="915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84" name="Google Shape;184;p20: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6.png"/><Relationship Id="rId4" Type="http://schemas.openxmlformats.org/officeDocument/2006/relationships/hyperlink" Target="https://ec.europa.eu/programmes/horizon2020/en" TargetMode="External"/><Relationship Id="rId5"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hyperlink" Target="https://ec.europa.eu/programmes/horizon2020/en"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8.jpg"/><Relationship Id="rId6" Type="http://schemas.openxmlformats.org/officeDocument/2006/relationships/image" Target="../media/image1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Black">
  <p:cSld name="TITLE_2">
    <p:bg>
      <p:bgPr>
        <a:solidFill>
          <a:schemeClr val="dk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478738" y="1656860"/>
            <a:ext cx="54000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pic>
        <p:nvPicPr>
          <p:cNvPr id="12" name="Google Shape;12;p2"/>
          <p:cNvPicPr preferRelativeResize="0"/>
          <p:nvPr/>
        </p:nvPicPr>
        <p:blipFill rotWithShape="1">
          <a:blip r:embed="rId2">
            <a:alphaModFix/>
          </a:blip>
          <a:srcRect b="12358" l="8119" r="8086" t="12328"/>
          <a:stretch/>
        </p:blipFill>
        <p:spPr>
          <a:xfrm>
            <a:off x="479985" y="5998950"/>
            <a:ext cx="2261052" cy="641455"/>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6671795" y="479916"/>
            <a:ext cx="5038468" cy="5038468"/>
          </a:xfrm>
          <a:prstGeom prst="rect">
            <a:avLst/>
          </a:prstGeom>
          <a:noFill/>
          <a:ln>
            <a:noFill/>
          </a:ln>
        </p:spPr>
      </p:pic>
      <p:cxnSp>
        <p:nvCxnSpPr>
          <p:cNvPr id="14" name="Google Shape;14;p2"/>
          <p:cNvCxnSpPr/>
          <p:nvPr/>
        </p:nvCxnSpPr>
        <p:spPr>
          <a:xfrm>
            <a:off x="3407670" y="6045174"/>
            <a:ext cx="0" cy="596400"/>
          </a:xfrm>
          <a:prstGeom prst="straightConnector1">
            <a:avLst/>
          </a:prstGeom>
          <a:noFill/>
          <a:ln cap="flat" cmpd="sng" w="19050">
            <a:solidFill>
              <a:schemeClr val="lt2"/>
            </a:solidFill>
            <a:prstDash val="solid"/>
            <a:round/>
            <a:headEnd len="sm" w="sm" type="none"/>
            <a:tailEnd len="sm" w="sm" type="none"/>
          </a:ln>
        </p:spPr>
      </p:cxnSp>
      <p:grpSp>
        <p:nvGrpSpPr>
          <p:cNvPr id="15" name="Google Shape;15;p2"/>
          <p:cNvGrpSpPr/>
          <p:nvPr/>
        </p:nvGrpSpPr>
        <p:grpSpPr>
          <a:xfrm>
            <a:off x="4074096" y="6045630"/>
            <a:ext cx="1969353" cy="588941"/>
            <a:chOff x="14764800" y="9069350"/>
            <a:chExt cx="2954325" cy="883500"/>
          </a:xfrm>
        </p:grpSpPr>
        <p:cxnSp>
          <p:nvCxnSpPr>
            <p:cNvPr id="16" name="Google Shape;16;p2"/>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17" name="Google Shape;17;p2"/>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18" name="Google Shape;18;p2"/>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i4Trust Website</a:t>
              </a:r>
              <a:endParaRPr b="0" i="0" sz="1300" u="none" cap="none" strike="noStrike">
                <a:solidFill>
                  <a:schemeClr val="lt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i4Trust Community</a:t>
              </a:r>
              <a:endParaRPr b="0" i="0" sz="1300" u="none" cap="none" strike="noStrike">
                <a:solidFill>
                  <a:schemeClr val="lt1"/>
                </a:solidFill>
                <a:latin typeface="Arial"/>
                <a:ea typeface="Arial"/>
                <a:cs typeface="Arial"/>
                <a:sym typeface="Arial"/>
              </a:endParaRPr>
            </a:p>
          </p:txBody>
        </p:sp>
      </p:grpSp>
      <p:pic>
        <p:nvPicPr>
          <p:cNvPr id="19" name="Google Shape;19;p2"/>
          <p:cNvPicPr preferRelativeResize="0"/>
          <p:nvPr/>
        </p:nvPicPr>
        <p:blipFill rotWithShape="1">
          <a:blip r:embed="rId4">
            <a:alphaModFix/>
          </a:blip>
          <a:srcRect b="758" l="0" r="0" t="748"/>
          <a:stretch/>
        </p:blipFill>
        <p:spPr>
          <a:xfrm>
            <a:off x="7376959" y="6192172"/>
            <a:ext cx="1164411" cy="302361"/>
          </a:xfrm>
          <a:prstGeom prst="rect">
            <a:avLst/>
          </a:prstGeom>
          <a:noFill/>
          <a:ln>
            <a:noFill/>
          </a:ln>
        </p:spPr>
      </p:pic>
      <p:pic>
        <p:nvPicPr>
          <p:cNvPr id="20" name="Google Shape;20;p2"/>
          <p:cNvPicPr preferRelativeResize="0"/>
          <p:nvPr/>
        </p:nvPicPr>
        <p:blipFill rotWithShape="1">
          <a:blip r:embed="rId5">
            <a:alphaModFix/>
          </a:blip>
          <a:srcRect b="426" l="0" r="0" t="426"/>
          <a:stretch/>
        </p:blipFill>
        <p:spPr>
          <a:xfrm>
            <a:off x="10426828" y="6192175"/>
            <a:ext cx="1283426" cy="302361"/>
          </a:xfrm>
          <a:prstGeom prst="rect">
            <a:avLst/>
          </a:prstGeom>
          <a:noFill/>
          <a:ln>
            <a:noFill/>
          </a:ln>
        </p:spPr>
      </p:pic>
      <p:pic>
        <p:nvPicPr>
          <p:cNvPr id="21" name="Google Shape;21;p2"/>
          <p:cNvPicPr preferRelativeResize="0"/>
          <p:nvPr/>
        </p:nvPicPr>
        <p:blipFill rotWithShape="1">
          <a:blip r:embed="rId6">
            <a:alphaModFix/>
          </a:blip>
          <a:srcRect b="416" l="0" r="0" t="416"/>
          <a:stretch/>
        </p:blipFill>
        <p:spPr>
          <a:xfrm>
            <a:off x="9207998" y="6046700"/>
            <a:ext cx="552210" cy="586724"/>
          </a:xfrm>
          <a:prstGeom prst="rect">
            <a:avLst/>
          </a:prstGeom>
          <a:noFill/>
          <a:ln>
            <a:noFill/>
          </a:ln>
        </p:spPr>
      </p:pic>
      <p:cxnSp>
        <p:nvCxnSpPr>
          <p:cNvPr id="22" name="Google Shape;22;p2"/>
          <p:cNvCxnSpPr/>
          <p:nvPr/>
        </p:nvCxnSpPr>
        <p:spPr>
          <a:xfrm>
            <a:off x="6710327" y="6045174"/>
            <a:ext cx="0" cy="5964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White">
  <p:cSld name="2_Blank_1">
    <p:bg>
      <p:bgPr>
        <a:solidFill>
          <a:schemeClr val="lt1"/>
        </a:solidFill>
      </p:bgPr>
    </p:bg>
    <p:spTree>
      <p:nvGrpSpPr>
        <p:cNvPr id="77" name="Shape 77"/>
        <p:cNvGrpSpPr/>
        <p:nvPr/>
      </p:nvGrpSpPr>
      <p:grpSpPr>
        <a:xfrm>
          <a:off x="0" y="0"/>
          <a:ext cx="0" cy="0"/>
          <a:chOff x="0" y="0"/>
          <a:chExt cx="0" cy="0"/>
        </a:xfrm>
      </p:grpSpPr>
      <p:sp>
        <p:nvSpPr>
          <p:cNvPr id="78" name="Google Shape;78;p11"/>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9" name="Google Shape;79;p11"/>
          <p:cNvPicPr preferRelativeResize="0"/>
          <p:nvPr/>
        </p:nvPicPr>
        <p:blipFill rotWithShape="1">
          <a:blip r:embed="rId2">
            <a:alphaModFix/>
          </a:blip>
          <a:srcRect b="12356" l="8109" r="8108" t="12341"/>
          <a:stretch/>
        </p:blipFill>
        <p:spPr>
          <a:xfrm>
            <a:off x="10751669" y="6358887"/>
            <a:ext cx="1199963" cy="340068"/>
          </a:xfrm>
          <a:prstGeom prst="rect">
            <a:avLst/>
          </a:prstGeom>
          <a:noFill/>
          <a:ln>
            <a:noFill/>
          </a:ln>
        </p:spPr>
      </p:pic>
      <p:pic>
        <p:nvPicPr>
          <p:cNvPr id="80" name="Google Shape;80;p11"/>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81" name="Google Shape;81;p11"/>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Black">
  <p:cSld name="4_Blank">
    <p:bg>
      <p:bgPr>
        <a:solidFill>
          <a:schemeClr val="dk1"/>
        </a:solidFill>
      </p:bgPr>
    </p:bg>
    <p:spTree>
      <p:nvGrpSpPr>
        <p:cNvPr id="82" name="Shape 82"/>
        <p:cNvGrpSpPr/>
        <p:nvPr/>
      </p:nvGrpSpPr>
      <p:grpSpPr>
        <a:xfrm>
          <a:off x="0" y="0"/>
          <a:ext cx="0" cy="0"/>
          <a:chOff x="0" y="0"/>
          <a:chExt cx="0" cy="0"/>
        </a:xfrm>
      </p:grpSpPr>
      <p:sp>
        <p:nvSpPr>
          <p:cNvPr id="83" name="Google Shape;83;p12"/>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84" name="Google Shape;84;p12"/>
          <p:cNvPicPr preferRelativeResize="0"/>
          <p:nvPr/>
        </p:nvPicPr>
        <p:blipFill rotWithShape="1">
          <a:blip r:embed="rId2">
            <a:alphaModFix/>
          </a:blip>
          <a:srcRect b="0" l="0" r="0" t="0"/>
          <a:stretch/>
        </p:blipFill>
        <p:spPr>
          <a:xfrm flipH="1" rot="10800000">
            <a:off x="0" y="6318045"/>
            <a:ext cx="539930" cy="539931"/>
          </a:xfrm>
          <a:prstGeom prst="rect">
            <a:avLst/>
          </a:prstGeom>
          <a:noFill/>
          <a:ln>
            <a:noFill/>
          </a:ln>
        </p:spPr>
      </p:pic>
      <p:pic>
        <p:nvPicPr>
          <p:cNvPr id="85" name="Google Shape;85;p12"/>
          <p:cNvPicPr preferRelativeResize="0"/>
          <p:nvPr/>
        </p:nvPicPr>
        <p:blipFill rotWithShape="1">
          <a:blip r:embed="rId3">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White">
  <p:cSld name="4_Blank_1">
    <p:bg>
      <p:bgPr>
        <a:solidFill>
          <a:schemeClr val="lt1"/>
        </a:solidFill>
      </p:bgPr>
    </p:bg>
    <p:spTree>
      <p:nvGrpSpPr>
        <p:cNvPr id="86" name="Shape 86"/>
        <p:cNvGrpSpPr/>
        <p:nvPr/>
      </p:nvGrpSpPr>
      <p:grpSpPr>
        <a:xfrm>
          <a:off x="0" y="0"/>
          <a:ext cx="0" cy="0"/>
          <a:chOff x="0" y="0"/>
          <a:chExt cx="0" cy="0"/>
        </a:xfrm>
      </p:grpSpPr>
      <p:sp>
        <p:nvSpPr>
          <p:cNvPr id="87" name="Google Shape;87;p13"/>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88" name="Google Shape;88;p13"/>
          <p:cNvPicPr preferRelativeResize="0"/>
          <p:nvPr/>
        </p:nvPicPr>
        <p:blipFill rotWithShape="1">
          <a:blip r:embed="rId2">
            <a:alphaModFix/>
          </a:blip>
          <a:srcRect b="0" l="0" r="0" t="0"/>
          <a:stretch/>
        </p:blipFill>
        <p:spPr>
          <a:xfrm flipH="1" rot="10800000">
            <a:off x="0" y="6318045"/>
            <a:ext cx="539930" cy="539931"/>
          </a:xfrm>
          <a:prstGeom prst="rect">
            <a:avLst/>
          </a:prstGeom>
          <a:noFill/>
          <a:ln>
            <a:noFill/>
          </a:ln>
        </p:spPr>
      </p:pic>
      <p:pic>
        <p:nvPicPr>
          <p:cNvPr id="89" name="Google Shape;89;p13"/>
          <p:cNvPicPr preferRelativeResize="0"/>
          <p:nvPr/>
        </p:nvPicPr>
        <p:blipFill rotWithShape="1">
          <a:blip r:embed="rId3">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Black">
  <p:cSld name="5_Blank">
    <p:bg>
      <p:bgPr>
        <a:solidFill>
          <a:schemeClr val="dk1"/>
        </a:solidFill>
      </p:bgPr>
    </p:bg>
    <p:spTree>
      <p:nvGrpSpPr>
        <p:cNvPr id="90" name="Shape 90"/>
        <p:cNvGrpSpPr/>
        <p:nvPr/>
      </p:nvGrpSpPr>
      <p:grpSpPr>
        <a:xfrm>
          <a:off x="0" y="0"/>
          <a:ext cx="0" cy="0"/>
          <a:chOff x="0" y="0"/>
          <a:chExt cx="0" cy="0"/>
        </a:xfrm>
      </p:grpSpPr>
      <p:sp>
        <p:nvSpPr>
          <p:cNvPr id="91" name="Google Shape;91;p14"/>
          <p:cNvSpPr txBox="1"/>
          <p:nvPr/>
        </p:nvSpPr>
        <p:spPr>
          <a:xfrm>
            <a:off x="478738" y="1827444"/>
            <a:ext cx="35994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accent1"/>
                </a:solidFill>
                <a:latin typeface="Arial"/>
                <a:ea typeface="Arial"/>
                <a:cs typeface="Arial"/>
                <a:sym typeface="Arial"/>
              </a:rPr>
              <a:t>Thank you!</a:t>
            </a:r>
            <a:endParaRPr b="0" i="0" sz="1400" u="none" cap="none" strike="noStrike">
              <a:solidFill>
                <a:schemeClr val="accent1"/>
              </a:solidFill>
              <a:latin typeface="Arial"/>
              <a:ea typeface="Arial"/>
              <a:cs typeface="Arial"/>
              <a:sym typeface="Arial"/>
            </a:endParaRPr>
          </a:p>
        </p:txBody>
      </p:sp>
      <p:pic>
        <p:nvPicPr>
          <p:cNvPr id="92" name="Google Shape;92;p14"/>
          <p:cNvPicPr preferRelativeResize="0"/>
          <p:nvPr/>
        </p:nvPicPr>
        <p:blipFill rotWithShape="1">
          <a:blip r:embed="rId2">
            <a:alphaModFix/>
          </a:blip>
          <a:srcRect b="0" l="0" r="0" t="0"/>
          <a:stretch/>
        </p:blipFill>
        <p:spPr>
          <a:xfrm>
            <a:off x="6671795" y="479916"/>
            <a:ext cx="5038468" cy="5038468"/>
          </a:xfrm>
          <a:prstGeom prst="rect">
            <a:avLst/>
          </a:prstGeom>
          <a:noFill/>
          <a:ln>
            <a:noFill/>
          </a:ln>
        </p:spPr>
      </p:pic>
      <p:pic>
        <p:nvPicPr>
          <p:cNvPr id="93" name="Google Shape;93;p14"/>
          <p:cNvPicPr preferRelativeResize="0"/>
          <p:nvPr/>
        </p:nvPicPr>
        <p:blipFill rotWithShape="1">
          <a:blip r:embed="rId3">
            <a:alphaModFix/>
          </a:blip>
          <a:srcRect b="0" l="0" r="0" t="0"/>
          <a:stretch/>
        </p:blipFill>
        <p:spPr>
          <a:xfrm>
            <a:off x="6671782" y="6223520"/>
            <a:ext cx="429065" cy="287963"/>
          </a:xfrm>
          <a:prstGeom prst="rect">
            <a:avLst/>
          </a:prstGeom>
          <a:noFill/>
          <a:ln>
            <a:noFill/>
          </a:ln>
        </p:spPr>
      </p:pic>
      <p:sp>
        <p:nvSpPr>
          <p:cNvPr id="94" name="Google Shape;94;p14">
            <a:hlinkClick r:id="rId4"/>
          </p:cNvPr>
          <p:cNvSpPr txBox="1"/>
          <p:nvPr/>
        </p:nvSpPr>
        <p:spPr>
          <a:xfrm>
            <a:off x="7272910" y="6223525"/>
            <a:ext cx="43023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US"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pic>
        <p:nvPicPr>
          <p:cNvPr id="95" name="Google Shape;95;p14"/>
          <p:cNvPicPr preferRelativeResize="0"/>
          <p:nvPr/>
        </p:nvPicPr>
        <p:blipFill rotWithShape="1">
          <a:blip r:embed="rId5">
            <a:alphaModFix/>
          </a:blip>
          <a:srcRect b="12358" l="8119" r="8086" t="12328"/>
          <a:stretch/>
        </p:blipFill>
        <p:spPr>
          <a:xfrm>
            <a:off x="479985" y="5998950"/>
            <a:ext cx="2261052" cy="64145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White">
  <p:cSld name="5_Blank_1">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nvSpPr>
        <p:spPr>
          <a:xfrm>
            <a:off x="478738" y="1827444"/>
            <a:ext cx="34821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accent4"/>
                </a:solidFill>
                <a:latin typeface="Arial"/>
                <a:ea typeface="Arial"/>
                <a:cs typeface="Arial"/>
                <a:sym typeface="Arial"/>
              </a:rPr>
              <a:t>Thank you!</a:t>
            </a:r>
            <a:endParaRPr b="0" i="0" sz="1400" u="none" cap="none" strike="noStrike">
              <a:solidFill>
                <a:schemeClr val="accent4"/>
              </a:solidFill>
              <a:latin typeface="Arial"/>
              <a:ea typeface="Arial"/>
              <a:cs typeface="Arial"/>
              <a:sym typeface="Arial"/>
            </a:endParaRPr>
          </a:p>
        </p:txBody>
      </p:sp>
      <p:pic>
        <p:nvPicPr>
          <p:cNvPr id="98" name="Google Shape;98;p15"/>
          <p:cNvPicPr preferRelativeResize="0"/>
          <p:nvPr/>
        </p:nvPicPr>
        <p:blipFill rotWithShape="1">
          <a:blip r:embed="rId2">
            <a:alphaModFix/>
          </a:blip>
          <a:srcRect b="0" l="0" r="0" t="0"/>
          <a:stretch/>
        </p:blipFill>
        <p:spPr>
          <a:xfrm>
            <a:off x="6671795" y="479916"/>
            <a:ext cx="5038468" cy="5038468"/>
          </a:xfrm>
          <a:prstGeom prst="rect">
            <a:avLst/>
          </a:prstGeom>
          <a:noFill/>
          <a:ln>
            <a:noFill/>
          </a:ln>
        </p:spPr>
      </p:pic>
      <p:pic>
        <p:nvPicPr>
          <p:cNvPr id="99" name="Google Shape;99;p15"/>
          <p:cNvPicPr preferRelativeResize="0"/>
          <p:nvPr/>
        </p:nvPicPr>
        <p:blipFill rotWithShape="1">
          <a:blip r:embed="rId3">
            <a:alphaModFix/>
          </a:blip>
          <a:srcRect b="12356" l="8109" r="8109" t="12341"/>
          <a:stretch/>
        </p:blipFill>
        <p:spPr>
          <a:xfrm>
            <a:off x="479985" y="5998950"/>
            <a:ext cx="2261052" cy="641455"/>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a:off x="6671782" y="6223520"/>
            <a:ext cx="429065" cy="287963"/>
          </a:xfrm>
          <a:prstGeom prst="rect">
            <a:avLst/>
          </a:prstGeom>
          <a:noFill/>
          <a:ln>
            <a:noFill/>
          </a:ln>
        </p:spPr>
      </p:pic>
      <p:sp>
        <p:nvSpPr>
          <p:cNvPr id="101" name="Google Shape;101;p15">
            <a:hlinkClick r:id="rId5"/>
          </p:cNvPr>
          <p:cNvSpPr txBox="1"/>
          <p:nvPr/>
        </p:nvSpPr>
        <p:spPr>
          <a:xfrm>
            <a:off x="7272910" y="6223525"/>
            <a:ext cx="43023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US"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TITLE_3">
    <p:bg>
      <p:bgPr>
        <a:solidFill>
          <a:srgbClr val="41B4C7"/>
        </a:solidFill>
      </p:bgPr>
    </p:bg>
    <p:spTree>
      <p:nvGrpSpPr>
        <p:cNvPr id="102" name="Shape 102"/>
        <p:cNvGrpSpPr/>
        <p:nvPr/>
      </p:nvGrpSpPr>
      <p:grpSpPr>
        <a:xfrm>
          <a:off x="0" y="0"/>
          <a:ext cx="0" cy="0"/>
          <a:chOff x="0" y="0"/>
          <a:chExt cx="0" cy="0"/>
        </a:xfrm>
      </p:grpSpPr>
      <p:cxnSp>
        <p:nvCxnSpPr>
          <p:cNvPr id="103" name="Google Shape;103;p16"/>
          <p:cNvCxnSpPr/>
          <p:nvPr/>
        </p:nvCxnSpPr>
        <p:spPr>
          <a:xfrm rot="10800000">
            <a:off x="561239" y="2368367"/>
            <a:ext cx="0" cy="3060000"/>
          </a:xfrm>
          <a:prstGeom prst="straightConnector1">
            <a:avLst/>
          </a:prstGeom>
          <a:noFill/>
          <a:ln cap="flat" cmpd="sng" w="38100">
            <a:solidFill>
              <a:srgbClr val="FFFFFF"/>
            </a:solidFill>
            <a:prstDash val="solid"/>
            <a:round/>
            <a:headEnd len="sm" w="sm" type="none"/>
            <a:tailEnd len="sm" w="sm" type="none"/>
          </a:ln>
        </p:spPr>
      </p:cxnSp>
      <p:sp>
        <p:nvSpPr>
          <p:cNvPr id="104" name="Google Shape;104;p16"/>
          <p:cNvSpPr txBox="1"/>
          <p:nvPr>
            <p:ph type="ctrTitle"/>
          </p:nvPr>
        </p:nvSpPr>
        <p:spPr>
          <a:xfrm>
            <a:off x="871141" y="2545694"/>
            <a:ext cx="9327000" cy="859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Arial"/>
              <a:buNone/>
              <a:defRPr b="0" i="0" sz="3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9pPr>
          </a:lstStyle>
          <a:p/>
        </p:txBody>
      </p:sp>
      <p:sp>
        <p:nvSpPr>
          <p:cNvPr id="105" name="Google Shape;105;p16"/>
          <p:cNvSpPr txBox="1"/>
          <p:nvPr>
            <p:ph idx="1" type="subTitle"/>
          </p:nvPr>
        </p:nvSpPr>
        <p:spPr>
          <a:xfrm>
            <a:off x="871141" y="3898403"/>
            <a:ext cx="10363200" cy="921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0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lvl="1" marR="0" rtl="0" algn="ctr">
              <a:lnSpc>
                <a:spcPct val="100000"/>
              </a:lnSpc>
              <a:spcBef>
                <a:spcPts val="607"/>
              </a:spcBef>
              <a:spcAft>
                <a:spcPts val="0"/>
              </a:spcAft>
              <a:buClr>
                <a:srgbClr val="888888"/>
              </a:buClr>
              <a:buSzPts val="3033"/>
              <a:buFont typeface="Arial"/>
              <a:buNone/>
              <a:defRPr b="0" i="0" sz="3033" u="none" cap="none" strike="noStrike">
                <a:solidFill>
                  <a:srgbClr val="888888"/>
                </a:solidFill>
                <a:latin typeface="Helvetica Neue"/>
                <a:ea typeface="Helvetica Neue"/>
                <a:cs typeface="Helvetica Neue"/>
                <a:sym typeface="Helvetica Neue"/>
              </a:defRPr>
            </a:lvl2pPr>
            <a:lvl3pPr lvl="2" marR="0" rtl="0" algn="ctr">
              <a:lnSpc>
                <a:spcPct val="100000"/>
              </a:lnSpc>
              <a:spcBef>
                <a:spcPts val="520"/>
              </a:spcBef>
              <a:spcAft>
                <a:spcPts val="0"/>
              </a:spcAft>
              <a:buClr>
                <a:srgbClr val="888888"/>
              </a:buClr>
              <a:buSzPts val="2599"/>
              <a:buFont typeface="Arial"/>
              <a:buNone/>
              <a:defRPr b="0" i="0" sz="2599" u="none" cap="none" strike="noStrike">
                <a:solidFill>
                  <a:srgbClr val="888888"/>
                </a:solidFill>
                <a:latin typeface="Helvetica Neue"/>
                <a:ea typeface="Helvetica Neue"/>
                <a:cs typeface="Helvetica Neue"/>
                <a:sym typeface="Helvetica Neue"/>
              </a:defRPr>
            </a:lvl3pPr>
            <a:lvl4pPr lvl="3"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Helvetica Neue"/>
                <a:ea typeface="Helvetica Neue"/>
                <a:cs typeface="Helvetica Neue"/>
                <a:sym typeface="Helvetica Neue"/>
              </a:defRPr>
            </a:lvl4pPr>
            <a:lvl5pPr lvl="4"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Helvetica Neue"/>
                <a:ea typeface="Helvetica Neue"/>
                <a:cs typeface="Helvetica Neue"/>
                <a:sym typeface="Helvetica Neue"/>
              </a:defRPr>
            </a:lvl5pPr>
            <a:lvl6pPr lvl="5"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6pPr>
            <a:lvl7pPr lvl="6"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7pPr>
            <a:lvl8pPr lvl="7"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8pPr>
            <a:lvl9pPr lvl="8"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9pPr>
          </a:lstStyle>
          <a:p/>
        </p:txBody>
      </p:sp>
      <p:sp>
        <p:nvSpPr>
          <p:cNvPr id="106" name="Google Shape;106;p16"/>
          <p:cNvSpPr txBox="1"/>
          <p:nvPr>
            <p:ph idx="10" type="dt"/>
          </p:nvPr>
        </p:nvSpPr>
        <p:spPr>
          <a:xfrm>
            <a:off x="871141" y="6119013"/>
            <a:ext cx="2844900" cy="365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9pPr>
          </a:lstStyle>
          <a:p/>
        </p:txBody>
      </p:sp>
      <p:pic>
        <p:nvPicPr>
          <p:cNvPr id="107" name="Google Shape;107;p16"/>
          <p:cNvPicPr preferRelativeResize="0"/>
          <p:nvPr/>
        </p:nvPicPr>
        <p:blipFill rotWithShape="1">
          <a:blip r:embed="rId2">
            <a:alphaModFix/>
          </a:blip>
          <a:srcRect b="19525" l="21656" r="21650" t="13696"/>
          <a:stretch/>
        </p:blipFill>
        <p:spPr>
          <a:xfrm>
            <a:off x="9063486" y="300513"/>
            <a:ext cx="2630456" cy="2189597"/>
          </a:xfrm>
          <a:prstGeom prst="rect">
            <a:avLst/>
          </a:prstGeom>
          <a:noFill/>
          <a:ln>
            <a:noFill/>
          </a:ln>
        </p:spPr>
      </p:pic>
      <p:pic>
        <p:nvPicPr>
          <p:cNvPr id="108" name="Google Shape;108;p16"/>
          <p:cNvPicPr preferRelativeResize="0"/>
          <p:nvPr/>
        </p:nvPicPr>
        <p:blipFill rotWithShape="1">
          <a:blip r:embed="rId3">
            <a:alphaModFix/>
          </a:blip>
          <a:srcRect b="0" l="0" r="0" t="0"/>
          <a:stretch/>
        </p:blipFill>
        <p:spPr>
          <a:xfrm>
            <a:off x="9437914" y="5876439"/>
            <a:ext cx="2256028" cy="70331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En blanco">
  <p:cSld name="3_En blanco">
    <p:spTree>
      <p:nvGrpSpPr>
        <p:cNvPr id="109" name="Shape 109"/>
        <p:cNvGrpSpPr/>
        <p:nvPr/>
      </p:nvGrpSpPr>
      <p:grpSpPr>
        <a:xfrm>
          <a:off x="0" y="0"/>
          <a:ext cx="0" cy="0"/>
          <a:chOff x="0" y="0"/>
          <a:chExt cx="0" cy="0"/>
        </a:xfrm>
      </p:grpSpPr>
      <p:sp>
        <p:nvSpPr>
          <p:cNvPr id="110" name="Google Shape;110;p17"/>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rgbClr val="002E67"/>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9pPr>
          </a:lstStyle>
          <a:p/>
        </p:txBody>
      </p:sp>
      <p:cxnSp>
        <p:nvCxnSpPr>
          <p:cNvPr id="111" name="Google Shape;111;p17"/>
          <p:cNvCxnSpPr/>
          <p:nvPr/>
        </p:nvCxnSpPr>
        <p:spPr>
          <a:xfrm rot="10800000">
            <a:off x="321946" y="279826"/>
            <a:ext cx="5100" cy="942000"/>
          </a:xfrm>
          <a:prstGeom prst="straightConnector1">
            <a:avLst/>
          </a:prstGeom>
          <a:noFill/>
          <a:ln cap="flat" cmpd="sng" w="38100">
            <a:solidFill>
              <a:srgbClr val="002E67"/>
            </a:solidFill>
            <a:prstDash val="solid"/>
            <a:round/>
            <a:headEnd len="sm" w="sm" type="none"/>
            <a:tailEnd len="sm" w="sm" type="none"/>
          </a:ln>
        </p:spPr>
      </p:cxnSp>
      <p:sp>
        <p:nvSpPr>
          <p:cNvPr id="112" name="Google Shape;112;p17"/>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rgbClr val="41B4C7"/>
              </a:buClr>
              <a:buSzPts val="2000"/>
              <a:buFont typeface="Noto Sans Symbols"/>
              <a:buChar char="▪"/>
              <a:defRPr b="0" i="0" sz="2000" u="none" cap="none" strike="noStrike">
                <a:solidFill>
                  <a:srgbClr val="595959"/>
                </a:solidFill>
                <a:latin typeface="Arial"/>
                <a:ea typeface="Arial"/>
                <a:cs typeface="Arial"/>
                <a:sym typeface="Arial"/>
              </a:defRPr>
            </a:lvl1pPr>
            <a:lvl2pPr indent="-342900" lvl="1" marL="914400" marR="0" rtl="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2pPr>
            <a:lvl3pPr indent="-330200" lvl="2" marL="1371600" marR="0" rtl="0" algn="l">
              <a:lnSpc>
                <a:spcPct val="100000"/>
              </a:lnSpc>
              <a:spcBef>
                <a:spcPts val="320"/>
              </a:spcBef>
              <a:spcAft>
                <a:spcPts val="0"/>
              </a:spcAft>
              <a:buClr>
                <a:srgbClr val="595959"/>
              </a:buClr>
              <a:buSzPts val="1600"/>
              <a:buFont typeface="Merriweather Sans"/>
              <a:buChar char="□"/>
              <a:defRPr b="0" i="0" sz="1600" u="none" cap="none" strike="noStrike">
                <a:solidFill>
                  <a:srgbClr val="595959"/>
                </a:solidFill>
                <a:latin typeface="Arial"/>
                <a:ea typeface="Arial"/>
                <a:cs typeface="Arial"/>
                <a:sym typeface="Arial"/>
              </a:defRPr>
            </a:lvl3pPr>
            <a:lvl4pPr indent="-317500" lvl="3" marL="1828800" marR="0" rtl="0" algn="l">
              <a:lnSpc>
                <a:spcPct val="100000"/>
              </a:lnSpc>
              <a:spcBef>
                <a:spcPts val="280"/>
              </a:spcBef>
              <a:spcAft>
                <a:spcPts val="0"/>
              </a:spcAft>
              <a:buClr>
                <a:srgbClr val="595959"/>
              </a:buClr>
              <a:buSzPts val="1400"/>
              <a:buFont typeface="Arial"/>
              <a:buChar char="–"/>
              <a:defRPr b="0" i="0" sz="1400" u="none" cap="none" strike="noStrike">
                <a:solidFill>
                  <a:srgbClr val="595959"/>
                </a:solidFill>
                <a:latin typeface="Arial"/>
                <a:ea typeface="Arial"/>
                <a:cs typeface="Arial"/>
                <a:sym typeface="Arial"/>
              </a:defRPr>
            </a:lvl4pPr>
            <a:lvl5pPr indent="-304800" lvl="4" marL="2286000" marR="0" rtl="0" algn="l">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6204" lvl="5" marL="27432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6pPr>
            <a:lvl7pPr indent="-366204" lvl="6" marL="32004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7pPr>
            <a:lvl8pPr indent="-366204" lvl="7" marL="36576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8pPr>
            <a:lvl9pPr indent="-366204" lvl="8" marL="41148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9pPr>
          </a:lstStyle>
          <a:p/>
        </p:txBody>
      </p:sp>
      <p:sp>
        <p:nvSpPr>
          <p:cNvPr id="113" name="Google Shape;113;p17"/>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114" name="Google Shape;114;p17"/>
          <p:cNvPicPr preferRelativeResize="0"/>
          <p:nvPr/>
        </p:nvPicPr>
        <p:blipFill rotWithShape="1">
          <a:blip r:embed="rId2">
            <a:alphaModFix/>
          </a:blip>
          <a:srcRect b="13283" l="4615" r="3615" t="16506"/>
          <a:stretch/>
        </p:blipFill>
        <p:spPr>
          <a:xfrm>
            <a:off x="9968172" y="6174830"/>
            <a:ext cx="1639627" cy="39107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solidFill>
          <a:srgbClr val="5DC0CF"/>
        </a:solidFill>
      </p:bgPr>
    </p:bg>
    <p:spTree>
      <p:nvGrpSpPr>
        <p:cNvPr id="115" name="Shape 115"/>
        <p:cNvGrpSpPr/>
        <p:nvPr/>
      </p:nvGrpSpPr>
      <p:grpSpPr>
        <a:xfrm>
          <a:off x="0" y="0"/>
          <a:ext cx="0" cy="0"/>
          <a:chOff x="0" y="0"/>
          <a:chExt cx="0" cy="0"/>
        </a:xfrm>
      </p:grpSpPr>
      <p:sp>
        <p:nvSpPr>
          <p:cNvPr id="116" name="Google Shape;116;p18"/>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7" name="Google Shape;117;p18"/>
          <p:cNvSpPr txBox="1"/>
          <p:nvPr>
            <p:ph type="title"/>
          </p:nvPr>
        </p:nvSpPr>
        <p:spPr>
          <a:xfrm>
            <a:off x="564896" y="287340"/>
            <a:ext cx="11046600" cy="1006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9pPr>
          </a:lstStyle>
          <a:p/>
        </p:txBody>
      </p:sp>
      <p:cxnSp>
        <p:nvCxnSpPr>
          <p:cNvPr id="118" name="Google Shape;118;p18"/>
          <p:cNvCxnSpPr/>
          <p:nvPr/>
        </p:nvCxnSpPr>
        <p:spPr>
          <a:xfrm rot="10800000">
            <a:off x="321946" y="279826"/>
            <a:ext cx="5100" cy="942000"/>
          </a:xfrm>
          <a:prstGeom prst="straightConnector1">
            <a:avLst/>
          </a:prstGeom>
          <a:noFill/>
          <a:ln cap="flat" cmpd="sng" w="38100">
            <a:solidFill>
              <a:schemeClr val="lt1"/>
            </a:solidFill>
            <a:prstDash val="solid"/>
            <a:round/>
            <a:headEnd len="sm" w="sm" type="none"/>
            <a:tailEnd len="sm" w="sm" type="none"/>
          </a:ln>
        </p:spPr>
      </p:cxnSp>
      <p:sp>
        <p:nvSpPr>
          <p:cNvPr id="119" name="Google Shape;119;p18"/>
          <p:cNvSpPr txBox="1"/>
          <p:nvPr>
            <p:ph idx="1" type="body"/>
          </p:nvPr>
        </p:nvSpPr>
        <p:spPr>
          <a:xfrm>
            <a:off x="564897" y="1357298"/>
            <a:ext cx="11046600" cy="49293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rgbClr val="002E67"/>
              </a:buClr>
              <a:buSzPts val="2000"/>
              <a:buFont typeface="Noto Sans Symbols"/>
              <a:buChar char="▪"/>
              <a:defRPr b="0" i="0" sz="2000" u="none" cap="none" strike="noStrike">
                <a:solidFill>
                  <a:schemeClr val="lt1"/>
                </a:solidFill>
                <a:latin typeface="Arial"/>
                <a:ea typeface="Arial"/>
                <a:cs typeface="Arial"/>
                <a:sym typeface="Arial"/>
              </a:defRPr>
            </a:lvl1pPr>
            <a:lvl2pPr indent="-342900" lvl="1" marL="9144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100000"/>
              </a:lnSpc>
              <a:spcBef>
                <a:spcPts val="320"/>
              </a:spcBef>
              <a:spcAft>
                <a:spcPts val="0"/>
              </a:spcAft>
              <a:buClr>
                <a:schemeClr val="lt1"/>
              </a:buClr>
              <a:buSzPts val="1600"/>
              <a:buFont typeface="Merriweather Sans"/>
              <a:buChar char="□"/>
              <a:defRPr b="0" i="0" sz="1600" u="none" cap="none" strike="noStrike">
                <a:solidFill>
                  <a:schemeClr val="lt1"/>
                </a:solidFill>
                <a:latin typeface="Arial"/>
                <a:ea typeface="Arial"/>
                <a:cs typeface="Arial"/>
                <a:sym typeface="Arial"/>
              </a:defRPr>
            </a:lvl3pPr>
            <a:lvl4pPr indent="-317500" lvl="3" marL="1828800" marR="0" rtl="0" algn="l">
              <a:lnSpc>
                <a:spcPct val="100000"/>
              </a:lnSpc>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04800" lvl="4" marL="2286000" marR="0" rtl="0" algn="l">
              <a:lnSpc>
                <a:spcPct val="100000"/>
              </a:lnSpc>
              <a:spcBef>
                <a:spcPts val="24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66204" lvl="5" marL="27432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6pPr>
            <a:lvl7pPr indent="-366204" lvl="6" marL="32004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7pPr>
            <a:lvl8pPr indent="-366204" lvl="7" marL="36576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8pPr>
            <a:lvl9pPr indent="-366204" lvl="8" marL="41148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9pPr>
          </a:lstStyle>
          <a:p/>
        </p:txBody>
      </p:sp>
      <p:pic>
        <p:nvPicPr>
          <p:cNvPr id="120" name="Google Shape;120;p18"/>
          <p:cNvPicPr preferRelativeResize="0"/>
          <p:nvPr/>
        </p:nvPicPr>
        <p:blipFill rotWithShape="1">
          <a:blip r:embed="rId2">
            <a:alphaModFix/>
          </a:blip>
          <a:srcRect b="0" l="0" r="0" t="0"/>
          <a:stretch/>
        </p:blipFill>
        <p:spPr>
          <a:xfrm>
            <a:off x="9877528" y="6073230"/>
            <a:ext cx="1816413" cy="5662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White">
  <p:cSld name="TITLE_1_1">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478738" y="1655710"/>
            <a:ext cx="54000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cxnSp>
        <p:nvCxnSpPr>
          <p:cNvPr id="25" name="Google Shape;25;p3"/>
          <p:cNvCxnSpPr/>
          <p:nvPr/>
        </p:nvCxnSpPr>
        <p:spPr>
          <a:xfrm>
            <a:off x="3407670" y="6045174"/>
            <a:ext cx="0" cy="596400"/>
          </a:xfrm>
          <a:prstGeom prst="straightConnector1">
            <a:avLst/>
          </a:prstGeom>
          <a:noFill/>
          <a:ln cap="flat" cmpd="sng" w="19050">
            <a:solidFill>
              <a:srgbClr val="D8D8D8"/>
            </a:solidFill>
            <a:prstDash val="solid"/>
            <a:round/>
            <a:headEnd len="sm" w="sm" type="none"/>
            <a:tailEnd len="sm" w="sm" type="none"/>
          </a:ln>
        </p:spPr>
      </p:cxnSp>
      <p:pic>
        <p:nvPicPr>
          <p:cNvPr id="26" name="Google Shape;26;p3"/>
          <p:cNvPicPr preferRelativeResize="0"/>
          <p:nvPr/>
        </p:nvPicPr>
        <p:blipFill rotWithShape="1">
          <a:blip r:embed="rId2">
            <a:alphaModFix/>
          </a:blip>
          <a:srcRect b="0" l="0" r="0" t="0"/>
          <a:stretch/>
        </p:blipFill>
        <p:spPr>
          <a:xfrm>
            <a:off x="6671795" y="479916"/>
            <a:ext cx="5038468" cy="5038468"/>
          </a:xfrm>
          <a:prstGeom prst="rect">
            <a:avLst/>
          </a:prstGeom>
          <a:noFill/>
          <a:ln>
            <a:noFill/>
          </a:ln>
        </p:spPr>
      </p:pic>
      <p:grpSp>
        <p:nvGrpSpPr>
          <p:cNvPr id="27" name="Google Shape;27;p3"/>
          <p:cNvGrpSpPr/>
          <p:nvPr/>
        </p:nvGrpSpPr>
        <p:grpSpPr>
          <a:xfrm>
            <a:off x="4074096" y="6045630"/>
            <a:ext cx="1969353" cy="588941"/>
            <a:chOff x="14764800" y="9069350"/>
            <a:chExt cx="2954325" cy="883500"/>
          </a:xfrm>
        </p:grpSpPr>
        <p:cxnSp>
          <p:nvCxnSpPr>
            <p:cNvPr id="28" name="Google Shape;28;p3"/>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29" name="Google Shape;29;p3"/>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30" name="Google Shape;30;p3"/>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i4Trust Website</a:t>
              </a:r>
              <a:endParaRPr b="0" i="0" sz="1300"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i4Trust Community</a:t>
              </a:r>
              <a:endParaRPr b="0" i="0" sz="1300" u="none" cap="none" strike="noStrike">
                <a:solidFill>
                  <a:schemeClr val="dk1"/>
                </a:solidFill>
                <a:latin typeface="Arial"/>
                <a:ea typeface="Arial"/>
                <a:cs typeface="Arial"/>
                <a:sym typeface="Arial"/>
              </a:endParaRPr>
            </a:p>
          </p:txBody>
        </p:sp>
      </p:grpSp>
      <p:pic>
        <p:nvPicPr>
          <p:cNvPr id="31" name="Google Shape;31;p3"/>
          <p:cNvPicPr preferRelativeResize="0"/>
          <p:nvPr/>
        </p:nvPicPr>
        <p:blipFill rotWithShape="1">
          <a:blip r:embed="rId3">
            <a:alphaModFix/>
          </a:blip>
          <a:srcRect b="12356" l="8109" r="8109" t="12341"/>
          <a:stretch/>
        </p:blipFill>
        <p:spPr>
          <a:xfrm>
            <a:off x="479985" y="5998950"/>
            <a:ext cx="2261052" cy="641455"/>
          </a:xfrm>
          <a:prstGeom prst="rect">
            <a:avLst/>
          </a:prstGeom>
          <a:noFill/>
          <a:ln>
            <a:noFill/>
          </a:ln>
        </p:spPr>
      </p:pic>
      <p:pic>
        <p:nvPicPr>
          <p:cNvPr id="32" name="Google Shape;32;p3"/>
          <p:cNvPicPr preferRelativeResize="0"/>
          <p:nvPr/>
        </p:nvPicPr>
        <p:blipFill>
          <a:blip r:embed="rId4">
            <a:alphaModFix/>
          </a:blip>
          <a:stretch>
            <a:fillRect/>
          </a:stretch>
        </p:blipFill>
        <p:spPr>
          <a:xfrm>
            <a:off x="7376959" y="6192172"/>
            <a:ext cx="1164411" cy="302361"/>
          </a:xfrm>
          <a:prstGeom prst="rect">
            <a:avLst/>
          </a:prstGeom>
          <a:noFill/>
          <a:ln>
            <a:noFill/>
          </a:ln>
        </p:spPr>
      </p:pic>
      <p:pic>
        <p:nvPicPr>
          <p:cNvPr id="33" name="Google Shape;33;p3"/>
          <p:cNvPicPr preferRelativeResize="0"/>
          <p:nvPr/>
        </p:nvPicPr>
        <p:blipFill rotWithShape="1">
          <a:blip r:embed="rId5">
            <a:alphaModFix/>
          </a:blip>
          <a:srcRect b="0" l="0" r="0" t="0"/>
          <a:stretch/>
        </p:blipFill>
        <p:spPr>
          <a:xfrm>
            <a:off x="10426828" y="6192175"/>
            <a:ext cx="1283426" cy="302361"/>
          </a:xfrm>
          <a:prstGeom prst="rect">
            <a:avLst/>
          </a:prstGeom>
          <a:noFill/>
          <a:ln>
            <a:noFill/>
          </a:ln>
        </p:spPr>
      </p:pic>
      <p:pic>
        <p:nvPicPr>
          <p:cNvPr id="34" name="Google Shape;34;p3"/>
          <p:cNvPicPr preferRelativeResize="0"/>
          <p:nvPr/>
        </p:nvPicPr>
        <p:blipFill rotWithShape="1">
          <a:blip r:embed="rId6">
            <a:alphaModFix/>
          </a:blip>
          <a:srcRect b="0" l="-20" r="20" t="0"/>
          <a:stretch/>
        </p:blipFill>
        <p:spPr>
          <a:xfrm>
            <a:off x="9207998" y="6046700"/>
            <a:ext cx="552210" cy="586724"/>
          </a:xfrm>
          <a:prstGeom prst="rect">
            <a:avLst/>
          </a:prstGeom>
          <a:noFill/>
          <a:ln>
            <a:noFill/>
          </a:ln>
        </p:spPr>
      </p:pic>
      <p:cxnSp>
        <p:nvCxnSpPr>
          <p:cNvPr id="35" name="Google Shape;35;p3"/>
          <p:cNvCxnSpPr/>
          <p:nvPr/>
        </p:nvCxnSpPr>
        <p:spPr>
          <a:xfrm>
            <a:off x="6710327" y="6045174"/>
            <a:ext cx="0" cy="596400"/>
          </a:xfrm>
          <a:prstGeom prst="straightConnector1">
            <a:avLst/>
          </a:prstGeom>
          <a:noFill/>
          <a:ln cap="flat" cmpd="sng" w="19050">
            <a:solidFill>
              <a:srgbClr val="D8D8D8"/>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Black">
  <p:cSld name="1_Blank">
    <p:bg>
      <p:bgPr>
        <a:solidFill>
          <a:schemeClr val="dk1"/>
        </a:solidFill>
      </p:bgPr>
    </p:bg>
    <p:spTree>
      <p:nvGrpSpPr>
        <p:cNvPr id="36" name="Shape 36"/>
        <p:cNvGrpSpPr/>
        <p:nvPr/>
      </p:nvGrpSpPr>
      <p:grpSpPr>
        <a:xfrm>
          <a:off x="0" y="0"/>
          <a:ext cx="0" cy="0"/>
          <a:chOff x="0" y="0"/>
          <a:chExt cx="0" cy="0"/>
        </a:xfrm>
      </p:grpSpPr>
      <p:sp>
        <p:nvSpPr>
          <p:cNvPr id="37" name="Google Shape;37;p4"/>
          <p:cNvSpPr txBox="1"/>
          <p:nvPr>
            <p:ph type="ctrTitle"/>
          </p:nvPr>
        </p:nvSpPr>
        <p:spPr>
          <a:xfrm>
            <a:off x="478738" y="3119450"/>
            <a:ext cx="112332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9pPr>
          </a:lstStyle>
          <a:p/>
        </p:txBody>
      </p:sp>
      <p:sp>
        <p:nvSpPr>
          <p:cNvPr id="38" name="Google Shape;38;p4"/>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39" name="Google Shape;39;p4"/>
          <p:cNvPicPr preferRelativeResize="0"/>
          <p:nvPr/>
        </p:nvPicPr>
        <p:blipFill rotWithShape="1">
          <a:blip r:embed="rId2">
            <a:alphaModFix/>
          </a:blip>
          <a:srcRect b="0" l="0" r="0" t="0"/>
          <a:stretch/>
        </p:blipFill>
        <p:spPr>
          <a:xfrm>
            <a:off x="479985" y="479916"/>
            <a:ext cx="11228582" cy="1878201"/>
          </a:xfrm>
          <a:prstGeom prst="rect">
            <a:avLst/>
          </a:prstGeom>
          <a:noFill/>
          <a:ln>
            <a:noFill/>
          </a:ln>
        </p:spPr>
      </p:pic>
      <p:pic>
        <p:nvPicPr>
          <p:cNvPr id="40" name="Google Shape;40;p4"/>
          <p:cNvPicPr preferRelativeResize="0"/>
          <p:nvPr/>
        </p:nvPicPr>
        <p:blipFill rotWithShape="1">
          <a:blip r:embed="rId3">
            <a:alphaModFix/>
          </a:blip>
          <a:srcRect b="12357" l="8119" r="8085" t="12328"/>
          <a:stretch/>
        </p:blipFill>
        <p:spPr>
          <a:xfrm>
            <a:off x="9450909" y="5857375"/>
            <a:ext cx="2261052" cy="6414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White">
  <p:cSld name="1_Blank_1">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ph type="ctrTitle"/>
          </p:nvPr>
        </p:nvSpPr>
        <p:spPr>
          <a:xfrm>
            <a:off x="478738" y="3119454"/>
            <a:ext cx="112341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9pPr>
          </a:lstStyle>
          <a:p/>
        </p:txBody>
      </p:sp>
      <p:sp>
        <p:nvSpPr>
          <p:cNvPr id="43" name="Google Shape;43;p5"/>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44" name="Google Shape;44;p5"/>
          <p:cNvPicPr preferRelativeResize="0"/>
          <p:nvPr/>
        </p:nvPicPr>
        <p:blipFill rotWithShape="1">
          <a:blip r:embed="rId2">
            <a:alphaModFix/>
          </a:blip>
          <a:srcRect b="0" l="0" r="0" t="0"/>
          <a:stretch/>
        </p:blipFill>
        <p:spPr>
          <a:xfrm>
            <a:off x="479985" y="479916"/>
            <a:ext cx="11228582" cy="1878201"/>
          </a:xfrm>
          <a:prstGeom prst="rect">
            <a:avLst/>
          </a:prstGeom>
          <a:noFill/>
          <a:ln>
            <a:noFill/>
          </a:ln>
        </p:spPr>
      </p:pic>
      <p:pic>
        <p:nvPicPr>
          <p:cNvPr id="45" name="Google Shape;45;p5"/>
          <p:cNvPicPr preferRelativeResize="0"/>
          <p:nvPr/>
        </p:nvPicPr>
        <p:blipFill rotWithShape="1">
          <a:blip r:embed="rId3">
            <a:alphaModFix/>
          </a:blip>
          <a:srcRect b="12356" l="8109" r="8108" t="12341"/>
          <a:stretch/>
        </p:blipFill>
        <p:spPr>
          <a:xfrm>
            <a:off x="9450909" y="5857375"/>
            <a:ext cx="2261052" cy="6414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Black">
  <p:cSld name="7_Blank">
    <p:bg>
      <p:bgPr>
        <a:solidFill>
          <a:schemeClr val="dk1"/>
        </a:solidFill>
      </p:bgPr>
    </p:bg>
    <p:spTree>
      <p:nvGrpSpPr>
        <p:cNvPr id="46" name="Shape 46"/>
        <p:cNvGrpSpPr/>
        <p:nvPr/>
      </p:nvGrpSpPr>
      <p:grpSpPr>
        <a:xfrm>
          <a:off x="0" y="0"/>
          <a:ext cx="0" cy="0"/>
          <a:chOff x="0" y="0"/>
          <a:chExt cx="0" cy="0"/>
        </a:xfrm>
      </p:grpSpPr>
      <p:sp>
        <p:nvSpPr>
          <p:cNvPr id="47" name="Google Shape;47;p6"/>
          <p:cNvSpPr txBox="1"/>
          <p:nvPr>
            <p:ph type="title"/>
          </p:nvPr>
        </p:nvSpPr>
        <p:spPr>
          <a:xfrm>
            <a:off x="478738" y="360000"/>
            <a:ext cx="107985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49" name="Google Shape;49;p6"/>
          <p:cNvPicPr preferRelativeResize="0"/>
          <p:nvPr/>
        </p:nvPicPr>
        <p:blipFill rotWithShape="1">
          <a:blip r:embed="rId2">
            <a:alphaModFix/>
          </a:blip>
          <a:srcRect b="12357" l="8119" r="8085" t="12328"/>
          <a:stretch/>
        </p:blipFill>
        <p:spPr>
          <a:xfrm>
            <a:off x="10751669" y="6358887"/>
            <a:ext cx="1199963" cy="339941"/>
          </a:xfrm>
          <a:prstGeom prst="rect">
            <a:avLst/>
          </a:prstGeom>
          <a:noFill/>
          <a:ln>
            <a:noFill/>
          </a:ln>
        </p:spPr>
      </p:pic>
      <p:pic>
        <p:nvPicPr>
          <p:cNvPr id="50" name="Google Shape;50;p6"/>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51" name="Google Shape;51;p6"/>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
        <p:nvSpPr>
          <p:cNvPr id="52" name="Google Shape;52;p6"/>
          <p:cNvSpPr txBox="1"/>
          <p:nvPr>
            <p:ph idx="1" type="body"/>
          </p:nvPr>
        </p:nvSpPr>
        <p:spPr>
          <a:xfrm>
            <a:off x="478738" y="1440000"/>
            <a:ext cx="107985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lt1"/>
                </a:solidFill>
              </a:defRPr>
            </a:lvl1pPr>
            <a:lvl2pPr indent="-355600" lvl="1" marL="914400" marR="0" rtl="0" algn="l">
              <a:lnSpc>
                <a:spcPct val="100000"/>
              </a:lnSpc>
              <a:spcBef>
                <a:spcPts val="500"/>
              </a:spcBef>
              <a:spcAft>
                <a:spcPts val="0"/>
              </a:spcAft>
              <a:buClr>
                <a:schemeClr val="accent4"/>
              </a:buClr>
              <a:buSzPts val="2000"/>
              <a:buChar char="■"/>
              <a:defRPr b="0" i="0" sz="1800" u="none" cap="none" strike="noStrike">
                <a:solidFill>
                  <a:schemeClr val="lt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lt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u="none" cap="none" strike="noStrike">
                <a:solidFill>
                  <a:schemeClr val="lt1"/>
                </a:solidFill>
                <a:latin typeface="Arial"/>
                <a:ea typeface="Arial"/>
                <a:cs typeface="Arial"/>
                <a:sym typeface="Arial"/>
              </a:defRPr>
            </a:lvl4pPr>
            <a:lvl5pPr indent="-355600" lvl="4" marL="2286000" marR="0" rtl="0" algn="l">
              <a:lnSpc>
                <a:spcPct val="100000"/>
              </a:lnSpc>
              <a:spcBef>
                <a:spcPts val="500"/>
              </a:spcBef>
              <a:spcAft>
                <a:spcPts val="0"/>
              </a:spcAft>
              <a:buClr>
                <a:schemeClr val="lt1"/>
              </a:buClr>
              <a:buSzPts val="2000"/>
              <a:buFont typeface="Arial"/>
              <a:buChar char="■"/>
              <a:defRPr b="0" i="0" sz="1200" u="none" cap="none" strike="noStrike">
                <a:solidFill>
                  <a:schemeClr val="lt1"/>
                </a:solidFill>
                <a:latin typeface="Arial"/>
                <a:ea typeface="Arial"/>
                <a:cs typeface="Arial"/>
                <a:sym typeface="Arial"/>
              </a:defRPr>
            </a:lvl5pPr>
            <a:lvl6pPr indent="-374650" lvl="5" marL="27432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White">
  <p:cSld name="7_Blank_1">
    <p:bg>
      <p:bgPr>
        <a:solidFill>
          <a:schemeClr val="lt1"/>
        </a:solidFill>
      </p:bgPr>
    </p:bg>
    <p:spTree>
      <p:nvGrpSpPr>
        <p:cNvPr id="53" name="Shape 53"/>
        <p:cNvGrpSpPr/>
        <p:nvPr/>
      </p:nvGrpSpPr>
      <p:grpSpPr>
        <a:xfrm>
          <a:off x="0" y="0"/>
          <a:ext cx="0" cy="0"/>
          <a:chOff x="0" y="0"/>
          <a:chExt cx="0" cy="0"/>
        </a:xfrm>
      </p:grpSpPr>
      <p:sp>
        <p:nvSpPr>
          <p:cNvPr id="54" name="Google Shape;54;p7"/>
          <p:cNvSpPr txBox="1"/>
          <p:nvPr>
            <p:ph type="title"/>
          </p:nvPr>
        </p:nvSpPr>
        <p:spPr>
          <a:xfrm>
            <a:off x="478738" y="360000"/>
            <a:ext cx="107985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55" name="Google Shape;55;p7"/>
          <p:cNvSpPr txBox="1"/>
          <p:nvPr>
            <p:ph idx="1" type="body"/>
          </p:nvPr>
        </p:nvSpPr>
        <p:spPr>
          <a:xfrm>
            <a:off x="478738" y="1440000"/>
            <a:ext cx="107985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dk1"/>
                </a:solidFill>
              </a:defRPr>
            </a:lvl1pPr>
            <a:lvl2pPr indent="-355600" lvl="1" marL="914400" marR="0" rtl="0" algn="l">
              <a:lnSpc>
                <a:spcPct val="100000"/>
              </a:lnSpc>
              <a:spcBef>
                <a:spcPts val="500"/>
              </a:spcBef>
              <a:spcAft>
                <a:spcPts val="0"/>
              </a:spcAft>
              <a:buClr>
                <a:schemeClr val="accent4"/>
              </a:buClr>
              <a:buSzPts val="2000"/>
              <a:buChar char="■"/>
              <a:defRPr b="0" i="0" sz="18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chemeClr val="dk1"/>
              </a:buClr>
              <a:buSzPts val="2000"/>
              <a:buFont typeface="Arial"/>
              <a:buChar char="■"/>
              <a:defRPr b="0" i="0" sz="1200" u="none" cap="none" strike="noStrike">
                <a:solidFill>
                  <a:schemeClr val="dk1"/>
                </a:solidFill>
                <a:latin typeface="Arial"/>
                <a:ea typeface="Arial"/>
                <a:cs typeface="Arial"/>
                <a:sym typeface="Arial"/>
              </a:defRPr>
            </a:lvl5pPr>
            <a:lvl6pPr indent="-374650" lvl="5" marL="27432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9pPr>
          </a:lstStyle>
          <a:p/>
        </p:txBody>
      </p:sp>
      <p:sp>
        <p:nvSpPr>
          <p:cNvPr id="56" name="Google Shape;56;p7"/>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57" name="Google Shape;57;p7"/>
          <p:cNvPicPr preferRelativeResize="0"/>
          <p:nvPr/>
        </p:nvPicPr>
        <p:blipFill rotWithShape="1">
          <a:blip r:embed="rId2">
            <a:alphaModFix/>
          </a:blip>
          <a:srcRect b="12356" l="8109" r="8108" t="12341"/>
          <a:stretch/>
        </p:blipFill>
        <p:spPr>
          <a:xfrm>
            <a:off x="10751669" y="6358887"/>
            <a:ext cx="1199963" cy="340068"/>
          </a:xfrm>
          <a:prstGeom prst="rect">
            <a:avLst/>
          </a:prstGeom>
          <a:noFill/>
          <a:ln>
            <a:noFill/>
          </a:ln>
        </p:spPr>
      </p:pic>
      <p:pic>
        <p:nvPicPr>
          <p:cNvPr id="58" name="Google Shape;58;p7"/>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59" name="Google Shape;59;p7"/>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Black">
  <p:cSld name="6_Blank">
    <p:bg>
      <p:bgPr>
        <a:solidFill>
          <a:schemeClr val="dk1"/>
        </a:solidFill>
      </p:bgPr>
    </p:bg>
    <p:spTree>
      <p:nvGrpSpPr>
        <p:cNvPr id="60" name="Shape 60"/>
        <p:cNvGrpSpPr/>
        <p:nvPr/>
      </p:nvGrpSpPr>
      <p:grpSpPr>
        <a:xfrm>
          <a:off x="0" y="0"/>
          <a:ext cx="0" cy="0"/>
          <a:chOff x="0" y="0"/>
          <a:chExt cx="0" cy="0"/>
        </a:xfrm>
      </p:grpSpPr>
      <p:sp>
        <p:nvSpPr>
          <p:cNvPr id="61" name="Google Shape;61;p8"/>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2" name="Google Shape;62;p8"/>
          <p:cNvPicPr preferRelativeResize="0"/>
          <p:nvPr/>
        </p:nvPicPr>
        <p:blipFill rotWithShape="1">
          <a:blip r:embed="rId2">
            <a:alphaModFix/>
          </a:blip>
          <a:srcRect b="12357" l="8119" r="8085" t="12328"/>
          <a:stretch/>
        </p:blipFill>
        <p:spPr>
          <a:xfrm>
            <a:off x="10751669" y="6358887"/>
            <a:ext cx="1199963" cy="339941"/>
          </a:xfrm>
          <a:prstGeom prst="rect">
            <a:avLst/>
          </a:prstGeom>
          <a:noFill/>
          <a:ln>
            <a:noFill/>
          </a:ln>
        </p:spPr>
      </p:pic>
      <p:pic>
        <p:nvPicPr>
          <p:cNvPr id="63" name="Google Shape;63;p8"/>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64" name="Google Shape;64;p8"/>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
        <p:nvSpPr>
          <p:cNvPr id="65" name="Google Shape;65;p8"/>
          <p:cNvSpPr txBox="1"/>
          <p:nvPr>
            <p:ph type="title"/>
          </p:nvPr>
        </p:nvSpPr>
        <p:spPr>
          <a:xfrm>
            <a:off x="478738" y="360000"/>
            <a:ext cx="107985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White">
  <p:cSld name="6_Blank_1">
    <p:bg>
      <p:bgPr>
        <a:solidFill>
          <a:schemeClr val="lt1"/>
        </a:solidFill>
      </p:bgPr>
    </p:bg>
    <p:spTree>
      <p:nvGrpSpPr>
        <p:cNvPr id="66" name="Shape 66"/>
        <p:cNvGrpSpPr/>
        <p:nvPr/>
      </p:nvGrpSpPr>
      <p:grpSpPr>
        <a:xfrm>
          <a:off x="0" y="0"/>
          <a:ext cx="0" cy="0"/>
          <a:chOff x="0" y="0"/>
          <a:chExt cx="0" cy="0"/>
        </a:xfrm>
      </p:grpSpPr>
      <p:sp>
        <p:nvSpPr>
          <p:cNvPr id="67" name="Google Shape;67;p9"/>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8" name="Google Shape;68;p9"/>
          <p:cNvPicPr preferRelativeResize="0"/>
          <p:nvPr/>
        </p:nvPicPr>
        <p:blipFill rotWithShape="1">
          <a:blip r:embed="rId2">
            <a:alphaModFix/>
          </a:blip>
          <a:srcRect b="12356" l="8109" r="8108" t="12341"/>
          <a:stretch/>
        </p:blipFill>
        <p:spPr>
          <a:xfrm>
            <a:off x="10751669" y="6358887"/>
            <a:ext cx="1199963" cy="340068"/>
          </a:xfrm>
          <a:prstGeom prst="rect">
            <a:avLst/>
          </a:prstGeom>
          <a:noFill/>
          <a:ln>
            <a:noFill/>
          </a:ln>
        </p:spPr>
      </p:pic>
      <p:pic>
        <p:nvPicPr>
          <p:cNvPr id="69" name="Google Shape;69;p9"/>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70" name="Google Shape;70;p9"/>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
        <p:nvSpPr>
          <p:cNvPr id="71" name="Google Shape;71;p9"/>
          <p:cNvSpPr txBox="1"/>
          <p:nvPr>
            <p:ph type="title"/>
          </p:nvPr>
        </p:nvSpPr>
        <p:spPr>
          <a:xfrm>
            <a:off x="478738" y="360000"/>
            <a:ext cx="107985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Black">
  <p:cSld name="2_Blank">
    <p:bg>
      <p:bgPr>
        <a:solidFill>
          <a:schemeClr val="dk1"/>
        </a:solidFill>
      </p:bgPr>
    </p:bg>
    <p:spTree>
      <p:nvGrpSpPr>
        <p:cNvPr id="72" name="Shape 72"/>
        <p:cNvGrpSpPr/>
        <p:nvPr/>
      </p:nvGrpSpPr>
      <p:grpSpPr>
        <a:xfrm>
          <a:off x="0" y="0"/>
          <a:ext cx="0" cy="0"/>
          <a:chOff x="0" y="0"/>
          <a:chExt cx="0" cy="0"/>
        </a:xfrm>
      </p:grpSpPr>
      <p:sp>
        <p:nvSpPr>
          <p:cNvPr id="73" name="Google Shape;73;p10"/>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4" name="Google Shape;74;p10"/>
          <p:cNvPicPr preferRelativeResize="0"/>
          <p:nvPr/>
        </p:nvPicPr>
        <p:blipFill rotWithShape="1">
          <a:blip r:embed="rId2">
            <a:alphaModFix/>
          </a:blip>
          <a:srcRect b="12357" l="8119" r="8085" t="12328"/>
          <a:stretch/>
        </p:blipFill>
        <p:spPr>
          <a:xfrm>
            <a:off x="10751669" y="6358887"/>
            <a:ext cx="1199963" cy="339941"/>
          </a:xfrm>
          <a:prstGeom prst="rect">
            <a:avLst/>
          </a:prstGeom>
          <a:noFill/>
          <a:ln>
            <a:noFill/>
          </a:ln>
        </p:spPr>
      </p:pic>
      <p:pic>
        <p:nvPicPr>
          <p:cNvPr id="75" name="Google Shape;75;p10"/>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76" name="Google Shape;76;p10"/>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fiware-expert-certification.readthedocs.io/en/latest/appendix/" TargetMode="External"/><Relationship Id="rId4" Type="http://schemas.openxmlformats.org/officeDocument/2006/relationships/hyperlink" Target="https://fiware-academy.readthedocs.io/en/latest/integrated-courses/webinars/index.html" TargetMode="External"/><Relationship Id="rId5" Type="http://schemas.openxmlformats.org/officeDocument/2006/relationships/hyperlink" Target="https://fiware-tutorials.readthedocs.io/" TargetMode="External"/><Relationship Id="rId6" Type="http://schemas.openxmlformats.org/officeDocument/2006/relationships/hyperlink" Target="https://ngsi-ld-tutorials.readthedocs.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bioportal.bioontology.org/ontologies/AHSO/?p=classes&amp;conceptid=roo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github.com/smart-data-models/dataModel.Agrifood/tree/master/Animal" TargetMode="External"/><Relationship Id="rId4" Type="http://schemas.openxmlformats.org/officeDocument/2006/relationships/hyperlink" Target="https://github.com/smart-data-models/dataModel.Devi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www.movable-type.co.uk/scripts/latlo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478738" y="1656860"/>
            <a:ext cx="5400000" cy="1679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Practice Exercises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idx="12" type="sldNum"/>
          </p:nvPr>
        </p:nvSpPr>
        <p:spPr>
          <a:xfrm>
            <a:off x="5536419" y="6356359"/>
            <a:ext cx="1119300" cy="3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18</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2" type="sldNum"/>
          </p:nvPr>
        </p:nvSpPr>
        <p:spPr>
          <a:xfrm>
            <a:off x="4054816" y="4869659"/>
            <a:ext cx="10332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pic>
        <p:nvPicPr>
          <p:cNvPr id="132" name="Google Shape;132;p20"/>
          <p:cNvPicPr preferRelativeResize="0"/>
          <p:nvPr/>
        </p:nvPicPr>
        <p:blipFill>
          <a:blip r:embed="rId3">
            <a:alphaModFix/>
          </a:blip>
          <a:stretch>
            <a:fillRect/>
          </a:stretch>
        </p:blipFill>
        <p:spPr>
          <a:xfrm>
            <a:off x="1562578" y="1148500"/>
            <a:ext cx="9063700" cy="5105041"/>
          </a:xfrm>
          <a:prstGeom prst="rect">
            <a:avLst/>
          </a:prstGeom>
          <a:noFill/>
          <a:ln cap="flat" cmpd="sng" w="76200">
            <a:solidFill>
              <a:srgbClr val="666666"/>
            </a:solidFill>
            <a:prstDash val="solid"/>
            <a:round/>
            <a:headEnd len="sm" w="sm" type="none"/>
            <a:tailEnd len="sm" w="sm" type="none"/>
          </a:ln>
        </p:spPr>
      </p:pic>
      <p:sp>
        <p:nvSpPr>
          <p:cNvPr id="133" name="Google Shape;133;p20"/>
          <p:cNvSpPr txBox="1"/>
          <p:nvPr>
            <p:ph type="title"/>
          </p:nvPr>
        </p:nvSpPr>
        <p:spPr>
          <a:xfrm>
            <a:off x="358998" y="270000"/>
            <a:ext cx="10406100" cy="75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300"/>
              <a:buFont typeface="Arial"/>
              <a:buNone/>
            </a:pPr>
            <a:r>
              <a:rPr lang="en-US">
                <a:solidFill>
                  <a:srgbClr val="0000FF"/>
                </a:solidFill>
              </a:rPr>
              <a:t>Profile </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58998" y="270000"/>
            <a:ext cx="10406100" cy="75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300"/>
              <a:buFont typeface="Arial"/>
              <a:buNone/>
            </a:pPr>
            <a:r>
              <a:rPr lang="en-US">
                <a:solidFill>
                  <a:srgbClr val="0000FF"/>
                </a:solidFill>
              </a:rPr>
              <a:t>Background Reading</a:t>
            </a:r>
            <a:endParaRPr>
              <a:solidFill>
                <a:srgbClr val="FF0000"/>
              </a:solidFill>
            </a:endParaRPr>
          </a:p>
        </p:txBody>
      </p:sp>
      <p:sp>
        <p:nvSpPr>
          <p:cNvPr id="140" name="Google Shape;140;p21"/>
          <p:cNvSpPr txBox="1"/>
          <p:nvPr/>
        </p:nvSpPr>
        <p:spPr>
          <a:xfrm>
            <a:off x="613775" y="3579900"/>
            <a:ext cx="10862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The FIWARE Expert examination reviews the candidate as having fulfilled the following:</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They have made a solid recognised contribution to the FIWARE Community</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They have a thorough cross-chapter understanding of all aspects of FIWARE including the latest developments in the catalogue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They are able to describe how to architect FIWARE-based solutions properly at scale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They are up-to-date with all aspects of the NGSI inference and other FIWARE fundamentals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They have a solid understanding of what it takes to make a product FIWARE-ready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FIWARE Experts:  Draft answers to all of the following questions: </a:t>
            </a:r>
            <a:r>
              <a:rPr lang="en-US" u="sng">
                <a:solidFill>
                  <a:schemeClr val="hlink"/>
                </a:solidFill>
                <a:hlinkClick r:id="rId3"/>
              </a:rPr>
              <a:t>https://fiware-expert-certification.readthedocs.io/en/latest/appendix/</a:t>
            </a:r>
            <a:endParaRPr/>
          </a:p>
          <a:p>
            <a:pPr indent="0" lvl="0" marL="0" rtl="0" algn="l">
              <a:spcBef>
                <a:spcPts val="0"/>
              </a:spcBef>
              <a:spcAft>
                <a:spcPts val="0"/>
              </a:spcAft>
              <a:buNone/>
            </a:pPr>
            <a:r>
              <a:t/>
            </a:r>
            <a:endParaRPr/>
          </a:p>
        </p:txBody>
      </p:sp>
      <p:sp>
        <p:nvSpPr>
          <p:cNvPr id="141" name="Google Shape;141;p21"/>
          <p:cNvSpPr txBox="1"/>
          <p:nvPr/>
        </p:nvSpPr>
        <p:spPr>
          <a:xfrm>
            <a:off x="664950" y="1024797"/>
            <a:ext cx="10862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US">
                <a:solidFill>
                  <a:schemeClr val="dk1"/>
                </a:solidFill>
              </a:rPr>
              <a:t>Webinars: Watch relevant videos from </a:t>
            </a:r>
            <a:r>
              <a:rPr lang="en-US" u="sng">
                <a:solidFill>
                  <a:schemeClr val="accent4"/>
                </a:solidFill>
                <a:hlinkClick r:id="rId4">
                  <a:extLst>
                    <a:ext uri="{A12FA001-AC4F-418D-AE19-62706E023703}">
                      <ahyp:hlinkClr val="tx"/>
                    </a:ext>
                  </a:extLst>
                </a:hlinkClick>
              </a:rPr>
              <a:t>https://fiware-academy.readthedocs.io/en/latest/integrated-courses/webinars/index.html</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pay particular attention to videos in Core context, IoT, Security and Smart Data Models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US">
                <a:solidFill>
                  <a:schemeClr val="dk1"/>
                </a:solidFill>
              </a:rPr>
              <a:t>NGSI-v2 Tutorials:  </a:t>
            </a:r>
            <a:r>
              <a:rPr lang="en-US" u="sng">
                <a:solidFill>
                  <a:schemeClr val="accent4"/>
                </a:solidFill>
                <a:hlinkClick r:id="rId5">
                  <a:extLst>
                    <a:ext uri="{A12FA001-AC4F-418D-AE19-62706E023703}">
                      <ahyp:hlinkClr val="tx"/>
                    </a:ext>
                  </a:extLst>
                </a:hlinkClick>
              </a:rPr>
              <a:t>https://fiware-tutorials.readthedocs.io/</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US">
                <a:solidFill>
                  <a:schemeClr val="dk1"/>
                </a:solidFill>
              </a:rPr>
              <a:t>NGSI-LD Tutorials:  </a:t>
            </a:r>
            <a:r>
              <a:rPr lang="en-US" u="sng">
                <a:solidFill>
                  <a:schemeClr val="accent4"/>
                </a:solidFill>
                <a:hlinkClick r:id="rId6">
                  <a:extLst>
                    <a:ext uri="{A12FA001-AC4F-418D-AE19-62706E023703}">
                      <ahyp:hlinkClr val="tx"/>
                    </a:ext>
                  </a:extLst>
                </a:hlinkClick>
              </a:rPr>
              <a:t>https://ngsi-ld-tutorials.readthedocs.io/</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58998" y="270000"/>
            <a:ext cx="10406100" cy="75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300"/>
              <a:buFont typeface="Arial"/>
              <a:buNone/>
            </a:pPr>
            <a:r>
              <a:rPr lang="en-US">
                <a:solidFill>
                  <a:srgbClr val="0000FF"/>
                </a:solidFill>
              </a:rPr>
              <a:t>Practical </a:t>
            </a:r>
            <a:r>
              <a:rPr lang="en-US">
                <a:solidFill>
                  <a:srgbClr val="0000FF"/>
                </a:solidFill>
              </a:rPr>
              <a:t>Exercises: Vet </a:t>
            </a:r>
            <a:endParaRPr>
              <a:solidFill>
                <a:srgbClr val="FF0000"/>
              </a:solidFill>
            </a:endParaRPr>
          </a:p>
        </p:txBody>
      </p:sp>
      <p:sp>
        <p:nvSpPr>
          <p:cNvPr id="148" name="Google Shape;148;p22"/>
          <p:cNvSpPr txBox="1"/>
          <p:nvPr/>
        </p:nvSpPr>
        <p:spPr>
          <a:xfrm>
            <a:off x="754300" y="1800675"/>
            <a:ext cx="108621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 define a @context for "veterinary Records" based on AHSO - </a:t>
            </a:r>
            <a:r>
              <a:rPr lang="en-US" u="sng">
                <a:solidFill>
                  <a:schemeClr val="hlink"/>
                </a:solidFill>
                <a:hlinkClick r:id="rId3"/>
              </a:rPr>
              <a:t>https://bioportal.bioontology.org/ontologies/AHSO/?p=classes&amp;conceptid=root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chemeClr val="dk1"/>
                </a:solidFill>
              </a:rPr>
              <a:t>at a minimum include: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name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species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hasSex (= sex)</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hasId (=legalId)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ageCategory (=phenologicalCondition)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isOwnedBy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Create a Postman file with Standard CRUD operations for a Cow and Pig - place into an NGSI-LD context broker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Consider architecturally how a  Vet’s medical database could support an NGSI-LD endpoint.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 Create a separate micro service as a logger to record OLIOT records for the birth and death of the animal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5) Using JSON-LD expansion/compaction map the AHSO ontology to the Smart Data Model </a:t>
            </a:r>
            <a:r>
              <a:rPr b="1" lang="en-US"/>
              <a:t>Animal</a:t>
            </a:r>
            <a:r>
              <a:rPr lang="en-US"/>
              <a:t> classification.</a:t>
            </a:r>
            <a:endParaRPr/>
          </a:p>
          <a:p>
            <a:pPr indent="0" lvl="0" marL="0" rtl="0" algn="l">
              <a:spcBef>
                <a:spcPts val="0"/>
              </a:spcBef>
              <a:spcAft>
                <a:spcPts val="0"/>
              </a:spcAft>
              <a:buNone/>
            </a:pPr>
            <a:r>
              <a:t/>
            </a:r>
            <a:endParaRPr/>
          </a:p>
        </p:txBody>
      </p:sp>
      <p:sp>
        <p:nvSpPr>
          <p:cNvPr id="149" name="Google Shape;149;p22"/>
          <p:cNvSpPr txBox="1"/>
          <p:nvPr/>
        </p:nvSpPr>
        <p:spPr>
          <a:xfrm>
            <a:off x="754300" y="1075438"/>
            <a:ext cx="1086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Different Data Spaces will contain different viewpoints of the same Entity, this exercise assumes that the developer is creating an NGSI-LD endpoint for a </a:t>
            </a:r>
            <a:r>
              <a:rPr lang="en-US">
                <a:solidFill>
                  <a:schemeClr val="accent5"/>
                </a:solidFill>
              </a:rPr>
              <a:t>veterinary practice </a:t>
            </a:r>
            <a:r>
              <a:rPr lang="en-US"/>
              <a:t>- the basic entity type is </a:t>
            </a:r>
            <a:r>
              <a:rPr b="1" lang="en-US"/>
              <a:t>Animal. </a:t>
            </a:r>
            <a:r>
              <a:rPr lang="en-US">
                <a:solidFill>
                  <a:schemeClr val="dk1"/>
                </a:solidFill>
              </a:rPr>
              <a:t>The Vet’s data held in a single context broker</a:t>
            </a:r>
            <a:endParaRPr b="1"/>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58998" y="270000"/>
            <a:ext cx="10406100" cy="75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300"/>
              <a:buFont typeface="Arial"/>
              <a:buNone/>
            </a:pPr>
            <a:r>
              <a:rPr lang="en-US">
                <a:solidFill>
                  <a:srgbClr val="0000FF"/>
                </a:solidFill>
              </a:rPr>
              <a:t>Practical </a:t>
            </a:r>
            <a:r>
              <a:rPr lang="en-US">
                <a:solidFill>
                  <a:srgbClr val="0000FF"/>
                </a:solidFill>
              </a:rPr>
              <a:t>Exercises: Farm Animals</a:t>
            </a:r>
            <a:endParaRPr>
              <a:solidFill>
                <a:srgbClr val="FF0000"/>
              </a:solidFill>
            </a:endParaRPr>
          </a:p>
        </p:txBody>
      </p:sp>
      <p:sp>
        <p:nvSpPr>
          <p:cNvPr id="156" name="Google Shape;156;p23"/>
          <p:cNvSpPr txBox="1"/>
          <p:nvPr/>
        </p:nvSpPr>
        <p:spPr>
          <a:xfrm>
            <a:off x="663375" y="2187025"/>
            <a:ext cx="10862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1a) define a @context for "Cattle Records" based on the Animal Smart Data Model  - </a:t>
            </a:r>
            <a:r>
              <a:rPr lang="en-US" u="sng">
                <a:solidFill>
                  <a:schemeClr val="hlink"/>
                </a:solidFill>
                <a:hlinkClick r:id="rId3"/>
              </a:rPr>
              <a:t>https://github.com/smart-data-models/dataModel.Agrifood/tree/master/Animal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chemeClr val="dk1"/>
                </a:solidFill>
              </a:rPr>
              <a:t>1b) define a @context for "Animal Collars” based on the Device Smart Data Model  - </a:t>
            </a:r>
            <a:endParaRPr>
              <a:solidFill>
                <a:schemeClr val="dk1"/>
              </a:solidFill>
            </a:endParaRPr>
          </a:p>
          <a:p>
            <a:pPr indent="0" lvl="0" marL="0" rtl="0" algn="l">
              <a:spcBef>
                <a:spcPts val="0"/>
              </a:spcBef>
              <a:spcAft>
                <a:spcPts val="0"/>
              </a:spcAft>
              <a:buNone/>
            </a:pPr>
            <a:r>
              <a:rPr lang="en-US" u="sng">
                <a:solidFill>
                  <a:schemeClr val="hlink"/>
                </a:solidFill>
                <a:hlinkClick r:id="rId4"/>
              </a:rPr>
              <a:t>https://github.com/smart-data-models/dataModel.Device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t>2)  Create curl command to place 200 animals into an NGSI-LD context broker </a:t>
            </a:r>
            <a:r>
              <a:rPr lang="en-US">
                <a:solidFill>
                  <a:schemeClr val="dk1"/>
                </a:solidFill>
              </a:rPr>
              <a:t> - at a minimum include name species, sex and legalID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3) Provision 200 animal collars using the Ultralight protocol to upsert GPS and heart rate data into the context broker - the data can be </a:t>
            </a:r>
            <a:r>
              <a:rPr lang="en-US"/>
              <a:t>obtained</a:t>
            </a:r>
            <a:r>
              <a:rPr lang="en-US"/>
              <a:t> from the </a:t>
            </a:r>
            <a:r>
              <a:rPr lang="en-US">
                <a:solidFill>
                  <a:schemeClr val="accent5"/>
                </a:solidFill>
              </a:rPr>
              <a:t>fiware/tutorials.ngsi-ld</a:t>
            </a:r>
            <a:r>
              <a:rPr lang="en-US"/>
              <a:t> docker image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 Display the location of the Animals on a map using the visualization tool of your choice.</a:t>
            </a:r>
            <a:endParaRPr/>
          </a:p>
        </p:txBody>
      </p:sp>
      <p:sp>
        <p:nvSpPr>
          <p:cNvPr id="157" name="Google Shape;157;p23"/>
          <p:cNvSpPr txBox="1"/>
          <p:nvPr/>
        </p:nvSpPr>
        <p:spPr>
          <a:xfrm>
            <a:off x="754300" y="1075438"/>
            <a:ext cx="1086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This exercise assumes that the developer has access to  is creating an NGSI-LD endpoint for a </a:t>
            </a:r>
            <a:r>
              <a:rPr lang="en-US">
                <a:solidFill>
                  <a:schemeClr val="accent5"/>
                </a:solidFill>
              </a:rPr>
              <a:t>farm management system</a:t>
            </a:r>
            <a:r>
              <a:rPr lang="en-US"/>
              <a:t>  - the basic entity types is </a:t>
            </a:r>
            <a:r>
              <a:rPr b="1" lang="en-US"/>
              <a:t>Animal </a:t>
            </a:r>
            <a:r>
              <a:rPr lang="en-US"/>
              <a:t>and </a:t>
            </a:r>
            <a:r>
              <a:rPr b="1" lang="en-US"/>
              <a:t>Device. </a:t>
            </a:r>
            <a:r>
              <a:rPr lang="en-US"/>
              <a:t>The FMIS is a single context broker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58998" y="270000"/>
            <a:ext cx="10406100" cy="75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300"/>
              <a:buFont typeface="Arial"/>
              <a:buNone/>
            </a:pPr>
            <a:r>
              <a:rPr lang="en-US">
                <a:solidFill>
                  <a:srgbClr val="0000FF"/>
                </a:solidFill>
              </a:rPr>
              <a:t>Practical </a:t>
            </a:r>
            <a:r>
              <a:rPr lang="en-US">
                <a:solidFill>
                  <a:srgbClr val="0000FF"/>
                </a:solidFill>
              </a:rPr>
              <a:t>Exercises: </a:t>
            </a:r>
            <a:r>
              <a:rPr lang="en-US">
                <a:solidFill>
                  <a:srgbClr val="0000FF"/>
                </a:solidFill>
              </a:rPr>
              <a:t>Combining data sources</a:t>
            </a:r>
            <a:endParaRPr>
              <a:solidFill>
                <a:srgbClr val="FF0000"/>
              </a:solidFill>
            </a:endParaRPr>
          </a:p>
        </p:txBody>
      </p:sp>
      <p:sp>
        <p:nvSpPr>
          <p:cNvPr id="164" name="Google Shape;164;p24"/>
          <p:cNvSpPr txBox="1"/>
          <p:nvPr/>
        </p:nvSpPr>
        <p:spPr>
          <a:xfrm>
            <a:off x="663375" y="2108025"/>
            <a:ext cx="10862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US"/>
              <a:t>Consider how the farm data </a:t>
            </a:r>
            <a:r>
              <a:rPr lang="en-US"/>
              <a:t>should</a:t>
            </a:r>
            <a:r>
              <a:rPr lang="en-US"/>
              <a:t> be augmented by the Vet’s data</a:t>
            </a:r>
            <a:endParaRPr/>
          </a:p>
          <a:p>
            <a:pPr indent="-317500" lvl="1" marL="914400" rtl="0" algn="l">
              <a:spcBef>
                <a:spcPts val="0"/>
              </a:spcBef>
              <a:spcAft>
                <a:spcPts val="0"/>
              </a:spcAft>
              <a:buSzPts val="1400"/>
              <a:buChar char="○"/>
            </a:pPr>
            <a:r>
              <a:rPr lang="en-US"/>
              <a:t>Add  birth records to the FMIS system - is this an upsert or a registration?</a:t>
            </a:r>
            <a:endParaRPr/>
          </a:p>
          <a:p>
            <a:pPr indent="-317500" lvl="1" marL="914400" rtl="0" algn="l">
              <a:spcBef>
                <a:spcPts val="0"/>
              </a:spcBef>
              <a:spcAft>
                <a:spcPts val="0"/>
              </a:spcAft>
              <a:buSzPts val="1400"/>
              <a:buChar char="○"/>
            </a:pPr>
            <a:r>
              <a:rPr lang="en-US"/>
              <a:t>Add a death record to the FMIS system - how can this data be aligned in the Vet’s context broker?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US"/>
              <a:t>Consider a system as follows - what is the most appropriate architecture:</a:t>
            </a:r>
            <a:endParaRPr/>
          </a:p>
          <a:p>
            <a:pPr indent="-317500" lvl="1" marL="914400" rtl="0" algn="l">
              <a:spcBef>
                <a:spcPts val="0"/>
              </a:spcBef>
              <a:spcAft>
                <a:spcPts val="0"/>
              </a:spcAft>
              <a:buSzPts val="1400"/>
              <a:buChar char="○"/>
            </a:pPr>
            <a:r>
              <a:rPr lang="en-US"/>
              <a:t>A series of separate farms held on a single context broker who do not share data between themselves </a:t>
            </a:r>
            <a:endParaRPr/>
          </a:p>
          <a:p>
            <a:pPr indent="0" lvl="0" marL="914400" rtl="0" algn="l">
              <a:spcBef>
                <a:spcPts val="0"/>
              </a:spcBef>
              <a:spcAft>
                <a:spcPts val="0"/>
              </a:spcAft>
              <a:buNone/>
            </a:pPr>
            <a:r>
              <a:rPr lang="en-US"/>
              <a:t>and accessing a single common Vet’s Context Broker.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based on the security framework of your choice: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prevent Farmer A from accessing records of Farmer B </a:t>
            </a:r>
            <a:endParaRPr/>
          </a:p>
          <a:p>
            <a:pPr indent="-317500" lvl="0" marL="457200" rtl="0" algn="l">
              <a:spcBef>
                <a:spcPts val="0"/>
              </a:spcBef>
              <a:spcAft>
                <a:spcPts val="0"/>
              </a:spcAft>
              <a:buSzPts val="1400"/>
              <a:buChar char="●"/>
            </a:pPr>
            <a:r>
              <a:rPr lang="en-US"/>
              <a:t>allow access to Vet’s records for Farmer A’s animals to Farmer A only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p24"/>
          <p:cNvSpPr txBox="1"/>
          <p:nvPr/>
        </p:nvSpPr>
        <p:spPr>
          <a:xfrm>
            <a:off x="754300" y="1075438"/>
            <a:ext cx="1086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t>
            </a:r>
            <a:r>
              <a:rPr lang="en-US"/>
              <a:t>his exercise assumes that the developer has access to both the </a:t>
            </a:r>
            <a:r>
              <a:rPr lang="en-US">
                <a:solidFill>
                  <a:schemeClr val="accent5"/>
                </a:solidFill>
              </a:rPr>
              <a:t>veterinary practice </a:t>
            </a:r>
            <a:r>
              <a:rPr lang="en-US"/>
              <a:t>and a </a:t>
            </a:r>
            <a:r>
              <a:rPr lang="en-US">
                <a:solidFill>
                  <a:schemeClr val="accent5"/>
                </a:solidFill>
              </a:rPr>
              <a:t>farm management system</a:t>
            </a:r>
            <a:r>
              <a:rPr lang="en-US"/>
              <a:t> - the basic entity type is </a:t>
            </a:r>
            <a:r>
              <a:rPr b="1" lang="en-US"/>
              <a:t>Animal. </a:t>
            </a:r>
            <a:r>
              <a:rPr lang="en-US">
                <a:solidFill>
                  <a:schemeClr val="dk1"/>
                </a:solidFill>
              </a:rPr>
              <a:t>The Vet’s data held in a single context broker, the FMIS is a separate context broker</a:t>
            </a:r>
            <a:endParaRPr b="1"/>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58998" y="270000"/>
            <a:ext cx="10406100" cy="75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300"/>
              <a:buFont typeface="Arial"/>
              <a:buNone/>
            </a:pPr>
            <a:r>
              <a:rPr lang="en-US">
                <a:solidFill>
                  <a:srgbClr val="0000FF"/>
                </a:solidFill>
              </a:rPr>
              <a:t>Practical </a:t>
            </a:r>
            <a:r>
              <a:rPr lang="en-US">
                <a:solidFill>
                  <a:srgbClr val="0000FF"/>
                </a:solidFill>
              </a:rPr>
              <a:t>Exercises: Temporal Interface</a:t>
            </a:r>
            <a:endParaRPr>
              <a:solidFill>
                <a:srgbClr val="FF0000"/>
              </a:solidFill>
            </a:endParaRPr>
          </a:p>
        </p:txBody>
      </p:sp>
      <p:sp>
        <p:nvSpPr>
          <p:cNvPr id="172" name="Google Shape;172;p25"/>
          <p:cNvSpPr txBox="1"/>
          <p:nvPr/>
        </p:nvSpPr>
        <p:spPr>
          <a:xfrm>
            <a:off x="663375" y="2108025"/>
            <a:ext cx="10862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Provision 200 animal collars using the Ultralight protocol to upsert GPS and heart rate data into the context broker - the data can be obtained from the </a:t>
            </a:r>
            <a:r>
              <a:rPr lang="en-US">
                <a:solidFill>
                  <a:schemeClr val="accent5"/>
                </a:solidFill>
              </a:rPr>
              <a:t>fiware/tutorials.ngsi-ld</a:t>
            </a:r>
            <a:r>
              <a:rPr lang="en-US">
                <a:solidFill>
                  <a:schemeClr val="dk1"/>
                </a:solidFill>
              </a:rPr>
              <a:t> docker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Set up a chron-job to poll the Animal records every five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Obtain a historical GPS trace </a:t>
            </a:r>
            <a:r>
              <a:rPr lang="en-US"/>
              <a:t>for the path travelled in the last 5 minutes</a:t>
            </a:r>
            <a:endParaRPr/>
          </a:p>
          <a:p>
            <a:pPr indent="0" lvl="0" marL="0" rtl="0" algn="l">
              <a:spcBef>
                <a:spcPts val="0"/>
              </a:spcBef>
              <a:spcAft>
                <a:spcPts val="0"/>
              </a:spcAft>
              <a:buNone/>
            </a:pPr>
            <a:r>
              <a:rPr lang="en-US"/>
              <a:t>Calculate the distance travelled: </a:t>
            </a:r>
            <a:r>
              <a:rPr lang="en-US" u="sng">
                <a:solidFill>
                  <a:schemeClr val="hlink"/>
                </a:solidFill>
                <a:hlinkClick r:id="rId3"/>
              </a:rPr>
              <a:t>http://www.movable-type.co.uk/scripts/latlong.html</a:t>
            </a:r>
            <a:r>
              <a:rPr lang="en-US"/>
              <a:t> and add this as as a new </a:t>
            </a:r>
            <a:r>
              <a:rPr lang="en-US">
                <a:solidFill>
                  <a:schemeClr val="accent5"/>
                </a:solidFill>
                <a:latin typeface="Roboto Mono"/>
                <a:ea typeface="Roboto Mono"/>
                <a:cs typeface="Roboto Mono"/>
                <a:sym typeface="Roboto Mono"/>
              </a:rPr>
              <a:t>distanceTravelled</a:t>
            </a:r>
            <a:r>
              <a:rPr lang="en-US"/>
              <a:t> attribute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Obtain  a historical record for </a:t>
            </a:r>
            <a:r>
              <a:rPr lang="en-US">
                <a:solidFill>
                  <a:schemeClr val="dk1"/>
                </a:solidFill>
              </a:rPr>
              <a:t>distanceTravelled and check to see how it varies over time.</a:t>
            </a:r>
            <a:endParaRPr>
              <a:solidFill>
                <a:schemeClr val="dk1"/>
              </a:solidFill>
            </a:endParaRPr>
          </a:p>
          <a:p>
            <a:pPr indent="0" lvl="0" marL="0" rtl="0" algn="l">
              <a:spcBef>
                <a:spcPts val="0"/>
              </a:spcBef>
              <a:spcAft>
                <a:spcPts val="0"/>
              </a:spcAft>
              <a:buNone/>
            </a:pPr>
            <a:r>
              <a:rPr lang="en-US"/>
              <a:t>Connect th</a:t>
            </a:r>
            <a:r>
              <a:rPr lang="en-US">
                <a:solidFill>
                  <a:schemeClr val="dk1"/>
                </a:solidFill>
              </a:rPr>
              <a:t>e </a:t>
            </a:r>
            <a:r>
              <a:rPr lang="en-US">
                <a:solidFill>
                  <a:schemeClr val="accent5"/>
                </a:solidFill>
              </a:rPr>
              <a:t>fiware/tutorials.ngsi-ld</a:t>
            </a:r>
            <a:r>
              <a:rPr lang="en-US">
                <a:solidFill>
                  <a:schemeClr val="dk1"/>
                </a:solidFill>
              </a:rPr>
              <a:t> docker image allows you to alter the weather conditions to reduce travel.</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 name="Google Shape;173;p25"/>
          <p:cNvSpPr txBox="1"/>
          <p:nvPr/>
        </p:nvSpPr>
        <p:spPr>
          <a:xfrm>
            <a:off x="754300" y="1075438"/>
            <a:ext cx="1086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This exercise assumes that the developer has access to a working a </a:t>
            </a:r>
            <a:r>
              <a:rPr lang="en-US">
                <a:solidFill>
                  <a:schemeClr val="accent5"/>
                </a:solidFill>
              </a:rPr>
              <a:t>farm management system</a:t>
            </a:r>
            <a:r>
              <a:rPr lang="en-US"/>
              <a:t>  - the basic entity type is </a:t>
            </a:r>
            <a:r>
              <a:rPr b="1" lang="en-US"/>
              <a:t>Animal. </a:t>
            </a:r>
            <a:r>
              <a:rPr lang="en-US">
                <a:solidFill>
                  <a:schemeClr val="dk1"/>
                </a:solidFill>
              </a:rPr>
              <a:t>Animal collar data is held in </a:t>
            </a:r>
            <a:r>
              <a:rPr b="1" lang="en-US">
                <a:solidFill>
                  <a:schemeClr val="dk1"/>
                </a:solidFill>
              </a:rPr>
              <a:t>Device</a:t>
            </a:r>
            <a:r>
              <a:rPr lang="en-US">
                <a:solidFill>
                  <a:schemeClr val="dk1"/>
                </a:solidFill>
              </a:rPr>
              <a:t> and linked to </a:t>
            </a:r>
            <a:r>
              <a:rPr b="1" lang="en-US">
                <a:solidFill>
                  <a:schemeClr val="dk1"/>
                </a:solidFill>
              </a:rPr>
              <a:t>Animal</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58998" y="270000"/>
            <a:ext cx="10406100" cy="75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300"/>
              <a:buFont typeface="Arial"/>
              <a:buNone/>
            </a:pPr>
            <a:r>
              <a:rPr lang="en-US">
                <a:solidFill>
                  <a:srgbClr val="0000FF"/>
                </a:solidFill>
              </a:rPr>
              <a:t>Practical </a:t>
            </a:r>
            <a:r>
              <a:rPr lang="en-US">
                <a:solidFill>
                  <a:srgbClr val="0000FF"/>
                </a:solidFill>
              </a:rPr>
              <a:t>Exercises: Machine Learning</a:t>
            </a:r>
            <a:endParaRPr>
              <a:solidFill>
                <a:srgbClr val="FF0000"/>
              </a:solidFill>
            </a:endParaRPr>
          </a:p>
        </p:txBody>
      </p:sp>
      <p:sp>
        <p:nvSpPr>
          <p:cNvPr id="180" name="Google Shape;180;p26"/>
          <p:cNvSpPr txBox="1"/>
          <p:nvPr/>
        </p:nvSpPr>
        <p:spPr>
          <a:xfrm>
            <a:off x="663375" y="2108025"/>
            <a:ext cx="10862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Using components of your choice: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 run a simulation to check how far you </a:t>
            </a:r>
            <a:r>
              <a:rPr lang="en-US">
                <a:solidFill>
                  <a:schemeClr val="dk1"/>
                </a:solidFill>
              </a:rPr>
              <a:t>would</a:t>
            </a:r>
            <a:r>
              <a:rPr lang="en-US">
                <a:solidFill>
                  <a:schemeClr val="dk1"/>
                </a:solidFill>
              </a:rPr>
              <a:t> expect an animal to move every five minutes according to:</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species (e.g. do pigs move more than cows?)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age of animal </a:t>
            </a:r>
            <a:r>
              <a:rPr lang="en-US">
                <a:solidFill>
                  <a:schemeClr val="dk1"/>
                </a:solidFill>
              </a:rPr>
              <a:t> (e.g. do mature pigs move more than piglets?)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weather conditions. (e.g. do cows move less when it is raining)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Create a model to regularly determine herd average and raise an alert if an animal is moving significantly less than the herd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1" name="Google Shape;181;p26"/>
          <p:cNvSpPr txBox="1"/>
          <p:nvPr/>
        </p:nvSpPr>
        <p:spPr>
          <a:xfrm>
            <a:off x="754300" y="1075438"/>
            <a:ext cx="1086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This exercise assumes that the developer has access to a working a </a:t>
            </a:r>
            <a:r>
              <a:rPr lang="en-US">
                <a:solidFill>
                  <a:schemeClr val="accent5"/>
                </a:solidFill>
              </a:rPr>
              <a:t>farm management system</a:t>
            </a:r>
            <a:r>
              <a:rPr lang="en-US"/>
              <a:t>  - the basic entity type is </a:t>
            </a:r>
            <a:r>
              <a:rPr b="1" lang="en-US"/>
              <a:t>Animal. </a:t>
            </a:r>
            <a:r>
              <a:rPr lang="en-US">
                <a:solidFill>
                  <a:schemeClr val="dk1"/>
                </a:solidFill>
              </a:rPr>
              <a:t>Animal collar data is held in </a:t>
            </a:r>
            <a:r>
              <a:rPr b="1" lang="en-US">
                <a:solidFill>
                  <a:schemeClr val="dk1"/>
                </a:solidFill>
              </a:rPr>
              <a:t>Device</a:t>
            </a:r>
            <a:r>
              <a:rPr lang="en-US">
                <a:solidFill>
                  <a:schemeClr val="dk1"/>
                </a:solidFill>
              </a:rPr>
              <a:t> and linked to </a:t>
            </a:r>
            <a:r>
              <a:rPr b="1" lang="en-US">
                <a:solidFill>
                  <a:schemeClr val="dk1"/>
                </a:solidFill>
              </a:rPr>
              <a:t>Animal </a:t>
            </a:r>
            <a:r>
              <a:rPr lang="en-US">
                <a:solidFill>
                  <a:schemeClr val="dk1"/>
                </a:solidFill>
              </a:rPr>
              <a:t>and the data is appropriately augmented by </a:t>
            </a:r>
            <a:r>
              <a:rPr lang="en-US">
                <a:solidFill>
                  <a:schemeClr val="accent5"/>
                </a:solidFill>
                <a:latin typeface="Roboto Mono"/>
                <a:ea typeface="Roboto Mono"/>
                <a:cs typeface="Roboto Mono"/>
                <a:sym typeface="Roboto Mono"/>
              </a:rPr>
              <a:t>distanceTravelled</a:t>
            </a:r>
            <a:endParaRPr>
              <a:solidFill>
                <a:schemeClr val="accent5"/>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sp>
        <p:nvSpPr>
          <p:cNvPr id="186" name="Google Shape;186;p27"/>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D5758"/>
      </a:dk2>
      <a:lt2>
        <a:srgbClr val="7A858C"/>
      </a:lt2>
      <a:accent1>
        <a:srgbClr val="1DE9B6"/>
      </a:accent1>
      <a:accent2>
        <a:srgbClr val="E040FB"/>
      </a:accent2>
      <a:accent3>
        <a:srgbClr val="FFD600"/>
      </a:accent3>
      <a:accent4>
        <a:srgbClr val="3250FF"/>
      </a:accent4>
      <a:accent5>
        <a:srgbClr val="FF1946"/>
      </a:accent5>
      <a:accent6>
        <a:srgbClr val="F5F5F5"/>
      </a:accent6>
      <a:hlink>
        <a:srgbClr val="325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