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7099300" cy="102346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231a17f9_0_333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231a17f9_0_333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5e936cdef_1_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d5e936cdef_1_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e936cdef_1_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5e936cdef_1_1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e936cdef_0_1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d5e936cdef_0_1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5e936cdef_1_4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d5e936cdef_1_4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e936cdef_1_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5e936cdef_1_5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e936cdef_1_6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d5e936cdef_1_6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5e936cdef_1_8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d5e936cdef_1_8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e936cdef_1_10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d5e936cdef_1_10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e936cdef_1_11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d5e936cdef_1_11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5e936cdef_1_1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d5e936cdef_1_13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0768bb65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d60768bb65_0_1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60768bb65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d60768bb65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347854a5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d1347854a5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1347854a5_0_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d1347854a5_0_2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1347854a5_0_3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d1347854a5_0_3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1347854a5_0_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d1347854a5_0_5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3bb2d79de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d3bb2d79de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3bb2d79de_0_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d3bb2d79de_0_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3bb2d79de_0_1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d3bb2d79de_0_1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3bb2d79de_0_4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d3bb2d79de_0_4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3bb2d79de_0_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d3bb2d79de_0_3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3bb2d79de_0_5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d3bb2d79de_0_5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3bb2d79de_0_6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d3bb2d79de_0_6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3bb2d79de_0_7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d3bb2d79de_0_7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5e936cdef_0_1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d5e936cdef_0_1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e936cdef_0_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5e936cdef_0_2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e936cdef_0_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d5e936cdef_0_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e936cdef_0_5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d5e936cdef_0_5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e936cdef_0_6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5e936cdef_0_6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e936cdef_0_7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5e936cdef_0_7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hyperlink" Target="https://ec.europa.eu/programmes/horizon2020/en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738" y="1827444"/>
            <a:ext cx="3599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TITLE_3">
    <p:bg>
      <p:bgPr>
        <a:solidFill>
          <a:srgbClr val="41B4C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 rot="10800000">
            <a:off x="561239" y="2368367"/>
            <a:ext cx="0" cy="3060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871141" y="2545694"/>
            <a:ext cx="9327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71141" y="3898403"/>
            <a:ext cx="10363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71141" y="611901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19525" l="21656" r="21650" t="13696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/>
          </a:blip>
          <a:srcRect b="13283" l="4615" r="3615" t="16506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8" name="Google Shape;118;p18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tsi.org/deliver/etsi_gs/CIM/001_099/009/01.04.01_60/gs_cim009v010401p.pdf" TargetMode="External"/><Relationship Id="rId4" Type="http://schemas.openxmlformats.org/officeDocument/2006/relationships/hyperlink" Target="https://ngsi-ld-tutorials.readthedocs.io/" TargetMode="External"/><Relationship Id="rId5" Type="http://schemas.openxmlformats.org/officeDocument/2006/relationships/hyperlink" Target="https://forge.etsi.org/rep/NGSI-LD/NGSI-LD/raw/master/spec/updated/generated/full_api.json" TargetMode="External"/><Relationship Id="rId6" Type="http://schemas.openxmlformats.org/officeDocument/2006/relationships/hyperlink" Target="https://github.com/smart-data-models/data-models/blob/master/guidelines.md" TargetMode="External"/><Relationship Id="rId7" Type="http://schemas.openxmlformats.org/officeDocument/2006/relationships/hyperlink" Target="https://www.etsi.org/images/files/ETSIWhitePapers/etsi_wp_42_NGSI_LD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mart-data-models/dataModel.Agrifood/tree/master/Animal" TargetMode="External"/><Relationship Id="rId4" Type="http://schemas.openxmlformats.org/officeDocument/2006/relationships/hyperlink" Target="https://github.com/smart-data-models/dataModel.Agrifood/tree/master/AgriParcel" TargetMode="External"/><Relationship Id="rId5" Type="http://schemas.openxmlformats.org/officeDocument/2006/relationships/hyperlink" Target="https://github.com/smart-data-models/dataModel.Device/tree/master/Device" TargetMode="External"/><Relationship Id="rId6" Type="http://schemas.openxmlformats.org/officeDocument/2006/relationships/hyperlink" Target="https://github.com/smart-data-models/dataModel.Weather/tree/master/WeatherObserv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dbpedia.org/resource/John_Lennon" TargetMode="External"/><Relationship Id="rId10" Type="http://schemas.openxmlformats.org/officeDocument/2006/relationships/hyperlink" Target="http://dbpedia.org/resource/Cynthia_Lennon" TargetMode="External"/><Relationship Id="rId13" Type="http://schemas.openxmlformats.org/officeDocument/2006/relationships/hyperlink" Target="http://dbpedia.org/resource/John_Lennon" TargetMode="External"/><Relationship Id="rId12" Type="http://schemas.openxmlformats.org/officeDocument/2006/relationships/hyperlink" Target="http://dbpedia.org/resource/John_Lennon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HTTP/Headers/Link" TargetMode="External"/><Relationship Id="rId4" Type="http://schemas.openxmlformats.org/officeDocument/2006/relationships/hyperlink" Target="https://w3c.github.io/json-ld-bp" TargetMode="External"/><Relationship Id="rId9" Type="http://schemas.openxmlformats.org/officeDocument/2006/relationships/hyperlink" Target="http://dbpedia.org/resource/John_Lennon" TargetMode="External"/><Relationship Id="rId15" Type="http://schemas.openxmlformats.org/officeDocument/2006/relationships/hyperlink" Target="http://dbpedia.org/resource/John_Lennon" TargetMode="External"/><Relationship Id="rId14" Type="http://schemas.openxmlformats.org/officeDocument/2006/relationships/hyperlink" Target="http://dbpedia.org/resource/John_Lennon" TargetMode="External"/><Relationship Id="rId16" Type="http://schemas.openxmlformats.org/officeDocument/2006/relationships/hyperlink" Target="http://dbpedia.org/resource/Cynthia_Lennon" TargetMode="External"/><Relationship Id="rId5" Type="http://schemas.openxmlformats.org/officeDocument/2006/relationships/hyperlink" Target="http://dbpedia.org/resource/John_Lennon" TargetMode="External"/><Relationship Id="rId6" Type="http://schemas.openxmlformats.org/officeDocument/2006/relationships/hyperlink" Target="http://dbpedia.org/resource/John_Lennon" TargetMode="External"/><Relationship Id="rId7" Type="http://schemas.openxmlformats.org/officeDocument/2006/relationships/hyperlink" Target="http://dbpedia.org/resource/John_Lennon" TargetMode="External"/><Relationship Id="rId8" Type="http://schemas.openxmlformats.org/officeDocument/2006/relationships/hyperlink" Target="http://dbpedia.org/resource/John_Lenn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s.ietf.org/html/rfc794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ojson.org/geojson-l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80/temporal/entities/urn:ngsi-ld:Animal:cow001" TargetMode="External"/><Relationship Id="rId4" Type="http://schemas.openxmlformats.org/officeDocument/2006/relationships/hyperlink" Target="https://github.com/FIWARE/tutorials.Short-Term-History/blob/NGSI-LD/docker-compose/orion-ld.y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Operations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Temporal Queries on attributes without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503600" y="1515800"/>
            <a:ext cx="100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Give me the last 5 readings about all </a:t>
            </a:r>
            <a:r>
              <a:rPr b="1" lang="en-US" sz="1800">
                <a:solidFill>
                  <a:schemeClr val="dk2"/>
                </a:solidFill>
              </a:rPr>
              <a:t>female Animals</a:t>
            </a:r>
            <a:r>
              <a:rPr lang="en-US" sz="1800">
                <a:solidFill>
                  <a:schemeClr val="dk2"/>
                </a:solidFill>
              </a:rPr>
              <a:t>, and return them 2 at a time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503600" y="2056175"/>
            <a:ext cx="9949500" cy="255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'http://localhost:8080/temporal/entities'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'lastN=5'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'q=sex==%22female%22'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'timeproperty=modifiedAt'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'options=count'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40900" y="5219775"/>
            <a:ext cx="1078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Default temporal attribute is 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static attributes are usually not observed - cannot be queried in the </a:t>
            </a:r>
            <a:r>
              <a:rPr lang="en-US" sz="1800">
                <a:solidFill>
                  <a:schemeClr val="accent5"/>
                </a:solidFill>
              </a:rPr>
              <a:t>q</a:t>
            </a:r>
            <a:r>
              <a:rPr lang="en-US" sz="1800">
                <a:solidFill>
                  <a:schemeClr val="dk2"/>
                </a:solidFill>
              </a:rPr>
              <a:t> parameter directly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Use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timeproperty=modifiedAt </a:t>
            </a:r>
            <a:r>
              <a:rPr lang="en-US" sz="1800">
                <a:solidFill>
                  <a:schemeClr val="dk2"/>
                </a:solidFill>
              </a:rPr>
              <a:t>to query static properties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T</a:t>
            </a:r>
            <a:r>
              <a:rPr lang="en-US">
                <a:solidFill>
                  <a:schemeClr val="accent4"/>
                </a:solidFill>
              </a:rPr>
              <a:t>emporal Response including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625875" y="1362475"/>
            <a:ext cx="10176600" cy="360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       "id": "urn:ngsi-ld:Animal:cow003",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"Animal",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"heartRate": [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"value": 51.0,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"observedAt": "2021-04-26T09:36:36.577Z",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"modifiedAt": "2021-04-26T09:38:09.579Z",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"instanceId": "urn:ngsi-ld:attribute:instance:627f4202-a673-11eb-89a1-0242ac120106",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"unitCode": "5K",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"providedBy":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"object": "urn:ngsi-ld:Device:cowcollar003",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"type": "Relationship",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"modifiedAt": "2021-04-26T09:38:09.579Z",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"instanceId": "urn:ngsi-ld:attribute:instance:62816672-a673-11eb-89a1-0242ac120106"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… etc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564900" y="5284425"/>
            <a:ext cx="111807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r>
              <a:rPr lang="en-US" sz="1800">
                <a:solidFill>
                  <a:schemeClr val="dk2"/>
                </a:solidFill>
              </a:rPr>
              <a:t> is returned in the response.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There may be a significant lag between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r>
              <a:rPr lang="en-US" sz="1800">
                <a:solidFill>
                  <a:schemeClr val="dk2"/>
                </a:solidFill>
              </a:rPr>
              <a:t> identifies the last confirmed value, not necessarily the last change of value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Pagination options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564900" y="1357300"/>
            <a:ext cx="80400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Query Parameters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lastN</a:t>
            </a:r>
            <a:r>
              <a:rPr lang="en-US" sz="1800">
                <a:solidFill>
                  <a:schemeClr val="dk2"/>
                </a:solidFill>
              </a:rPr>
              <a:t> - limits the number of returned Attributes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pageSize</a:t>
            </a:r>
            <a:r>
              <a:rPr lang="en-US" sz="1800">
                <a:solidFill>
                  <a:schemeClr val="dk2"/>
                </a:solidFill>
              </a:rPr>
              <a:t> - limits the number of returned Entities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pageAnchor</a:t>
            </a:r>
            <a:r>
              <a:rPr lang="en-US" sz="1800">
                <a:solidFill>
                  <a:schemeClr val="dk2"/>
                </a:solidFill>
              </a:rPr>
              <a:t> - id of the first returned Entity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options=count</a:t>
            </a:r>
            <a:r>
              <a:rPr lang="en-US" sz="1800">
                <a:solidFill>
                  <a:schemeClr val="dk2"/>
                </a:solidFill>
              </a:rPr>
              <a:t> - includes the number of entities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as a header in the response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Relevant Headers in response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Content-Range</a:t>
            </a:r>
            <a:r>
              <a:rPr lang="en-US" sz="1800">
                <a:solidFill>
                  <a:schemeClr val="dk2"/>
                </a:solidFill>
              </a:rPr>
              <a:t> -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date-time 2021-04-26T09:41:15.752-2021-04-26T09:29:10.834/5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NGSILD-Results-Count</a:t>
            </a:r>
            <a:r>
              <a:rPr lang="en-US" sz="1800">
                <a:solidFill>
                  <a:schemeClr val="dk2"/>
                </a:solidFill>
              </a:rPr>
              <a:t> - 174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Page-Size</a:t>
            </a:r>
            <a:r>
              <a:rPr lang="en-US" sz="1800">
                <a:solidFill>
                  <a:schemeClr val="dk2"/>
                </a:solidFill>
              </a:rPr>
              <a:t> - 2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Next-Page</a:t>
            </a:r>
            <a:r>
              <a:rPr lang="en-US" sz="1800">
                <a:solidFill>
                  <a:schemeClr val="dk2"/>
                </a:solidFill>
              </a:rPr>
              <a:t> - </a:t>
            </a:r>
            <a:r>
              <a:rPr lang="en-US" sz="14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urn:ngsi-ld:Animal:cow004</a:t>
            </a:r>
            <a:endParaRPr sz="14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6940625" y="2259150"/>
            <a:ext cx="4934100" cy="23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'http://localhost:8080/temporal/entities'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'lastN=5'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'q=sex==%22female%22'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'timeproperty=modifiedAt'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'options=count'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-d pageAnchor=urn:ngsi-ld:Animal:cow004 \</a:t>
            </a:r>
            <a:b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Time limiting and Geofencing </a:t>
            </a:r>
            <a:r>
              <a:rPr lang="en-US">
                <a:solidFill>
                  <a:schemeClr val="accent4"/>
                </a:solidFill>
              </a:rPr>
              <a:t>Temporal Queries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03600" y="1515800"/>
            <a:ext cx="10074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Give me the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heartRate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controlledAsset</a:t>
            </a:r>
            <a:r>
              <a:rPr lang="en-US" sz="1800">
                <a:solidFill>
                  <a:schemeClr val="dk2"/>
                </a:solidFill>
              </a:rPr>
              <a:t> attributes of all </a:t>
            </a:r>
            <a:r>
              <a:rPr b="1" lang="en-US" sz="1800">
                <a:solidFill>
                  <a:schemeClr val="dk2"/>
                </a:solidFill>
              </a:rPr>
              <a:t>Device</a:t>
            </a:r>
            <a:r>
              <a:rPr lang="en-US" sz="1800">
                <a:solidFill>
                  <a:schemeClr val="dk2"/>
                </a:solidFill>
              </a:rPr>
              <a:t> entities, found within 800m </a:t>
            </a:r>
            <a:r>
              <a:rPr lang="en-US" sz="1800">
                <a:solidFill>
                  <a:schemeClr val="dk2"/>
                </a:solidFill>
              </a:rPr>
              <a:t>of 13.364</a:t>
            </a:r>
            <a:r>
              <a:rPr lang="en-US" sz="1800">
                <a:solidFill>
                  <a:srgbClr val="64676D"/>
                </a:solidFill>
                <a:highlight>
                  <a:schemeClr val="lt1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N 52.52</a:t>
            </a:r>
            <a:r>
              <a:rPr lang="en-US" sz="1800">
                <a:solidFill>
                  <a:srgbClr val="64676D"/>
                </a:solidFill>
                <a:highlight>
                  <a:schemeClr val="lt1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E</a:t>
            </a:r>
            <a:r>
              <a:rPr lang="en-US" sz="1800">
                <a:solidFill>
                  <a:schemeClr val="dk2"/>
                </a:solidFill>
              </a:rPr>
              <a:t>  and return all readings taken since </a:t>
            </a:r>
            <a:r>
              <a:rPr lang="en-US" sz="1800">
                <a:solidFill>
                  <a:schemeClr val="dk2"/>
                </a:solidFill>
              </a:rPr>
              <a:t>8:30 a.m on </a:t>
            </a:r>
            <a:r>
              <a:rPr lang="en-US" sz="1800">
                <a:solidFill>
                  <a:schemeClr val="dk2"/>
                </a:solidFill>
              </a:rPr>
              <a:t>22nd April, returning them 2 devices at a time and in temporal values format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566300" y="2677350"/>
            <a:ext cx="9949500" cy="32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-g -X GET 'http://localhost:8080/temporal/entities'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'type=Device'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'attrs=location,controlledAsset'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'options=temporalValues'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'georel=near%3BmaxDistance==800'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'geometry=Point'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'coordinates=[13.364,52.52]'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</a:t>
            </a:r>
            <a:r>
              <a:rPr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'timerel=after'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</a:t>
            </a:r>
            <a:r>
              <a:rPr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'timeAt=2021-04-22T08:33:51.255Z' 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http://.../path-to-my-public-server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/ngsi-context.jsonld&gt;; rel="http://www.w3.org/ns/json-ld#context"; type="application/ld+json"'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application/json'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Temporal Values Response 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484575" y="1393800"/>
            <a:ext cx="11083200" cy="535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"urn:ngsi-ld:Device:pigcollar001",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"Device",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"heartRate":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"values": [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[ 61.0, "2021-04-26T08:55:56.100Z"]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...etc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"location":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"GeoProperty",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"values": [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[{"type": "Point", "coordinates": [13.355, 52.516, 0.0]},"2021-04-26T08:55:56.100Z"],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...etc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"objects": [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["urn:ngsi-ld:Animal:pig001"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"2021-04-26T08:55:56.100Z"],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 etc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6669125" y="1715825"/>
            <a:ext cx="45210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US" sz="1500">
                <a:solidFill>
                  <a:schemeClr val="dk2"/>
                </a:solidFill>
              </a:rPr>
              <a:t>The response holds an array of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attribute value-time stamp pairs for each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observed reading.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US" sz="1500">
                <a:solidFill>
                  <a:schemeClr val="dk2"/>
                </a:solidFill>
              </a:rPr>
              <a:t>Properties are held in </a:t>
            </a: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-US" sz="1500">
                <a:solidFill>
                  <a:schemeClr val="dk2"/>
                </a:solidFill>
              </a:rPr>
              <a:t> arrays, Relationships use </a:t>
            </a: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objects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Language Maps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6657925" y="2037175"/>
            <a:ext cx="5240400" cy="461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"urn:ngsi-ld:Vehicle:A4567",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"Vehicle",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"brandName":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"Mercedes"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"street":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"LanguageProperty",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"languageMap": {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"fr": "Grand Place",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"nl": "Grote Markt"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"isParked":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"Relationship",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"object": "urn:ngsi-ld:OffStreetParking:Downtown1",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"observedAt": "2017-07-29T12:00:04Z",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"providedBy":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"urn:ngsi-ld:Person:Bob"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564900" y="1293550"/>
            <a:ext cx="60453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NGSI-LD inherits concepts from JSON-LD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 Entity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dk2"/>
                </a:solidFill>
              </a:rPr>
              <a:t>Relationship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@id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@id</a:t>
            </a:r>
            <a:r>
              <a:rPr i="1" lang="en-US" sz="1400">
                <a:solidFill>
                  <a:schemeClr val="dk2"/>
                </a:solidFill>
              </a:rPr>
              <a:t> is used to uniquely identify node objects that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2"/>
                </a:solidFill>
              </a:rPr>
              <a:t>are being described in the JSON-LD document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 Entity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1800">
                <a:solidFill>
                  <a:schemeClr val="dk2"/>
                </a:solidFill>
              </a:rPr>
              <a:t> is 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@type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@type is used to set the type of a node or the datatype of a </a:t>
            </a:r>
            <a:endParaRPr sz="1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typed value</a:t>
            </a:r>
            <a:endParaRPr sz="15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1800">
                <a:solidFill>
                  <a:schemeClr val="dk2"/>
                </a:solidFill>
              </a:rPr>
              <a:t> is defined as an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@value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@value </a:t>
            </a:r>
            <a:r>
              <a:rPr i="1" lang="en-US" sz="1400">
                <a:solidFill>
                  <a:schemeClr val="dk2"/>
                </a:solidFill>
              </a:rPr>
              <a:t>is used to specify the data that is associated with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2"/>
                </a:solidFill>
              </a:rPr>
              <a:t>a particular property in the graph</a:t>
            </a:r>
            <a:endParaRPr i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JSON-LD also defines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@language- u</a:t>
            </a:r>
            <a:r>
              <a:rPr lang="en-US" sz="1800">
                <a:solidFill>
                  <a:schemeClr val="dk2"/>
                </a:solidFill>
              </a:rPr>
              <a:t>sed to specify the language for a particular </a:t>
            </a:r>
            <a:r>
              <a:rPr b="1" lang="en-US" sz="1800">
                <a:solidFill>
                  <a:schemeClr val="accent4"/>
                </a:solidFill>
              </a:rPr>
              <a:t>string value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Each Property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languageMap</a:t>
            </a:r>
            <a:r>
              <a:rPr lang="en-US" sz="1800">
                <a:solidFill>
                  <a:schemeClr val="dk2"/>
                </a:solidFill>
              </a:rPr>
              <a:t> is 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@language</a:t>
            </a:r>
            <a:r>
              <a:rPr lang="en-US" sz="1800">
                <a:solidFill>
                  <a:schemeClr val="dk2"/>
                </a:solidFill>
              </a:rPr>
              <a:t> used for multi-language support of simple string values</a:t>
            </a:r>
            <a:endParaRPr sz="1800"/>
          </a:p>
        </p:txBody>
      </p:sp>
      <p:sp>
        <p:nvSpPr>
          <p:cNvPr id="243" name="Google Shape;243;p33"/>
          <p:cNvSpPr txBox="1"/>
          <p:nvPr/>
        </p:nvSpPr>
        <p:spPr>
          <a:xfrm>
            <a:off x="6657925" y="1192175"/>
            <a:ext cx="48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Park a car on the Street known as </a:t>
            </a:r>
            <a:r>
              <a:rPr i="1" lang="en-US" sz="1800">
                <a:solidFill>
                  <a:schemeClr val="dk2"/>
                </a:solidFill>
              </a:rPr>
              <a:t>Grand Place</a:t>
            </a:r>
            <a:r>
              <a:rPr lang="en-US" sz="1800">
                <a:solidFill>
                  <a:schemeClr val="dk2"/>
                </a:solidFill>
              </a:rPr>
              <a:t> in </a:t>
            </a:r>
            <a:r>
              <a:rPr b="1" lang="en-US" sz="1800">
                <a:solidFill>
                  <a:schemeClr val="dk2"/>
                </a:solidFill>
              </a:rPr>
              <a:t>French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i="1" lang="en-US" sz="1800">
                <a:solidFill>
                  <a:schemeClr val="dk2"/>
                </a:solidFill>
              </a:rPr>
              <a:t>Grote Markt</a:t>
            </a:r>
            <a:r>
              <a:rPr lang="en-US" sz="1800">
                <a:solidFill>
                  <a:schemeClr val="dk2"/>
                </a:solidFill>
              </a:rPr>
              <a:t> in </a:t>
            </a:r>
            <a:r>
              <a:rPr b="1" lang="en-US" sz="1800">
                <a:solidFill>
                  <a:schemeClr val="dk2"/>
                </a:solidFill>
              </a:rPr>
              <a:t>Dutch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507575" y="1381050"/>
            <a:ext cx="11025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n-US" sz="1800">
                <a:solidFill>
                  <a:schemeClr val="dk2"/>
                </a:solidFill>
              </a:rPr>
              <a:t> follows the same rules as the Accept-Language Header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lang="en" </a:t>
            </a:r>
            <a:r>
              <a:rPr lang="en-US" sz="1800">
                <a:solidFill>
                  <a:schemeClr val="dk2"/>
                </a:solidFill>
              </a:rPr>
              <a:t>-  English only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lang="fr-CH,fr"</a:t>
            </a:r>
            <a:r>
              <a:rPr lang="en-US" sz="1800">
                <a:solidFill>
                  <a:schemeClr val="dk2"/>
                </a:solidFill>
              </a:rPr>
              <a:t> - Either Swiss French or French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lang="*"</a:t>
            </a:r>
            <a:r>
              <a:rPr lang="en-US" sz="1800">
                <a:solidFill>
                  <a:schemeClr val="dk2"/>
                </a:solidFill>
              </a:rPr>
              <a:t> - Wildcard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lang="fr-CH,fr;q=0.9,en;q=0.8,*;q=0.5"</a:t>
            </a:r>
            <a:r>
              <a:rPr lang="en-US" sz="1800">
                <a:solidFill>
                  <a:schemeClr val="dk2"/>
                </a:solidFill>
              </a:rPr>
              <a:t>- Quality value ranking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2"/>
                </a:solidFill>
              </a:rPr>
              <a:t>Swiss French or French with no ranked preference, fallback to English as a second choice and finally fallback to any other supported language.</a:t>
            </a:r>
            <a:endParaRPr i="1"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Which s</a:t>
            </a:r>
            <a:r>
              <a:rPr lang="en-US" sz="1800">
                <a:solidFill>
                  <a:schemeClr val="dk2"/>
                </a:solidFill>
              </a:rPr>
              <a:t>treet is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urn:ngsi-ld:Vehicle:A4567</a:t>
            </a:r>
            <a:r>
              <a:rPr lang="en-US" sz="1800">
                <a:solidFill>
                  <a:schemeClr val="dk2"/>
                </a:solidFill>
              </a:rPr>
              <a:t> parked on? - return the name in  </a:t>
            </a:r>
            <a:r>
              <a:rPr b="1" lang="en-US" sz="1800">
                <a:solidFill>
                  <a:schemeClr val="dk2"/>
                </a:solidFill>
              </a:rPr>
              <a:t>French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accent4"/>
                </a:solidFill>
              </a:rPr>
              <a:t>Language Maps attributes can be retrieved as a value in a single language using the </a:t>
            </a:r>
            <a:r>
              <a:rPr lang="en-US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n-US" sz="2400">
                <a:solidFill>
                  <a:schemeClr val="accent4"/>
                </a:solidFill>
              </a:rPr>
              <a:t> parameter</a:t>
            </a:r>
            <a:endParaRPr i="0" sz="24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564900" y="4085975"/>
            <a:ext cx="7166700" cy="14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-g -X GET 'http://localhost:1026/ngsi-ld/v1/entities/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urn:ngsi-ld:Vehicle:A4567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'attrs=street' \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lang=fr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type="application/ld+json"' \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application/json'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7942775" y="4085975"/>
            <a:ext cx="3590100" cy="184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"urn:ngsi-ld:Vehicle:A4567",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"Vehicle",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"street":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"Grand Place",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"lang": "fr",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3014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Language Maps are limited to simple stings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5572536" y="6604236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730150" y="1671625"/>
            <a:ext cx="6833700" cy="480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"urn:ngsi-ld:Event:bonjourLeMonde",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type": "Event",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{"type": "Property", "value": "Bonjour le Monde"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"«Bonjour le monde» sont les mots traditionnellement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écrits par un programme informatique simple"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inLanguage": {"type": "Property", "value": "fr"},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"sameAs": [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 "datasetId": "urn:ngsi-ld:Relationship:1",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"urn:ngsi-ld:Event:helloWorld",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"inLanguage": {"type": "Property", "value": "en"}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 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"datasetId": "urn:ngsi-ld:Relationship:2",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"urn:ngsi-ld:Event:halloWelt",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"inLanguage": {"type": "Property","value": "de"}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7802300" y="1907700"/>
            <a:ext cx="41772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Well-defined properties, which already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have semantic meaning can be used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to internationalize complex entities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schema.org/inLanguage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schema.org/sameAs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This helps to keep the underlying data models simple  and facilitates reuse,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since not all data model users will need internationalization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Expansion and Compaction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564900" y="1293550"/>
            <a:ext cx="7035000" cy="51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translateRequest(req, res)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headers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req.headers;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headers.Accept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'application/json'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options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url: BASE_PATH + req.path,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method: req.method,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headers,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qs: req.query,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json: true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(options)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async function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(cbResponse)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cbResponse[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'@context'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 = coreContext;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expanded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jsonld.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expand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(cbResponse);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compacted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jsonld.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compact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(expanded, alternate);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compacted[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'@context'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(compacted);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(err)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(err);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7871450" y="1293550"/>
            <a:ext cx="410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Since NGSI-LD is an extended subset of JSON-LD, you can use standard JSON-LD libraries to perform expansion and compaction operations.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Expansion and compaction can operate on normalized or key-values payloads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This could be used to support @vocab elements as properties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 careful, the resultant payload is usually not valid NGSI-LD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vs JSON-LD representations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248475" y="1600450"/>
            <a:ext cx="5476500" cy="50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"urn:ngsi-ld:Building:store005",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"Building",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"address":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value"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"streetAddress": "Eisenacher Straße 98",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"addressRegion": "Berlin",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"addressLocality": "Marzahn",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"postalCode": "12685"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"location"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"GeoProperty"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"Point"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"coordinates"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[13.5646, 52.5435]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"name":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"Yuusui-en"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"category": {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"commercial"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008125" y="1600450"/>
            <a:ext cx="5912700" cy="50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"識別子": "urn:ngsi-ld:Building:store005",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"タイプ": "ビル",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"住所":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"タイプ": "プロパティ",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"値":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"addressLocality": "Marzahn",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"addressRegion": "Berlin",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"postalCode": "12685",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"streetAddress": "Eisenacher Straße 98"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"場所":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"タイプ": "ジオプロパティ",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"値":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"タイプ": "Point",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"座標": [13.5646, 52.5435]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"名前": { "タイプ": "プロパティ", "値": "Yuusui-en"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"カテゴリー": {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"タイプ": "プロパティ", "値": "コマーシャル"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Useful links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64900" y="1357300"/>
            <a:ext cx="110787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Latest NGSI-LD specification: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https://www.etsi.org/deliver/etsi_gs/CIM/001_099/009/01.04.01_60/gs_cim009v010401p.pdf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NGSI-LD Tutorials: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https://ngsi-ld-tutorials.readthedocs.io/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Swagger Specification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https://forge.etsi.org/rep/NGSI-LD/NGSI-LD/raw/master/spec/updated/generated/full_api.json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Guidelines for Creating NGSI-LD </a:t>
            </a:r>
            <a:r>
              <a:rPr lang="en-US"/>
              <a:t>Models:</a:t>
            </a:r>
            <a:endParaRPr/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https://github.com/smart-data-models/data-models/blob/master/guidelines.md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Semantic Modelling with NGSI-LD Whitepaper:</a:t>
            </a:r>
            <a:endParaRPr/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4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https://www.etsi.org/images/files/ETSIWhitePapers/etsi_wp_42_NGSI_LD.pdf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/>
        </p:nvSpPr>
        <p:spPr>
          <a:xfrm>
            <a:off x="507575" y="1381050"/>
            <a:ext cx="11025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Context data is </a:t>
            </a:r>
            <a:r>
              <a:rPr b="1" lang="en-US" sz="1800">
                <a:solidFill>
                  <a:schemeClr val="dk2"/>
                </a:solidFill>
              </a:rPr>
              <a:t>data for exchange</a:t>
            </a:r>
            <a:r>
              <a:rPr lang="en-US" sz="1800">
                <a:solidFill>
                  <a:schemeClr val="dk2"/>
                </a:solidFill>
              </a:rPr>
              <a:t>.  To facilitate data interchange, strings are always Unicode Strings, Dates are always ISO 8601 dates etc. Data models shouldn’t hold additional formats unnecessarily. The context provider and/or the receiver should be able to manipulate the payload themselves if necessary.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Display opening and closing hours in </a:t>
            </a:r>
            <a:r>
              <a:rPr b="1" lang="en-US" sz="1800">
                <a:solidFill>
                  <a:schemeClr val="dk2"/>
                </a:solidFill>
              </a:rPr>
              <a:t>French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Sort street names in an accentless fashion in </a:t>
            </a:r>
            <a:r>
              <a:rPr b="1" lang="en-US" sz="1800">
                <a:solidFill>
                  <a:schemeClr val="dk2"/>
                </a:solidFill>
              </a:rPr>
              <a:t>Spanish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Accept alternate spellings  (e.g. “ö” = “oe”) in </a:t>
            </a:r>
            <a:r>
              <a:rPr b="1" lang="en-US" sz="1800">
                <a:solidFill>
                  <a:schemeClr val="dk2"/>
                </a:solidFill>
              </a:rPr>
              <a:t>German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If absolutely necessary use metadata </a:t>
            </a:r>
            <a:r>
              <a:rPr i="1" lang="en-US" sz="1800">
                <a:solidFill>
                  <a:schemeClr val="dk2"/>
                </a:solidFill>
              </a:rPr>
              <a:t>properties-of-properties </a:t>
            </a:r>
            <a:r>
              <a:rPr lang="en-US" sz="1800">
                <a:solidFill>
                  <a:schemeClr val="dk2"/>
                </a:solidFill>
              </a:rPr>
              <a:t>to </a:t>
            </a:r>
            <a:r>
              <a:rPr lang="en-US" sz="1800">
                <a:solidFill>
                  <a:schemeClr val="dk2"/>
                </a:solidFill>
              </a:rPr>
              <a:t>describe</a:t>
            </a:r>
            <a:r>
              <a:rPr lang="en-US" sz="1800">
                <a:solidFill>
                  <a:schemeClr val="dk2"/>
                </a:solidFill>
              </a:rPr>
              <a:t> and query the context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 Intl.DateTimeFormat('new Intl.DateTimeFormat('fr-FR', { dateStyle: 'full', timeStyle: 'long' }).format(date)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fr-FR', { dateStyle: 'full', timeStyle: 'long' }).format(date)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82" name="Google Shape;282;p3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Natural Language Collation Support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993450" y="3771775"/>
            <a:ext cx="58647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str.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normalize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"NFD"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[\u0300-\u036f]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g,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644375" y="893350"/>
            <a:ext cx="56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what context-brokers don’t do directly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993450" y="2936125"/>
            <a:ext cx="82350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Intl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DateTimeFormat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'fr-FR'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{ dateStyle: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'full'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timeStyle: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'long'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}).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(date)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993450" y="5447400"/>
            <a:ext cx="83040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/ngsi-ld/v1/entities/?type=Building&amp;q=name.collate==%22schoene%20gruesse%22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993450" y="4538450"/>
            <a:ext cx="7970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str.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'ö'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'oe'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'ä'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'ae'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'ü'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'ue'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'ß'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'ss'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507575" y="1381050"/>
            <a:ext cx="110253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Context Entities hold a snapshot of the state of an entity representing a thing in the real world: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So how to: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Store Images when there is no BLOB type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Create short term predictions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Create medium term predictions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Answer: don’t use a context broker for this. Use links to data storage, databases, actuations of external services or chron-jobs where relevant. The real work is done by other microservices.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Remember : </a:t>
            </a:r>
            <a:r>
              <a:rPr lang="en-US" sz="1800">
                <a:solidFill>
                  <a:schemeClr val="dk2"/>
                </a:solidFill>
              </a:rPr>
              <a:t>Context data is </a:t>
            </a:r>
            <a:r>
              <a:rPr b="1" lang="en-US" sz="1800">
                <a:solidFill>
                  <a:schemeClr val="dk2"/>
                </a:solidFill>
              </a:rPr>
              <a:t>just data</a:t>
            </a:r>
            <a:r>
              <a:rPr lang="en-US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More context broker anti-patterns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644375" y="893350"/>
            <a:ext cx="56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what context-brokers don’t do at 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When navigating the </a:t>
            </a:r>
            <a:r>
              <a:rPr lang="en-US" sz="1800">
                <a:solidFill>
                  <a:schemeClr val="dk2"/>
                </a:solidFill>
              </a:rPr>
              <a:t>knowledge</a:t>
            </a:r>
            <a:r>
              <a:rPr lang="en-US" sz="1800">
                <a:solidFill>
                  <a:schemeClr val="dk2"/>
                </a:solidFill>
              </a:rPr>
              <a:t> graph, only </a:t>
            </a:r>
            <a:r>
              <a:rPr lang="en-US" sz="1800">
                <a:solidFill>
                  <a:schemeClr val="dk2"/>
                </a:solidFill>
              </a:rPr>
              <a:t>retrieve what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you really need: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1800">
                <a:solidFill>
                  <a:schemeClr val="dk2"/>
                </a:solidFill>
              </a:rPr>
              <a:t> - see also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/types </a:t>
            </a:r>
            <a:r>
              <a:rPr lang="en-US" sz="1800">
                <a:solidFill>
                  <a:schemeClr val="dk2"/>
                </a:solidFill>
              </a:rPr>
              <a:t>endpoint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attrs</a:t>
            </a:r>
            <a:r>
              <a:rPr lang="en-US" sz="1800">
                <a:solidFill>
                  <a:schemeClr val="dk2"/>
                </a:solidFill>
              </a:rPr>
              <a:t> - should be identifiable from the data model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- only guaranteed within a broker federation - 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consider using an externally defined </a:t>
            </a:r>
            <a:r>
              <a:rPr lang="en-US" sz="18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lang="en-US" sz="1800">
                <a:solidFill>
                  <a:schemeClr val="dk2"/>
                </a:solidFill>
              </a:rPr>
              <a:t> Property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(or equivalent in use in your domain)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Each of these parameters can take a comma separated list. The short names for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attrs</a:t>
            </a:r>
            <a:r>
              <a:rPr lang="en-US" sz="1800">
                <a:solidFill>
                  <a:schemeClr val="dk2"/>
                </a:solidFill>
              </a:rPr>
              <a:t> are defined using the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Use simple JSON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keyValues</a:t>
            </a:r>
            <a:r>
              <a:rPr lang="en-US" sz="1800">
                <a:solidFill>
                  <a:schemeClr val="dk2"/>
                </a:solidFill>
              </a:rPr>
              <a:t> to minimize payloads internally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Use full NGSI-LD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normalized</a:t>
            </a:r>
            <a:r>
              <a:rPr lang="en-US" sz="1800">
                <a:solidFill>
                  <a:schemeClr val="dk2"/>
                </a:solidFill>
              </a:rPr>
              <a:t> when initiating data exchange between clients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Filtering entity queries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7020700" y="1750025"/>
            <a:ext cx="4796700" cy="19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productsList </a:t>
            </a:r>
            <a:r>
              <a:rPr lang="en-US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 await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ngsiLD.</a:t>
            </a:r>
            <a:r>
              <a:rPr lang="en-US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listEntities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type: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'Shelf'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options: 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'keyValues'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attrs: 'stocks,numberOfItems',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id: furniture.join(</a:t>
            </a:r>
            <a:r>
              <a:rPr lang="en-US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','</a:t>
            </a: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headers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equal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unequal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greater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greaterEq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less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lessEq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regex </a:t>
            </a:r>
            <a:r>
              <a:rPr lang="en-US" sz="1800">
                <a:solidFill>
                  <a:schemeClr val="dk2"/>
                </a:solidFill>
              </a:rPr>
              <a:t>pattern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~=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not regex Pattern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!~=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dots (range)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andOp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orOp -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Filtering using t</a:t>
            </a:r>
            <a:r>
              <a:rPr lang="en-US">
                <a:solidFill>
                  <a:schemeClr val="accent4"/>
                </a:solidFill>
              </a:rPr>
              <a:t>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-US">
                <a:solidFill>
                  <a:schemeClr val="accent4"/>
                </a:solidFill>
              </a:rPr>
              <a:t> parameter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4096400" y="1750025"/>
            <a:ext cx="7721100" cy="31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?q=((speed&gt;50|rpm&gt;3000);brandName=="Mercedes")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?q=(temperature&gt;=20;temperature&lt;=25)|capacity&lt;=10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?q=(temperature==20..25)|capacity&lt;=10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?q=address[city]!="D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%C3%BCsseldorf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?q=temperature.observedAt&gt;=2017-12-24T12:00:00Z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?q=category=="barn","farm_auxiliary"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geometry</a:t>
            </a:r>
            <a:r>
              <a:rPr lang="en-US" sz="1800">
                <a:solidFill>
                  <a:schemeClr val="dk2"/>
                </a:solidFill>
              </a:rPr>
              <a:t> -  any supported GeoJSON type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georel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near;maxDistance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near;minDistance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within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contains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intersects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disjoint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overlaps</a:t>
            </a: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lang="en-US" sz="1800">
                <a:solidFill>
                  <a:schemeClr val="dk2"/>
                </a:solidFill>
              </a:rPr>
              <a:t> - Optional default is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8" name="Google Shape;318;p4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The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geoQ</a:t>
            </a:r>
            <a:r>
              <a:rPr lang="en-US">
                <a:solidFill>
                  <a:schemeClr val="accent4"/>
                </a:solidFill>
              </a:rPr>
              <a:t> parameters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5822400" y="1750025"/>
            <a:ext cx="5120400" cy="31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georel=near;maxDistance==2000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&amp;geometry=Point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&amp;coordinates=[8,40]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&amp;geoproperty=observationSpace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georel=within&amp;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geometry=Polygon&amp;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coordinates=[[[100.0,0.0],[101.0,0.0],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[101.0,1.0],[100.0,1.0],[100.0,0.0]]]&amp;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geoproperty=location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timeAt</a:t>
            </a:r>
            <a:r>
              <a:rPr lang="en-US" sz="1800">
                <a:solidFill>
                  <a:schemeClr val="dk2"/>
                </a:solidFill>
              </a:rPr>
              <a:t> -  any DateTime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endTimeAt</a:t>
            </a:r>
            <a:r>
              <a:rPr lang="en-US" sz="1800">
                <a:solidFill>
                  <a:schemeClr val="dk2"/>
                </a:solidFill>
              </a:rPr>
              <a:t> -  any DateTime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timerel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</a:t>
            </a:r>
            <a:r>
              <a:rPr lang="en-US" sz="1800">
                <a:solidFill>
                  <a:schemeClr val="dk2"/>
                </a:solidFill>
              </a:rPr>
              <a:t> - Optional default is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4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The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temporal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-US">
                <a:solidFill>
                  <a:schemeClr val="accent4"/>
                </a:solidFill>
              </a:rPr>
              <a:t> parameters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5822400" y="1750025"/>
            <a:ext cx="5120400" cy="31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timerel=before&amp;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timeAt=2020-04-13T14:20:00Z&amp;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timeproperty=modifiedAt 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timerel=between&amp;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timeAt=2021-04-26T09:00:00Z&amp;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endTimeAt=2021-05-21T14:40:00Z&amp;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timeproperty=observedAt</a:t>
            </a:r>
            <a:r>
              <a:rPr lang="en-US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Imagine the following scenario: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 farm has Pigs and Cows tracked with Animal Collars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The veterinary practice holds status </a:t>
            </a:r>
            <a:r>
              <a:rPr lang="en-US" sz="1800">
                <a:solidFill>
                  <a:schemeClr val="dk2"/>
                </a:solidFill>
              </a:rPr>
              <a:t>records</a:t>
            </a:r>
            <a:r>
              <a:rPr lang="en-US" sz="1800">
                <a:solidFill>
                  <a:schemeClr val="dk2"/>
                </a:solidFill>
              </a:rPr>
              <a:t> for the same Pigs and Cows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 weather service can provide detailed weather conditions for locations on the farm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4"/>
                </a:solidFill>
              </a:rPr>
              <a:t>Who are the data providers?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4"/>
                </a:solidFill>
              </a:rPr>
              <a:t>What data does the farmer own/purchase? 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4"/>
                </a:solidFill>
              </a:rPr>
              <a:t>Which common data models should be used?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accent4"/>
                </a:solidFill>
              </a:rPr>
              <a:t>How to ensure data from other sources refers to the correct entity?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Connecting Data Providers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4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Animal Data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https://github.com/smart-data-models/dataModel.Agrifood/tree/master/Animal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Field Data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https://github.com/smart-data-models/dataModel.Agrifood/tree/master/AgriParcel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Animal Collar Data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https://github.com/smart-data-models/dataModel.Device/tree/master/Device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Weather Observed Data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https://github.com/smart-data-models/dataModel.Weather/tree/master/WeatherObserved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Farmer and Vet share </a:t>
            </a:r>
            <a:r>
              <a:rPr b="1" lang="en-US" sz="1800">
                <a:solidFill>
                  <a:schemeClr val="dk2"/>
                </a:solidFill>
              </a:rPr>
              <a:t>Animal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b="1" lang="en-US" sz="1800">
                <a:solidFill>
                  <a:schemeClr val="dk2"/>
                </a:solidFill>
              </a:rPr>
              <a:t>WeatherObserved</a:t>
            </a:r>
            <a:r>
              <a:rPr lang="en-US" sz="1800">
                <a:solidFill>
                  <a:schemeClr val="dk2"/>
                </a:solidFill>
              </a:rPr>
              <a:t> is used by the WeatherService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Data Models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4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6"/>
          <p:cNvSpPr txBox="1"/>
          <p:nvPr/>
        </p:nvSpPr>
        <p:spPr>
          <a:xfrm>
            <a:off x="241775" y="323750"/>
            <a:ext cx="7735800" cy="59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"@context": "https://..path-to-context/ngsi-context.jsonld",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"urn:ngsi-ld:Animal:cow006",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"Animal",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"species": {"type": "Property", "value": "dairy cattle"},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"name": {"type": "Property", "value": "Twilight"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"sex": {"type": "Property", "value": "female"},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"phenologicalCondition": {"type": "Property", "value": "femaleAdult"},</a:t>
            </a:r>
            <a:endParaRPr sz="1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"reproductiveCondition": {"type": "Property", "value": "active"},</a:t>
            </a:r>
            <a:endParaRPr sz="1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"legalID": {"type": "Property", "value": "F-cow006-Twilight" },</a:t>
            </a:r>
            <a:endParaRPr sz="1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"heartRate":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"Property",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"value": 52, "unitCode": "5K",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"Relationship",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"object": "urn:ngsi-ld:Device:cowCollar006"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"locatedAt": {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 "Relationship",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"object": "urn:ngsi-ld:AgriParcel:field001", 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"weatherConditions": {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"weatherType": "Raining",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"temperature": 25,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... etc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"location":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"GeoProperty",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"value": {"type": "Point", "coordinates": [13.41, 52.47]},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"Relationship",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"object": "urn:ngsi-ld:Device:cowCollar006"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8092175" y="197750"/>
            <a:ext cx="3906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Following the standard </a:t>
            </a:r>
            <a:r>
              <a:rPr b="1" lang="en-US" sz="1800">
                <a:solidFill>
                  <a:schemeClr val="accent4"/>
                </a:solidFill>
              </a:rPr>
              <a:t>Animal</a:t>
            </a:r>
            <a:r>
              <a:rPr lang="en-US" sz="1800">
                <a:solidFill>
                  <a:schemeClr val="dk2"/>
                </a:solidFill>
              </a:rPr>
              <a:t> model: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id":"urn:ngsi-ld:Animal:cow006"</a:t>
            </a:r>
            <a:r>
              <a:rPr lang="en-US" sz="1800">
                <a:solidFill>
                  <a:schemeClr val="dk2"/>
                </a:solidFill>
              </a:rPr>
              <a:t> is unique to the Farmer’s system, but not a globally shared identifier.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lang="en-US" sz="1700">
                <a:solidFill>
                  <a:schemeClr val="dk2"/>
                </a:solidFill>
              </a:rPr>
              <a:t> is a globally shared between Farmer and Vet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phenologicalCondition</a:t>
            </a:r>
            <a:r>
              <a:rPr lang="en-US" sz="1700">
                <a:solidFill>
                  <a:schemeClr val="dk2"/>
                </a:solidFill>
              </a:rPr>
              <a:t> and </a:t>
            </a:r>
            <a:r>
              <a:rPr lang="en-US" sz="17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reproductiveCondition</a:t>
            </a:r>
            <a:r>
              <a:rPr lang="en-US" sz="1700">
                <a:solidFill>
                  <a:schemeClr val="dk2"/>
                </a:solidFill>
              </a:rPr>
              <a:t> are provided by Vet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lang="en-US" sz="1700">
                <a:solidFill>
                  <a:schemeClr val="dk2"/>
                </a:solidFill>
              </a:rPr>
              <a:t> is a property-of-a relationship copied here for convenience. The </a:t>
            </a:r>
            <a:r>
              <a:rPr b="1" lang="en-US" sz="1700">
                <a:solidFill>
                  <a:schemeClr val="accent4"/>
                </a:solidFill>
              </a:rPr>
              <a:t>AgriParcel</a:t>
            </a:r>
            <a:r>
              <a:rPr lang="en-US" sz="1700">
                <a:solidFill>
                  <a:schemeClr val="dk2"/>
                </a:solidFill>
              </a:rPr>
              <a:t> entity must hold sufficient information to be able to request the weather conditions.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7"/>
          <p:cNvSpPr txBox="1"/>
          <p:nvPr/>
        </p:nvSpPr>
        <p:spPr>
          <a:xfrm>
            <a:off x="460875" y="2801250"/>
            <a:ext cx="6193500" cy="3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'http://localhost:1026/ngsi-ld/v1/subscriptions/'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"Notify me of Veterinary Requests",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"Subscription",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"entities": [{"type": "Animal"}],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"watchedAttributes": ["filling"],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"notification":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"attributes": ["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refreshVetData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"format": "keyValues",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"endpoint":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"uri": "http://i4trust-app/veterinary-practice",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"accept": "application/json"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"@context": "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https://..path-to-context/ngsi-context.jsonld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7128025" y="2801550"/>
            <a:ext cx="4975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Subscribe to changes on an attribute to trigger a refresh of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Ensure all relevant data is passed to the subscription then make a GET request to the Vet’s context broker.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Additional Business logic to manipulate response (e.g. expansion/compaction) and upsert the result back into the Farmer’s context broker.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7" name="Google Shape;357;p47"/>
          <p:cNvSpPr txBox="1"/>
          <p:nvPr>
            <p:ph type="title"/>
          </p:nvPr>
        </p:nvSpPr>
        <p:spPr>
          <a:xfrm>
            <a:off x="564900" y="287350"/>
            <a:ext cx="11538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Option 1 - Provide a common </a:t>
            </a:r>
            <a:r>
              <a:rPr lang="en-US">
                <a:solidFill>
                  <a:schemeClr val="accent4"/>
                </a:solidFill>
              </a:rPr>
              <a:t>agreed</a:t>
            </a:r>
            <a:r>
              <a:rPr lang="en-US">
                <a:solidFill>
                  <a:schemeClr val="accent4"/>
                </a:solidFill>
              </a:rPr>
              <a:t> identifier such as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460875" y="1447238"/>
            <a:ext cx="10392300" cy="120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PATCH 'http://localhost:1026/ngsi-ld/v1/entities/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urn:ngsi-ld:Animal:cow006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/attrs/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refreshVetData'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application/json'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'Link: &lt;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https://..path-to-context/ngsi-context.jsonld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&gt;; rel="http://www.w3.org/ns/json-ld#context"; type="application/ld+json"'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'{ "type": "Property", "value": "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phenologicalCondition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reproductiveCondition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"}'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Specific Headers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</a:rPr>
              <a:t>NGSI-v2 headers</a:t>
            </a:r>
            <a:endParaRPr sz="2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fiware-service</a:t>
            </a:r>
            <a:endParaRPr sz="18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fiware-servicepath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</a:rPr>
              <a:t>NGSI-LD headers</a:t>
            </a:r>
            <a:endParaRPr sz="2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NGSILD-Tenant </a:t>
            </a:r>
            <a:r>
              <a:rPr lang="en-US" sz="1800">
                <a:solidFill>
                  <a:schemeClr val="dk2"/>
                </a:solidFill>
              </a:rPr>
              <a:t>- equivalent to fiware-service</a:t>
            </a:r>
            <a:endParaRPr sz="18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E6B8AF"/>
                </a:solidFill>
                <a:latin typeface="Roboto Mono"/>
                <a:ea typeface="Roboto Mono"/>
                <a:cs typeface="Roboto Mono"/>
                <a:sym typeface="Roboto Mono"/>
              </a:rPr>
              <a:t>NGSILD-Scope</a:t>
            </a:r>
            <a:r>
              <a:rPr lang="en-US" sz="1800">
                <a:solidFill>
                  <a:schemeClr val="dk2"/>
                </a:solidFill>
              </a:rPr>
              <a:t> ???  </a:t>
            </a:r>
            <a:r>
              <a:rPr lang="en-US" sz="1800">
                <a:solidFill>
                  <a:schemeClr val="dk2"/>
                </a:solidFill>
              </a:rPr>
              <a:t>- not defined in the NGSI-LD specification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Context brokers are implicitly multi-tenant. The default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NGSILD-Tenant</a:t>
            </a:r>
            <a:r>
              <a:rPr lang="en-US" sz="1800">
                <a:solidFill>
                  <a:schemeClr val="dk2"/>
                </a:solidFill>
              </a:rPr>
              <a:t> is blank.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Data from separate tenants is held in separate databases for legal reasons.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8"/>
          <p:cNvSpPr txBox="1"/>
          <p:nvPr/>
        </p:nvSpPr>
        <p:spPr>
          <a:xfrm>
            <a:off x="5779200" y="316750"/>
            <a:ext cx="6323700" cy="57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"@context": "https://..path-to-context/ngsi-context.jsonld",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"urn:ngsi-ld:AgriParcel:field001",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"AgriParcel", 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{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"GeoProperty", "value": {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"Polygon",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"coordinates": [[[100, 0], [101, 0],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[101, 1], [100, 1], [100, 0]]]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"area":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"type": "Property", "value":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200},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 "type": "Property", "value": 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"Pasture”},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"category":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 "type": "Property", "value":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"grassland"},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"relatedSource":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"type": "Property", "value":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	  {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		"application": "</a:t>
            </a:r>
            <a:r>
              <a:rPr lang="en-US" sz="1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urn:ngsi-ld:AgriApp:weather001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	"applicationEntityId": "app:ExternalWeatherStation"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	  }  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]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"weatherConditions": { "type": "Property", "value": {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"weatherType": "Raining",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"temperature": 25,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... etc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"type": "Relationship", 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"object": "urn:ngsi-ld:AgriApp:weather001"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564900" y="1434550"/>
            <a:ext cx="4975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Following the standard </a:t>
            </a:r>
            <a:r>
              <a:rPr b="1" lang="en-US" sz="1800">
                <a:solidFill>
                  <a:schemeClr val="accent4"/>
                </a:solidFill>
              </a:rPr>
              <a:t>AgriParcel</a:t>
            </a:r>
            <a:r>
              <a:rPr lang="en-US" sz="1800">
                <a:solidFill>
                  <a:schemeClr val="dk2"/>
                </a:solidFill>
              </a:rPr>
              <a:t> model: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id":"urn:ngsi-ld:AgriParcel:field001"</a:t>
            </a:r>
            <a:r>
              <a:rPr lang="en-US" sz="1800">
                <a:solidFill>
                  <a:schemeClr val="dk2"/>
                </a:solidFill>
              </a:rPr>
              <a:t> is unique to the Farmer’s system, but not a globally shared identifier.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relatedSource</a:t>
            </a:r>
            <a:r>
              <a:rPr lang="en-US" sz="1800">
                <a:solidFill>
                  <a:schemeClr val="dk2"/>
                </a:solidFill>
              </a:rPr>
              <a:t> attribute holds the Weather Station identifier within the external System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Additional 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lang="en-US" sz="1800">
                <a:solidFill>
                  <a:schemeClr val="dk2"/>
                </a:solidFill>
              </a:rPr>
              <a:t> attribute within  </a:t>
            </a:r>
            <a:r>
              <a:rPr b="1" lang="en-US" sz="1800">
                <a:solidFill>
                  <a:schemeClr val="accent4"/>
                </a:solidFill>
              </a:rPr>
              <a:t>AgriParcel.</a:t>
            </a:r>
            <a:r>
              <a:rPr lang="en-US" sz="1800">
                <a:solidFill>
                  <a:schemeClr val="dk2"/>
                </a:solidFill>
              </a:rPr>
              <a:t> This is able to hold </a:t>
            </a:r>
            <a:r>
              <a:rPr lang="en-US" sz="1800">
                <a:solidFill>
                  <a:schemeClr val="dk2"/>
                </a:solidFill>
              </a:rPr>
              <a:t>additional</a:t>
            </a:r>
            <a:r>
              <a:rPr lang="en-US" sz="1800">
                <a:solidFill>
                  <a:schemeClr val="dk2"/>
                </a:solidFill>
              </a:rPr>
              <a:t> information which is not required on each of the Animal entities.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48"/>
          <p:cNvSpPr txBox="1"/>
          <p:nvPr>
            <p:ph type="title"/>
          </p:nvPr>
        </p:nvSpPr>
        <p:spPr>
          <a:xfrm>
            <a:off x="564898" y="287350"/>
            <a:ext cx="5214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accent4"/>
                </a:solidFill>
              </a:rPr>
              <a:t>Option 2 - use </a:t>
            </a:r>
            <a:r>
              <a:rPr lang="en-US" sz="2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relatedSource</a:t>
            </a:r>
            <a:endParaRPr sz="2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accent4"/>
                </a:solidFill>
              </a:rPr>
              <a:t>for linking to External Applications</a:t>
            </a:r>
            <a:endParaRPr i="0" sz="2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460875" y="1447250"/>
            <a:ext cx="10392300" cy="120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PATCH 'http://localhost:4041/ngsi-ld/v1/entities/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urn:ngsi-ld:AgriApp:weather001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/attrs/update'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'Content-Type: application/json'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'Link: &lt;https://..path-to-context/ngsi-context.jsonld&gt;; rel="http://www.w3.org/ns/json-ld#context"; type="application/ld+json"'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'{ "type": "Property", "value": " " }'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6988050" y="2958225"/>
            <a:ext cx="4975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Subscribe to changes on an attribute to trigger a refresh of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Ensure all relevant data is passed to the subscription then make a GET request to the Weather provider’s context broker.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Additional Business logic to cascade batch upsert the result back into the Farmer’s context broker </a:t>
            </a:r>
            <a:r>
              <a:rPr b="1" lang="en-US" sz="1800">
                <a:solidFill>
                  <a:schemeClr val="accent4"/>
                </a:solidFill>
              </a:rPr>
              <a:t>AgriParcel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b="1" lang="en-US" sz="1800">
                <a:solidFill>
                  <a:schemeClr val="accent4"/>
                </a:solidFill>
              </a:rPr>
              <a:t>Animal</a:t>
            </a:r>
            <a:r>
              <a:rPr lang="en-US" sz="1800">
                <a:solidFill>
                  <a:schemeClr val="dk2"/>
                </a:solidFill>
              </a:rPr>
              <a:t> entities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4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Connecting to External Data Providers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460875" y="2958225"/>
            <a:ext cx="6193500" cy="3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'http://localhost:1026/ngsi-ld/v1/subscriptions/'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"Notify me of Weather Requests",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"Subscription",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"entities": [{"type": "Weather"}],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"watchedAttributes": ["update"],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"notification":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"format": "keyValues",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"endpoint":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"uri": "http://i4trust-app/weather-provider",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"accept": "application/json"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"@context": "https://..path-to-context/ngsi-context.jsonld"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Strictly speaking, </a:t>
            </a:r>
            <a:r>
              <a:rPr b="1" lang="en-US" sz="1800">
                <a:solidFill>
                  <a:schemeClr val="dk2"/>
                </a:solidFill>
              </a:rPr>
              <a:t>Animal</a:t>
            </a:r>
            <a:r>
              <a:rPr lang="en-US" sz="1800">
                <a:solidFill>
                  <a:schemeClr val="dk2"/>
                </a:solidFill>
              </a:rPr>
              <a:t> shouldn’t have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lang="en-US" sz="1800">
                <a:solidFill>
                  <a:schemeClr val="dk2"/>
                </a:solidFill>
              </a:rPr>
              <a:t> at all.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You can navigate the knowledge graph based on the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locatedAt</a:t>
            </a:r>
            <a:r>
              <a:rPr lang="en-US" sz="1800">
                <a:solidFill>
                  <a:schemeClr val="dk2"/>
                </a:solidFill>
              </a:rPr>
              <a:t> relationship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But what if you want to determine </a:t>
            </a:r>
            <a:r>
              <a:rPr b="1" lang="en-US" sz="1800">
                <a:solidFill>
                  <a:schemeClr val="accent4"/>
                </a:solidFill>
              </a:rPr>
              <a:t>do cows lie down in the rain</a:t>
            </a:r>
            <a:r>
              <a:rPr lang="en-US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Each cow can be moved to a separate field at different times.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Each field could experience different weather conditions.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The data may be duplicated for ease of calculations but: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More data storage required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Potential reduction in interoperability - reuse common attribute names.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1" name="Google Shape;381;p5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Usable or Ontologically Correct?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5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A </a:t>
            </a:r>
            <a:r>
              <a:rPr lang="en-US" sz="1800">
                <a:solidFill>
                  <a:schemeClr val="dk2"/>
                </a:solidFill>
              </a:rPr>
              <a:t>Push Model is typically used by Devices connected IoT Agents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POST /ngsi-ld/v1/entityOperations/upsert/</a:t>
            </a:r>
            <a:endParaRPr sz="18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Registration may be used for either federated environments or actuations but not both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Subscriptions can also be used for actuation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</a:rPr>
              <a:t>Note that true federation implies a greater degree of trust than i4Trust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8" name="Google Shape;388;p5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Upsert, Registration or Subscription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5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idx="12" type="sldNum"/>
          </p:nvPr>
        </p:nvSpPr>
        <p:spPr>
          <a:xfrm>
            <a:off x="5536419" y="6356359"/>
            <a:ext cx="11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Content-Type Header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64900" y="1357300"/>
            <a:ext cx="53868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Supported </a:t>
            </a:r>
            <a:r>
              <a:rPr lang="en-US">
                <a:solidFill>
                  <a:schemeClr val="dk2"/>
                </a:solidFill>
              </a:rPr>
              <a:t>Content-Types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application/ld+json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Default is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en-US" sz="1600">
                <a:solidFill>
                  <a:schemeClr val="dk2"/>
                </a:solidFill>
              </a:rPr>
              <a:t>, in which case the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must be supplied in a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see: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https://developer.mozilla.org/en-US/  docs/Web/HTTP/Headers/Link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5"/>
                </a:solidFill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 is to be preferred as it reduces the size of the payloads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Follow JSON-LD best practices.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see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https://w3c.github.io/json-ld-bp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244750" y="2713025"/>
            <a:ext cx="5386800" cy="2339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"@context":  [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"https://fiware.github.io/data-models/context.jsonld",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"https://uri.etsi.org/ngsi-ld/v1/ngsi-ld-core-context.jsonld"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"id":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"John Lennon"},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"born":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"1940-10-09"},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"spouse": {"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"object":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192450" y="627100"/>
            <a:ext cx="5439000" cy="1723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"id":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"John Lennon"},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"born":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"1940-10-09"},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"spouse": {"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"object":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82450" y="5423725"/>
            <a:ext cx="110271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'Link: &lt;http://.../path-to-my-public-server/ngsi-context.jsonld&gt;; rel="http://www.w3.org/ns/json-ld#context"; type="application/ld+json"'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Accept Header for GET </a:t>
            </a:r>
            <a:r>
              <a:rPr lang="en-US">
                <a:solidFill>
                  <a:schemeClr val="accent5"/>
                </a:solidFill>
              </a:rPr>
              <a:t>/entities</a:t>
            </a:r>
            <a:r>
              <a:rPr lang="en-US">
                <a:solidFill>
                  <a:schemeClr val="accent4"/>
                </a:solidFill>
              </a:rPr>
              <a:t> and Subscription payloads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Supported Accept Types</a:t>
            </a:r>
            <a:endParaRPr sz="18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 </a:t>
            </a:r>
            <a:r>
              <a:rPr lang="en-US" sz="1600">
                <a:solidFill>
                  <a:schemeClr val="dk2"/>
                </a:solidFill>
              </a:rPr>
              <a:t>-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is returned in a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application/ld+json </a:t>
            </a:r>
            <a:r>
              <a:rPr lang="en-US" sz="1600">
                <a:solidFill>
                  <a:schemeClr val="dk2"/>
                </a:solidFill>
              </a:rPr>
              <a:t>-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is returned in the payload body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application/geo+json </a:t>
            </a:r>
            <a:r>
              <a:rPr lang="en-US" sz="1600">
                <a:solidFill>
                  <a:schemeClr val="dk2"/>
                </a:solidFill>
              </a:rPr>
              <a:t>- GeoJSON response for GET /entities and subscriptions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see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https://tools.ietf.org/html/rfc7946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The fallback for error messages is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en-US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Common NGSI-LD </a:t>
            </a:r>
            <a:r>
              <a:rPr lang="en-US" sz="1800">
                <a:solidFill>
                  <a:schemeClr val="dk2"/>
                </a:solidFill>
              </a:rPr>
              <a:t>Formats</a:t>
            </a:r>
            <a:endParaRPr sz="18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options=normalized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options=keyValues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Custom Formats </a:t>
            </a:r>
            <a:r>
              <a:rPr b="1" lang="en-US" sz="1800">
                <a:solidFill>
                  <a:schemeClr val="dk2"/>
                </a:solidFill>
              </a:rPr>
              <a:t>may</a:t>
            </a:r>
            <a:r>
              <a:rPr lang="en-US" sz="1800">
                <a:solidFill>
                  <a:schemeClr val="dk2"/>
                </a:solidFill>
              </a:rPr>
              <a:t> be supported by selected context brokers: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options=x-ngsiv2-normalized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options=x-ngsiv2-keyValues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options=x-ngsiv2-keyValues-compacted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Custom NGSI-LD Formats should be used connection to microservices only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Do not use them for data exchange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GeoJSON request example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03600" y="1515800"/>
            <a:ext cx="100749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Give me all</a:t>
            </a:r>
            <a:r>
              <a:rPr b="1" lang="en-US" sz="1800">
                <a:solidFill>
                  <a:schemeClr val="dk2"/>
                </a:solidFill>
              </a:rPr>
              <a:t> Animal </a:t>
            </a:r>
            <a:r>
              <a:rPr lang="en-US" sz="1800">
                <a:solidFill>
                  <a:schemeClr val="dk2"/>
                </a:solidFill>
              </a:rPr>
              <a:t>entities which are </a:t>
            </a:r>
            <a:r>
              <a:rPr b="1" lang="en-US" sz="1800">
                <a:solidFill>
                  <a:schemeClr val="dk2"/>
                </a:solidFill>
              </a:rPr>
              <a:t>pigs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inCalf</a:t>
            </a:r>
            <a:r>
              <a:rPr lang="en-US" sz="1800">
                <a:solidFill>
                  <a:schemeClr val="dk2"/>
                </a:solidFill>
              </a:rPr>
              <a:t> to be found within 2km of 13.364</a:t>
            </a:r>
            <a:r>
              <a:rPr lang="en-US" sz="1800">
                <a:solidFill>
                  <a:srgbClr val="64676D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N 52.52</a:t>
            </a:r>
            <a:r>
              <a:rPr lang="en-US" sz="1800">
                <a:solidFill>
                  <a:srgbClr val="64676D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E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… and return the data as key-value pairs in GeoJSON format without an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800">
                <a:solidFill>
                  <a:schemeClr val="dk2"/>
                </a:solidFill>
              </a:rPr>
              <a:t> attribute</a:t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503600" y="2284250"/>
            <a:ext cx="8732400" cy="27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'http://localhost:1026/ngsi-ld/v1/entities/'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'georel=near;maxDistance==2000'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'geometry=Point'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'coordinates=%5B13.364,52.52%5D'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'q=species==%22pig%22;reproductiveCondition==%22inCalf%22'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'options=keyValues'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application/geo+json'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</a:t>
            </a:r>
            <a:r>
              <a:rPr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'Prefer: body=json'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.../path-to-my-public-server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/ngsi-context.jsonld&gt;; rel="http://www.w3.org/ns/json-ld#context"; type="application/ld+json'</a:t>
            </a: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4900" y="5522000"/>
            <a:ext cx="100749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Use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Prefer=ld+json</a:t>
            </a:r>
            <a:r>
              <a:rPr lang="en-US" sz="1800">
                <a:solidFill>
                  <a:schemeClr val="dk2"/>
                </a:solidFill>
              </a:rPr>
              <a:t> to return in GeoJSON-LD format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https://geojson.org/geojson-ld/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GeoJSON response example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710700" y="4685475"/>
            <a:ext cx="63957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Since entities typically have a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>
                <a:solidFill>
                  <a:schemeClr val="dk2"/>
                </a:solidFill>
              </a:rPr>
              <a:t> they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can be plotted onto a map.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GeoJSON is used as an output format only.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Any GeoJSON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US" sz="1800">
                <a:solidFill>
                  <a:schemeClr val="dk2"/>
                </a:solidFill>
              </a:rPr>
              <a:t> and/or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FeatureCollection</a:t>
            </a:r>
            <a:r>
              <a:rPr lang="en-US" sz="1800">
                <a:solidFill>
                  <a:schemeClr val="dk2"/>
                </a:solidFill>
              </a:rPr>
              <a:t> can be easily digested by any GIS system.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45925" y="1390875"/>
            <a:ext cx="4944300" cy="49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 "FeatureCollection",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"features": [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"id": "urn:ngsi-ld:Animal:pig016",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 "Feature",</a:t>
            </a:r>
            <a:endParaRPr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"properties":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"Animal",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"heartRate": 62,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"phenologicalCondition": "femaleAdult",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"reproductiveCondition": "inCalf",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"name": "Tango",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"legalID": "F-sow016-Tango",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"sex": "female",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"species": "pig",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"location":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"type": "Point",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"coordinates": [13.355, 52.523]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"geometry": {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"Point",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"coordinates": [ 13.355, 52.523]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600" y="859290"/>
            <a:ext cx="4361062" cy="36573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Temporal</a:t>
            </a:r>
            <a:r>
              <a:rPr lang="en-US">
                <a:solidFill>
                  <a:schemeClr val="accent4"/>
                </a:solidFill>
              </a:rPr>
              <a:t> interface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03600" y="1515800"/>
            <a:ext cx="100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Give me the last 5 readings about a single entity and return in default (normalized) format: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503600" y="2056175"/>
            <a:ext cx="9949500" cy="12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</a:t>
            </a:r>
            <a:r>
              <a:rPr lang="en-US" u="sng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http://localhost:8080/temporal/entities/urn:ngsi-ld:Animal:cow001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’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lastN=5'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http://.../path-to-my-public-server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/ngsi-context.jsonld&gt;; rel="http://www.w3.org/ns/json-ld#context"; type="application/ld+json"'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40900" y="3731375"/>
            <a:ext cx="10787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Temporal endpoints are found under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/temporal/entities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Temporal endpoints</a:t>
            </a:r>
            <a:r>
              <a:rPr lang="en-US" sz="1800">
                <a:solidFill>
                  <a:schemeClr val="dk2"/>
                </a:solidFill>
              </a:rPr>
              <a:t> are </a:t>
            </a:r>
            <a:r>
              <a:rPr b="1" lang="en-US" sz="1800">
                <a:solidFill>
                  <a:schemeClr val="dk2"/>
                </a:solidFill>
              </a:rPr>
              <a:t>optional</a:t>
            </a:r>
            <a:r>
              <a:rPr lang="en-US" sz="1800">
                <a:solidFill>
                  <a:schemeClr val="dk2"/>
                </a:solidFill>
              </a:rPr>
              <a:t> - not supported by all context brokers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Gives a context broker a “memory” at the cost of data storage and maintenance.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Expect a performance hit - don’t run as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Sample docker-compose: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https://github.com/FIWARE/tutorials.Short-Term-History/blob/NGSI-LD/docker-compose/orion-ld.yml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Normalized </a:t>
            </a:r>
            <a:r>
              <a:rPr lang="en-US">
                <a:solidFill>
                  <a:schemeClr val="accent4"/>
                </a:solidFill>
              </a:rPr>
              <a:t>Temporal request </a:t>
            </a:r>
            <a:r>
              <a:rPr lang="en-US" sz="2000">
                <a:solidFill>
                  <a:schemeClr val="accent4"/>
                </a:solidFill>
              </a:rPr>
              <a:t>- 1.4 kB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84575" y="1362475"/>
            <a:ext cx="5331000" cy="341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"urn:ngsi-ld:Animal:cow001",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"Animal",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"legalID": [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"M-bull001-Beany",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7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"urn:ngsi-ld:attribute:instance:ec12e7fc-a45d-11eb-a739-0242ac120106"</a:t>
            </a:r>
            <a:endParaRPr sz="7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[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"Beany",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lang="en-US" sz="7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instanceId": "urn:ngsi-ld:attribute:instance:ec1284c4-a45d-11eb-a739-0242ac120106"</a:t>
            </a:r>
            <a:endParaRPr sz="7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"sex": [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"male",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7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"urn:ngsi-ld:attribute:instance:ec12aad0-a45d-11eb-a739-0242ac120106"</a:t>
            </a:r>
            <a:endParaRPr sz="7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493025" y="408250"/>
            <a:ext cx="5141100" cy="567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"GeoProperty",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"Point",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"coordinates": [13.409,52.471,0]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"observedAt": "2021-04-26T09:35:16.814Z",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"providedBy": 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"object": "urn:ngsi-ld:Device:cowcollar001",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"Relationship",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"heartRate":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52,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"observedAt": "2021-04-26T09:35:16.814Z",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"urn:ngsi-ld:attribute:..",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"unitCode": "5K",</a:t>
            </a:r>
            <a:endParaRPr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"providedBy": 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"object": "urn:ngsi-ld:Device:cowcollar001",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"Relationship",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...etc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37025" y="4917300"/>
            <a:ext cx="5426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following are mandated by the core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7"/>
          <p:cNvSpPr txBox="1"/>
          <p:nvPr/>
        </p:nvSpPr>
        <p:spPr>
          <a:xfrm>
            <a:off x="613775" y="939550"/>
            <a:ext cx="385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Unlimited Temporal Responses get very long very quickly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