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7099300" cy="10234600"/>
  <p:embeddedFontLst>
    <p:embeddedFont>
      <p:font typeface="Helvetica Neue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32a1fc93d_1_110:notes"/>
          <p:cNvSpPr/>
          <p:nvPr>
            <p:ph idx="2" type="sldImg"/>
          </p:nvPr>
        </p:nvSpPr>
        <p:spPr>
          <a:xfrm>
            <a:off x="394716" y="767595"/>
            <a:ext cx="63105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32a1fc93d_1_110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49ef7396d_0_5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d49ef7396d_0_5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49ef7396d_0_6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d49ef7396d_0_62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9ef7396d_0_13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d49ef7396d_0_139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8b8720c0a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d8b8720c0a_0_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8b8720c0a_0_2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d8b8720c0a_0_2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8b8720c0a_0_1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d8b8720c0a_0_17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9ef7396d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d49ef7396d_0_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8b357342e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d8b357342e_0_0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9ef7396d_0_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d49ef7396d_0_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9ef7396d_0_1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d49ef7396d_0_15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49ef7396d_0_2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d49ef7396d_0_24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49ef7396d_0_3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d49ef7396d_0_31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49ef7396d_0_3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d49ef7396d_0_38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49ef7396d_0_4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d49ef7396d_0_4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hyperlink" Target="https://ec.europa.eu/programmes/horizon2020/en" TargetMode="External"/><Relationship Id="rId5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hyperlink" Target="https://ec.europa.eu/programmes/horizon2020/en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6.gif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gif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Black">
  <p:cSld name="TITLE_2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78738" y="1656860"/>
            <a:ext cx="5400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340767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4074096" y="6045630"/>
            <a:ext cx="1969353" cy="588941"/>
            <a:chOff x="14764800" y="9069350"/>
            <a:chExt cx="2954325" cy="8835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" name="Google Shape;18;p2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758" l="0" r="0" t="748"/>
          <a:stretch/>
        </p:blipFill>
        <p:spPr>
          <a:xfrm>
            <a:off x="7376959" y="6192172"/>
            <a:ext cx="1164411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 b="426" l="0" r="0" t="426"/>
          <a:stretch/>
        </p:blipFill>
        <p:spPr>
          <a:xfrm>
            <a:off x="10426828" y="6192175"/>
            <a:ext cx="1283426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6">
            <a:alphaModFix/>
          </a:blip>
          <a:srcRect b="416" l="0" r="0" t="416"/>
          <a:stretch/>
        </p:blipFill>
        <p:spPr>
          <a:xfrm>
            <a:off x="9207998" y="6046700"/>
            <a:ext cx="552210" cy="586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"/>
          <p:cNvCxnSpPr/>
          <p:nvPr/>
        </p:nvCxnSpPr>
        <p:spPr>
          <a:xfrm>
            <a:off x="6710327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White">
  <p:cSld name="2_Blank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Black">
  <p:cSld name="4_Blank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White">
  <p:cSld name="4_Blank_1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Black">
  <p:cSld name="5_Blank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78738" y="1827444"/>
            <a:ext cx="3599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782" y="6223520"/>
            <a:ext cx="429065" cy="2879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>
            <a:hlinkClick r:id="rId4"/>
          </p:cNvPr>
          <p:cNvSpPr txBox="1"/>
          <p:nvPr/>
        </p:nvSpPr>
        <p:spPr>
          <a:xfrm>
            <a:off x="7272910" y="6223525"/>
            <a:ext cx="430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12358" l="8119" r="8086" t="12328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White">
  <p:cSld name="5_Blank_1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478738" y="1827444"/>
            <a:ext cx="34821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1782" y="6223520"/>
            <a:ext cx="429065" cy="287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>
            <a:hlinkClick r:id="rId5"/>
          </p:cNvPr>
          <p:cNvSpPr txBox="1"/>
          <p:nvPr/>
        </p:nvSpPr>
        <p:spPr>
          <a:xfrm>
            <a:off x="7272910" y="6223525"/>
            <a:ext cx="430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TITLE_3">
    <p:bg>
      <p:bgPr>
        <a:solidFill>
          <a:srgbClr val="41B4C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6"/>
          <p:cNvCxnSpPr/>
          <p:nvPr/>
        </p:nvCxnSpPr>
        <p:spPr>
          <a:xfrm rot="10800000">
            <a:off x="561239" y="2368367"/>
            <a:ext cx="0" cy="3060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6"/>
          <p:cNvSpPr txBox="1"/>
          <p:nvPr>
            <p:ph type="ctrTitle"/>
          </p:nvPr>
        </p:nvSpPr>
        <p:spPr>
          <a:xfrm>
            <a:off x="871141" y="2545694"/>
            <a:ext cx="9327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871141" y="3898403"/>
            <a:ext cx="103632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607"/>
              </a:spcBef>
              <a:spcAft>
                <a:spcPts val="0"/>
              </a:spcAft>
              <a:buClr>
                <a:srgbClr val="888888"/>
              </a:buClr>
              <a:buSzPts val="3033"/>
              <a:buFont typeface="Arial"/>
              <a:buNone/>
              <a:defRPr b="0" i="0" sz="3033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599"/>
              <a:buFont typeface="Arial"/>
              <a:buNone/>
              <a:defRPr b="0" i="0" sz="2599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rgbClr val="888888"/>
              </a:buClr>
              <a:buSzPts val="2167"/>
              <a:buFont typeface="Arial"/>
              <a:buNone/>
              <a:defRPr b="0" i="0" sz="216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871141" y="611901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2">
            <a:alphaModFix/>
          </a:blip>
          <a:srcRect b="19525" l="21656" r="21650" t="13696"/>
          <a:stretch/>
        </p:blipFill>
        <p:spPr>
          <a:xfrm>
            <a:off x="9063486" y="300513"/>
            <a:ext cx="2630456" cy="218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7914" y="5876439"/>
            <a:ext cx="2256028" cy="7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En blanco">
  <p:cSld name="3_En blanc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1" name="Google Shape;111;p17"/>
          <p:cNvCxnSpPr/>
          <p:nvPr/>
        </p:nvCxnSpPr>
        <p:spPr>
          <a:xfrm rot="10800000">
            <a:off x="321946" y="279826"/>
            <a:ext cx="5100" cy="9420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6204" lvl="5" marL="27432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6204" lvl="6" marL="32004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6204" lvl="7" marL="36576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6204" lvl="8" marL="4114800" marR="0" rtl="0" algn="l">
              <a:lnSpc>
                <a:spcPct val="100000"/>
              </a:lnSpc>
              <a:spcBef>
                <a:spcPts val="43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b="0" i="0" sz="21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2">
            <a:alphaModFix/>
          </a:blip>
          <a:srcRect b="13283" l="4615" r="3615" t="16506"/>
          <a:stretch/>
        </p:blipFill>
        <p:spPr>
          <a:xfrm>
            <a:off x="9968172" y="6174830"/>
            <a:ext cx="1639627" cy="39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White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478738" y="1655710"/>
            <a:ext cx="5400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40767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1795" y="479916"/>
            <a:ext cx="5038468" cy="5038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4074096" y="6045630"/>
            <a:ext cx="1969353" cy="588941"/>
            <a:chOff x="14764800" y="9069350"/>
            <a:chExt cx="2954325" cy="8835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3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79985" y="5998950"/>
            <a:ext cx="2261052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959" y="6192172"/>
            <a:ext cx="1164411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6828" y="6192175"/>
            <a:ext cx="1283426" cy="30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6">
            <a:alphaModFix/>
          </a:blip>
          <a:srcRect b="0" l="-20" r="20" t="0"/>
          <a:stretch/>
        </p:blipFill>
        <p:spPr>
          <a:xfrm>
            <a:off x="9207998" y="6046700"/>
            <a:ext cx="552210" cy="586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3"/>
          <p:cNvCxnSpPr/>
          <p:nvPr/>
        </p:nvCxnSpPr>
        <p:spPr>
          <a:xfrm>
            <a:off x="6710327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Black">
  <p:cSld name="1_Blank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478738" y="3119450"/>
            <a:ext cx="112332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985" y="479916"/>
            <a:ext cx="11228582" cy="1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3">
            <a:alphaModFix/>
          </a:blip>
          <a:srcRect b="12357" l="8119" r="8085" t="12328"/>
          <a:stretch/>
        </p:blipFill>
        <p:spPr>
          <a:xfrm>
            <a:off x="9450909" y="5857375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White">
  <p:cSld name="1_Blank_1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ctrTitle"/>
          </p:nvPr>
        </p:nvSpPr>
        <p:spPr>
          <a:xfrm>
            <a:off x="478738" y="3119454"/>
            <a:ext cx="112341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985" y="479916"/>
            <a:ext cx="11228582" cy="1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12356" l="8109" r="8108" t="12341"/>
          <a:stretch/>
        </p:blipFill>
        <p:spPr>
          <a:xfrm>
            <a:off x="9450909" y="5857375"/>
            <a:ext cx="2261052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Black">
  <p:cSld name="7_Blank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78738" y="1440000"/>
            <a:ext cx="107985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lt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White">
  <p:cSld name="7_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78738" y="1440000"/>
            <a:ext cx="107985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dk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Black">
  <p:cSld name="6_Blank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White">
  <p:cSld name="6_Blank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1669" y="6358887"/>
            <a:ext cx="1199963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478738" y="360000"/>
            <a:ext cx="10798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Black">
  <p:cSld name="2_Blank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5407119" y="6492879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1669" y="6358887"/>
            <a:ext cx="1199963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8045"/>
            <a:ext cx="539930" cy="53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1695" y="0"/>
            <a:ext cx="539930" cy="53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HuEwI8wJKFU" TargetMode="External"/><Relationship Id="rId4" Type="http://schemas.openxmlformats.org/officeDocument/2006/relationships/hyperlink" Target="https://www.youtube.com/watch?v=_uLZDGFPlR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dfMo0HnaIUQ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json-ld.org/" TargetMode="External"/><Relationship Id="rId4" Type="http://schemas.openxmlformats.org/officeDocument/2006/relationships/hyperlink" Target="https://www.youtube.com/watch?v=vioCbTo3C-4" TargetMode="External"/><Relationship Id="rId9" Type="http://schemas.openxmlformats.org/officeDocument/2006/relationships/hyperlink" Target="http://smartdatamodels.org/" TargetMode="External"/><Relationship Id="rId5" Type="http://schemas.openxmlformats.org/officeDocument/2006/relationships/hyperlink" Target="https://www.youtube.com/watch?v=4x_xzT5eF5Q" TargetMode="External"/><Relationship Id="rId6" Type="http://schemas.openxmlformats.org/officeDocument/2006/relationships/hyperlink" Target="https://www.etsi.org/deliver/etsi_gs/CIM/001_099/009/01.03.01_60/gs_cim009v010301p.pdf" TargetMode="External"/><Relationship Id="rId7" Type="http://schemas.openxmlformats.org/officeDocument/2006/relationships/hyperlink" Target="https://www.youtube.com/watch?v=rZ13IyLpAtA" TargetMode="External"/><Relationship Id="rId8" Type="http://schemas.openxmlformats.org/officeDocument/2006/relationships/hyperlink" Target="https://ngsi-ld-tutorials.readthedocs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638318" y="2209147"/>
            <a:ext cx="7200000" cy="223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Connecting to Legacy Systems,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IoT and other Systems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NGSI-LD Actuations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NGSI-LD actuation code is currently based on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 existing NGSI-v2 IoT Agent paradigm.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Uses </a:t>
            </a:r>
            <a:r>
              <a:rPr b="1" lang="en-US" sz="2200"/>
              <a:t>registrations</a:t>
            </a:r>
            <a:r>
              <a:rPr lang="en-US" sz="2200"/>
              <a:t> and </a:t>
            </a:r>
            <a:r>
              <a:rPr b="1" lang="en-US" sz="2200"/>
              <a:t>request forwarding</a:t>
            </a:r>
            <a:endParaRPr b="1"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Alternatively uses </a:t>
            </a:r>
            <a:r>
              <a:rPr b="1" lang="en-US" sz="2200"/>
              <a:t>subscriptions</a:t>
            </a:r>
            <a:r>
              <a:rPr lang="en-US" sz="2200"/>
              <a:t> and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notification</a:t>
            </a:r>
            <a:r>
              <a:rPr lang="en-US" sz="2200"/>
              <a:t> payloads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Both mechanisms supported by IoT Agents.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Internally syntax may change based on the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decisions of the ETSI committee, but since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 </a:t>
            </a:r>
            <a:r>
              <a:rPr lang="en-US" sz="2200"/>
              <a:t>listening mechanism is internal to the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IoT Agent library it will be updated once the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proposed interface is finalized.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087" y="287350"/>
            <a:ext cx="4797889" cy="56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564900" y="287350"/>
            <a:ext cx="112593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Command provisioning - via actuation </a:t>
            </a:r>
            <a:r>
              <a:rPr b="1" lang="en-US">
                <a:solidFill>
                  <a:schemeClr val="accent4"/>
                </a:solidFill>
              </a:rPr>
              <a:t>registration</a:t>
            </a:r>
            <a:r>
              <a:rPr lang="en-US">
                <a:solidFill>
                  <a:schemeClr val="accent4"/>
                </a:solidFill>
              </a:rPr>
              <a:t>: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>
                <a:solidFill>
                  <a:schemeClr val="dk2"/>
                </a:solidFill>
              </a:rPr>
              <a:t>“I am responsible for Attribute X”</a:t>
            </a:r>
            <a:endParaRPr b="0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414200" y="1423400"/>
            <a:ext cx="5073600" cy="4695900"/>
          </a:xfrm>
          <a:prstGeom prst="rect">
            <a:avLst/>
          </a:prstGeom>
          <a:solidFill>
            <a:srgbClr val="9BBB59">
              <a:alpha val="1508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ctr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IoT Agent Device Provisioning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5733000" y="1423400"/>
            <a:ext cx="6155700" cy="4695900"/>
          </a:xfrm>
          <a:prstGeom prst="rect">
            <a:avLst/>
          </a:prstGeom>
          <a:solidFill>
            <a:srgbClr val="50B3CE">
              <a:alpha val="1173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ctr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Context Broker receives a Registration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782450" y="1962625"/>
            <a:ext cx="4469700" cy="3893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POST 'http://localhost:4041/iot/devices' \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-H 'fiware-service: openiot' \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-H 'Content-Type: application/json' \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--data-raw '{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"devices": [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"device_id": "water001",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"protocol": "PDI-IoTA-UltraLight",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"transport": "HTTP",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"endpoint": "http://device:3001/iot/water001",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"entity_name": "urn:ngsi-ld:Device:water001",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"entity_type": "Device",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"commands": [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"name": "on",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"type": "command"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"name": "off",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"type": "command"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]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}'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5972650" y="1981975"/>
            <a:ext cx="5769000" cy="3855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POST 'http://localhost:1026/ngsi-ld/v1/csourceRegistrations' \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'NGSILD-Tenant: openiot' \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'Content-Type: application/ld+json' \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-d '{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"@context": "http://context.json-ld",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"endpoint": "http://iotagent.com",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"information": [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"entities": [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{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"id": "urn:ngsi-ld:Device:water001",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"type": "Device"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}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],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"properties": [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"on",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"off"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]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],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"ContextSourceRegistration"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564900" y="287350"/>
            <a:ext cx="112593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Bidirectional attribute</a:t>
            </a:r>
            <a:r>
              <a:rPr lang="en-US">
                <a:solidFill>
                  <a:schemeClr val="accent4"/>
                </a:solidFill>
              </a:rPr>
              <a:t> provisioning - actuation via </a:t>
            </a:r>
            <a:r>
              <a:rPr b="1" lang="en-US">
                <a:solidFill>
                  <a:schemeClr val="accent4"/>
                </a:solidFill>
              </a:rPr>
              <a:t>subscription</a:t>
            </a:r>
            <a:r>
              <a:rPr lang="en-US">
                <a:solidFill>
                  <a:schemeClr val="accent4"/>
                </a:solidFill>
              </a:rPr>
              <a:t>: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>
                <a:solidFill>
                  <a:schemeClr val="dk2"/>
                </a:solidFill>
              </a:rPr>
              <a:t>“Tell me when Attribute X changes”</a:t>
            </a:r>
            <a:endParaRPr b="0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414200" y="1423400"/>
            <a:ext cx="5073600" cy="4695900"/>
          </a:xfrm>
          <a:prstGeom prst="rect">
            <a:avLst/>
          </a:prstGeom>
          <a:solidFill>
            <a:srgbClr val="9BBB59">
              <a:alpha val="1508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ctr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5733000" y="1423400"/>
            <a:ext cx="6155700" cy="3478500"/>
          </a:xfrm>
          <a:prstGeom prst="rect">
            <a:avLst/>
          </a:prstGeom>
          <a:solidFill>
            <a:srgbClr val="50B3CE">
              <a:alpha val="1173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ctr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Context Broke</a:t>
            </a:r>
            <a:r>
              <a:rPr b="1" lang="en-US">
                <a:solidFill>
                  <a:schemeClr val="dk2"/>
                </a:solidFill>
              </a:rPr>
              <a:t>r sends a Subscription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782450" y="1668800"/>
            <a:ext cx="4469700" cy="4205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POST 'http://localhost:4041/iot/devices' \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'fiware-service: openiot' \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'fiware-servicepath: /' \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'Content-Type: application/json' \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--data-raw '{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"devices": [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"device_id": "bell002",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"entity_name": "urn:ngsi-ld:Bell:002",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"entity_type": "Bell",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"protocol": "PDI-IoTA-UltraLight",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"transport": "HTTP",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"endpoint": "http://device:3001/iot/bell002",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"attributes": [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 "name":"ring", "type":"Text",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"expression": "${@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ring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}",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"reverse": [</a:t>
            </a:r>
            <a:endParaRPr sz="1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{</a:t>
            </a:r>
            <a:endParaRPr sz="1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"object_id":"r", "type": "Text",</a:t>
            </a:r>
            <a:endParaRPr sz="1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"expression": "${@ring}"</a:t>
            </a:r>
            <a:endParaRPr sz="1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sz="1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]</a:t>
            </a:r>
            <a:endParaRPr sz="10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]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5972650" y="1981975"/>
            <a:ext cx="5769000" cy="2735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"id": "urn:ngsi-ld:Notification:5fd0fa684eb81930c97005f3",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"Notification",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"subscriptionId": "urn:ngsi-ld:Subscription:12345",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"notifiedAt": "2020-12-09T16:25:12.193Z",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"data": [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"id": "urn:ngsi-ld:Bell:002",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"type": "Bell",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"filling": {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"type": "Property",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"value": “ “,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564900" y="287350"/>
            <a:ext cx="112593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Extending to legacy Systems via Upsert</a:t>
            </a:r>
            <a:endParaRPr b="0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564899" y="1357300"/>
            <a:ext cx="67533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Multiple options exist to architect this: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Amend legacy processing component to use NGSI directly as well as legacy protocol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Upload a file as CSV via an Agent?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https://www.youtube.com/watch?v=HuEwI8wJKFU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Create a separate chron-job to query legacy system and upsert as NGSI?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Also consider using a database as an intermediary.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https://www.youtube.com/watch?v=_uLZDGFPlRA</a:t>
            </a:r>
            <a:endParaRPr sz="2200"/>
          </a:p>
        </p:txBody>
      </p:sp>
      <p:sp>
        <p:nvSpPr>
          <p:cNvPr id="226" name="Google Shape;226;p31"/>
          <p:cNvSpPr txBox="1"/>
          <p:nvPr/>
        </p:nvSpPr>
        <p:spPr>
          <a:xfrm>
            <a:off x="7318200" y="1566600"/>
            <a:ext cx="4587900" cy="372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upsertToMongoDB(</a:t>
            </a:r>
            <a:r>
              <a:rPr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building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Promise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((resolve, reject) =&gt;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mongoDB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upsert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building.id, building.name,   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building.address, building.verified)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(() =&gt;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resolve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})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((error) 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=&gt; 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reject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(error);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duplicateBuildings(</a:t>
            </a:r>
            <a:r>
              <a:rPr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async function copyEntityData(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building)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upsertToMongoDB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(building);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req.body.data.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(copyEntityData);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res.status(</a:t>
            </a:r>
            <a:r>
              <a:rPr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204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564900" y="287350"/>
            <a:ext cx="112593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Extending to legacy Systems via Registration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>
                <a:solidFill>
                  <a:schemeClr val="dk2"/>
                </a:solidFill>
              </a:rPr>
              <a:t>“Tell me about X”, “I want to update X”</a:t>
            </a:r>
            <a:endParaRPr b="0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736425" y="1546325"/>
            <a:ext cx="4761000" cy="4034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GET 'http://my-legacy-system/ngsi-ld/v1/entities/urn:ngsi-ld:Building:store001?attrs=tweets' \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'Link: &lt;https://my-context/context.jsonld&gt;; rel="http://www.w3.org/ns/json-ld#context"; type="application/ld+json"' \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'Content-Type: application/ld+json'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PATCH 'http://my-legacy-system/ngsi-ld/v1/entities/urn:ngsi-ld:Building:store001/attrs/tweets' \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'Link: &lt;https://my-context/context.jsonld&gt;; rel="http://www.w3.org/ns/json-ld#context"; type="application/ld+json"' \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'Content-Type: application/json' \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--data-raw '{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"Property",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"value": [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"This must be Thursday",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"I never could get the hang of Thursdays."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 '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6136125" y="1546325"/>
            <a:ext cx="4761000" cy="153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router.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('/ngsi-ld/v1/entities/:id',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NGSIProxy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.getAsNgsiLD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router.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patch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'/ngsi-ld/v1/entities/:id/attrs',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NGSIProxy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.updateEntity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6094425" y="3536025"/>
            <a:ext cx="4844400" cy="194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getAsNgsiLD(</a:t>
            </a:r>
            <a:r>
              <a:rPr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response = 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doSomething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(req);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(req.headers.accept === '</a:t>
            </a: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application/json'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res.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('Content-Type', </a:t>
            </a: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'application/json'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response[</a:t>
            </a: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'@context'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r>
              <a:rPr lang="en-US" sz="10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res.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('Content-Type', </a:t>
            </a: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'application/ld+json'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res.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(response);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564900" y="287350"/>
            <a:ext cx="112593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Extending to legacy Systems via Subscription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>
                <a:solidFill>
                  <a:schemeClr val="dk2"/>
                </a:solidFill>
              </a:rPr>
              <a:t>“Inform me about X so I can do something”</a:t>
            </a:r>
            <a:endParaRPr b="0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736425" y="1546325"/>
            <a:ext cx="4761000" cy="2987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"id": "urn:ngsi-ld:Notification:5fd0fa684eb81930c97005f3",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"Notification",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"subscriptionId": "urn:ngsi-ld:Subscription:12345",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"notifiedAt": "2020-12-09T16:25:12.193Z",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"data": [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"id": "urn:ngsi-ld:Bell:002",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"type": "Bell",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"filling": {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"type": "Property",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"value": “ “,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6147650" y="2110175"/>
            <a:ext cx="4761000" cy="153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router.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'/subscription/:type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', (</a:t>
            </a:r>
            <a:r>
              <a:rPr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 =&gt;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_.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(req.body.data, (</a:t>
            </a:r>
            <a:r>
              <a:rPr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 =&gt; {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doSomething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(req, item);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res.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204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US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4"/>
                </a:solidFill>
              </a:rPr>
              <a:t>Useful links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564900" y="1357300"/>
            <a:ext cx="115434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solidFill>
                  <a:schemeClr val="dk2"/>
                </a:solidFill>
              </a:rPr>
              <a:t>JSON-LD</a:t>
            </a:r>
            <a:endParaRPr sz="24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▪"/>
            </a:pPr>
            <a:r>
              <a:rPr lang="en-US"/>
              <a:t>Website:</a:t>
            </a:r>
            <a:r>
              <a:rPr lang="en-US" sz="2400"/>
              <a:t> </a:t>
            </a:r>
            <a:r>
              <a:rPr lang="en-U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https://json-ld.org/</a:t>
            </a:r>
            <a:endParaRPr>
              <a:solidFill>
                <a:schemeClr val="accent5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▪"/>
            </a:pPr>
            <a:r>
              <a:rPr lang="en-US"/>
              <a:t>Linked Data Video:</a:t>
            </a:r>
            <a:r>
              <a:rPr lang="en-US">
                <a:solidFill>
                  <a:schemeClr val="accent5"/>
                </a:solidFill>
              </a:rPr>
              <a:t> </a:t>
            </a:r>
            <a:r>
              <a:rPr lang="en-U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https://www.youtube.com/watch?v=vioCbTo3C-4</a:t>
            </a:r>
            <a:endParaRPr>
              <a:solidFill>
                <a:schemeClr val="accent5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▪"/>
            </a:pPr>
            <a:r>
              <a:rPr lang="en-US"/>
              <a:t>JSON-LD Video:</a:t>
            </a:r>
            <a:r>
              <a:rPr lang="en-US">
                <a:solidFill>
                  <a:schemeClr val="accent5"/>
                </a:solidFill>
              </a:rPr>
              <a:t> </a:t>
            </a:r>
            <a:r>
              <a:rPr lang="en-US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https://www.youtube.com/watch?v=4x_xzT5eF5Q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solidFill>
                  <a:schemeClr val="dk2"/>
                </a:solidFill>
              </a:rPr>
              <a:t>NGSI-LD</a:t>
            </a:r>
            <a:endParaRPr sz="2400">
              <a:solidFill>
                <a:schemeClr val="dk2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▪"/>
            </a:pPr>
            <a:r>
              <a:rPr lang="en-US"/>
              <a:t>ETSI Specification: </a:t>
            </a:r>
            <a:r>
              <a:rPr lang="en-US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https://www.etsi.org/deliver/etsi_gs/CIM/001_099/009/01.03.01_60/gs_cim009v010301p.pdf</a:t>
            </a:r>
            <a:endParaRPr>
              <a:solidFill>
                <a:schemeClr val="accent5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▪"/>
            </a:pPr>
            <a:r>
              <a:rPr lang="en-US"/>
              <a:t>NGSI-LD Video:</a:t>
            </a:r>
            <a:r>
              <a:rPr lang="en-US">
                <a:solidFill>
                  <a:schemeClr val="accent5"/>
                </a:solidFill>
              </a:rPr>
              <a:t> </a:t>
            </a:r>
            <a:r>
              <a:rPr lang="en-US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https://www.youtube.com/watch?v=rZ13IyLpAtA</a:t>
            </a:r>
            <a:endParaRPr>
              <a:solidFill>
                <a:schemeClr val="accent5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▪"/>
            </a:pPr>
            <a:r>
              <a:rPr lang="en-US"/>
              <a:t>Tutorials:</a:t>
            </a:r>
            <a:r>
              <a:rPr lang="en-US" sz="2400"/>
              <a:t> </a:t>
            </a:r>
            <a:r>
              <a:rPr lang="en-US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https://ngsi-ld-tutorials.readthedocs.io/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solidFill>
                  <a:schemeClr val="dk2"/>
                </a:solidFill>
              </a:rPr>
              <a:t>Smart Data Models</a:t>
            </a:r>
            <a:endParaRPr>
              <a:solidFill>
                <a:schemeClr val="accent5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▪"/>
            </a:pPr>
            <a:r>
              <a:rPr lang="en-US"/>
              <a:t>Website</a:t>
            </a:r>
            <a:r>
              <a:rPr lang="en-US" sz="1800"/>
              <a:t>:</a:t>
            </a:r>
            <a:r>
              <a:rPr lang="en-US" sz="2400"/>
              <a:t> </a:t>
            </a:r>
            <a:r>
              <a:rPr lang="en-US">
                <a:solidFill>
                  <a:schemeClr val="accent5"/>
                </a:solidFill>
              </a:rPr>
              <a:t> </a:t>
            </a:r>
            <a:r>
              <a:rPr lang="en-US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http://smartdatamodels.org/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▪"/>
            </a:pPr>
            <a:r>
              <a:rPr lang="en-US"/>
              <a:t>Smart Cities Data Models Video:</a:t>
            </a:r>
            <a:r>
              <a:rPr lang="en-US" sz="2400"/>
              <a:t> </a:t>
            </a:r>
            <a:r>
              <a:rPr lang="en-US">
                <a:solidFill>
                  <a:schemeClr val="accent5"/>
                </a:solidFill>
              </a:rPr>
              <a:t> </a:t>
            </a:r>
            <a:r>
              <a:rPr lang="en-US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https://www.youtube.com/watch?v=dfMo0HnaIUQ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5536419" y="6356359"/>
            <a:ext cx="11191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564897" y="35109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Implementation Specific</a:t>
            </a:r>
            <a:r>
              <a:rPr lang="en-US"/>
              <a:t> </a:t>
            </a:r>
            <a:r>
              <a:rPr b="1"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endParaRPr b="1" i="0" sz="2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46250" y="1276750"/>
            <a:ext cx="5134200" cy="4764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"fiware": "https://uri.fiware.org/ns/data-models#",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"schema": "https://schema.org/",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"example": "https://example.com/datamodels.html/",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"Building": "fiware:Building",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"Device": "fiware:Device",</a:t>
            </a:r>
            <a:endParaRPr b="1"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"FillingLevelSensor": "example:FillingLevelSensor",</a:t>
            </a:r>
            <a:endParaRPr b="1"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"CowCollar": "example:CowCollar",</a:t>
            </a:r>
            <a:endParaRPr b="1"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"TemperatureSensor": "example:TemperatureSensor",</a:t>
            </a:r>
            <a:endParaRPr b="1"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"Tractor": "example:Tractor",</a:t>
            </a:r>
            <a:endParaRPr b="1"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… etc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"accuracy": "fiware:accuracy",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"batteryLevel": "fiware:batteryLevel",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"category": "fiware:category",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"controlledAsset": "fiware:controlledAsset",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"controlledProperty": "fiware:controlledProperty",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"deviceState": "fiware:deviceState",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"ipAddress": "fiware:ipAddress",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"macAddress": "fiware:macAddress",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"mcc": "fiware:mcc",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"osVersion": "fiware:osVersion",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6318525" y="3168850"/>
            <a:ext cx="5530500" cy="2872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"actuator": "https://w3id.org/saref#actuator",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"filling": "https://w3id.org/saref#fillingLevel",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"temperature": "https://w3id.org/saref#temperature",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"sensor": "https://w3id.org/saref#sensor",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"status": "https://saref.etsi.org/core/status",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"state": "https://saref.etsi.org/core/hasState",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"heartRate": "https://purl.bioontology.org/ontology/MESH/D006339",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 … etc</a:t>
            </a:r>
            <a:endParaRPr b="1" sz="2400">
              <a:solidFill>
                <a:schemeClr val="lt1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"myCustomAttr": "example:mycustomAttr",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"secondCustomAttr": "example:2ndCustomAttr"</a:t>
            </a:r>
            <a:endParaRPr b="1"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094425" y="1093200"/>
            <a:ext cx="575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Reuse common data models and ontologies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Add use-case specific mappings where necessary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Remember to map all entities types, attributes and metadata attributes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Undefined terms will fallback to the default context </a:t>
            </a:r>
            <a:r>
              <a:rPr b="1" lang="en-US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https://uri.etsi.org/ngsi-ld/default-context</a:t>
            </a:r>
            <a:endParaRPr sz="2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564897" y="35109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Configuring an IoT Agent as NGSI-LD</a:t>
            </a:r>
            <a:endParaRPr b="1" i="0" sz="2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905075" y="541750"/>
            <a:ext cx="5061000" cy="5500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iot-agent: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image: fiware/iotagent-ul:latest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hostname: iot-agent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container_name: fiware-iot-agent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networks: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default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expose: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"4041"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"7896"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"4041:4041"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"7896:7896"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environment: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IOTA_CB_HOST=orion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IOTA_CB_PORT=1026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IOTA_NORTH_PORT=4041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IOTA_REGISTRY_TYPE=mongodb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- IOTA_TIMESTAMP=true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- IOTA_AUTOCAST=true</a:t>
            </a:r>
            <a:endParaRPr b="1" sz="12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IOTA_MONGO_HOST=mongo-db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IOTA_MONGO_PORT=27017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IOTA_MONGO_DB=iotagentul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IOTA_HTTP_PORT=7896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- IOTA_PROVIDER_URL=http://iot-agent:4041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- IOTA_CB_NGSI_VERSION=ld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- IOTA_FALLBACK_TENANT=openiot</a:t>
            </a:r>
            <a:endParaRPr b="1"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- IOTA_JSON_LD_CONTEXT=</a:t>
            </a:r>
            <a:b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http://../path/to/ngsi-context.jsonld</a:t>
            </a:r>
            <a:endParaRPr b="1"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640250" y="1518950"/>
            <a:ext cx="5205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Configure using ENV or </a:t>
            </a: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config.js</a:t>
            </a:r>
            <a:endParaRPr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Essentials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IOTA_CB_NGSI_VERSION</a:t>
            </a:r>
            <a:r>
              <a:rPr lang="en-US" sz="1800">
                <a:solidFill>
                  <a:srgbClr val="595959"/>
                </a:solidFill>
              </a:rPr>
              <a:t> must be </a:t>
            </a: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LD</a:t>
            </a:r>
            <a:endParaRPr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IOTA_JSON_LD_CONTEXT</a:t>
            </a:r>
            <a:r>
              <a:rPr lang="en-US" sz="1800">
                <a:solidFill>
                  <a:srgbClr val="595959"/>
                </a:solidFill>
              </a:rPr>
              <a:t> must point to a 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hosted file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Useful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IOTA_FALLBACK_TENANT</a:t>
            </a:r>
            <a:r>
              <a:rPr lang="en-US" sz="1800">
                <a:solidFill>
                  <a:srgbClr val="595959"/>
                </a:solidFill>
              </a:rPr>
              <a:t> if actuations 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are required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IOTA_TIMESTAMP</a:t>
            </a:r>
            <a:endParaRPr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IOTA_AUTOCAST</a:t>
            </a:r>
            <a:endParaRPr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NGSI-LD Measures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The </a:t>
            </a:r>
            <a:r>
              <a:rPr b="1" lang="en-US" sz="2200"/>
              <a:t>IoT Device</a:t>
            </a:r>
            <a:r>
              <a:rPr lang="en-US" sz="2200"/>
              <a:t> is using a known payload syntax</a:t>
            </a:r>
            <a:endParaRPr sz="22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Ultralight, JSON, SigFox, OPC-UA etc.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The </a:t>
            </a:r>
            <a:r>
              <a:rPr b="1" lang="en-US" sz="2200"/>
              <a:t>IoT Device</a:t>
            </a:r>
            <a:r>
              <a:rPr lang="en-US" sz="2200"/>
              <a:t> sends a reading using the agreed 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protocol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HTTP, MQTT, AMPQ, LoRaWAN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The </a:t>
            </a:r>
            <a:r>
              <a:rPr b="1" lang="en-US" sz="2200"/>
              <a:t>IoT Agent</a:t>
            </a:r>
            <a:r>
              <a:rPr lang="en-US" sz="2200"/>
              <a:t> interprets the payload and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transforms the measure into NGSI-LD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The only interface to the </a:t>
            </a:r>
            <a:r>
              <a:rPr b="1" lang="en-US" sz="2200"/>
              <a:t>Context Broker</a:t>
            </a:r>
            <a:r>
              <a:rPr lang="en-US" sz="2200"/>
              <a:t> is a 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simple structured upsert of entities</a:t>
            </a:r>
            <a:endParaRPr sz="22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/>
              <a:t>potentially including linked entities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815" y="287350"/>
            <a:ext cx="4451561" cy="55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Measure</a:t>
            </a:r>
            <a:r>
              <a:rPr lang="en-US"/>
              <a:t>: </a:t>
            </a:r>
            <a:r>
              <a:rPr i="1" lang="en-US">
                <a:solidFill>
                  <a:schemeClr val="dk2"/>
                </a:solidFill>
              </a:rPr>
              <a:t>“Device X in Building Y has registered 25°C”</a:t>
            </a:r>
            <a:endParaRPr b="0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13299561" y="4875986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45350" y="1448975"/>
            <a:ext cx="7608600" cy="452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POST 'http://localhost:1026/ngsi-ld/v1/entityOperations/upsert' \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'Content-Type: application/ld+json' \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-d '[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"@context": "http://example.com/context.json-ld",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"id": "urn:ngsi-ld:Device:thermometer1",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"Device"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"temperature": {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"type": "Property",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"value": 25,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“observedAt": "2015-08-05T07:35:01.468Z",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"unitCode": "CEL",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"accuracy":{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"type": "Property", "value": 0.95,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"unitCode": "C62"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}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},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"controlledAsset": {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"type": "Relationship",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"object": "urn:ngsi-ld:Building:building1"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]'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Provisioning an NGSI-LD Service Group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/iot/services</a:t>
            </a:r>
            <a:r>
              <a:rPr lang="en-US"/>
              <a:t> endpoint defines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elements across groups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 devices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>
                <a:solidFill>
                  <a:schemeClr val="accent4"/>
                </a:solidFill>
              </a:rPr>
              <a:t>entity_type</a:t>
            </a:r>
            <a:r>
              <a:rPr lang="en-US"/>
              <a:t>, </a:t>
            </a:r>
            <a:r>
              <a:rPr b="1" lang="en-US">
                <a:solidFill>
                  <a:schemeClr val="accent2"/>
                </a:solidFill>
              </a:rPr>
              <a:t>attributes</a:t>
            </a:r>
            <a:r>
              <a:rPr lang="en-US"/>
              <a:t> and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static_attributes</a:t>
            </a:r>
            <a:r>
              <a:rPr b="1" lang="en-US">
                <a:solidFill>
                  <a:schemeClr val="accent3"/>
                </a:solidFill>
              </a:rPr>
              <a:t> </a:t>
            </a:r>
            <a:r>
              <a:rPr lang="en-US"/>
              <a:t>correspond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 data model found within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@context file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>
                <a:solidFill>
                  <a:schemeClr val="accent2"/>
                </a:solidFill>
              </a:rPr>
              <a:t>attributes</a:t>
            </a:r>
            <a:r>
              <a:rPr lang="en-US"/>
              <a:t> and </a:t>
            </a:r>
            <a:r>
              <a:rPr b="1" lang="en-US">
                <a:solidFill>
                  <a:schemeClr val="accent2"/>
                </a:solidFill>
              </a:rPr>
              <a:t>static_attributes</a:t>
            </a:r>
            <a:r>
              <a:rPr b="1" lang="en-US">
                <a:solidFill>
                  <a:schemeClr val="accent3"/>
                </a:solidFill>
              </a:rPr>
              <a:t> </a:t>
            </a:r>
            <a:endParaRPr b="1">
              <a:solidFill>
                <a:schemeClr val="accent3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have associated metadata.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types should be defined as: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chemeClr val="dk2"/>
                </a:solidFill>
              </a:rPr>
              <a:t>Property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chemeClr val="dk2"/>
                </a:solidFill>
              </a:rPr>
              <a:t>Relationship</a:t>
            </a:r>
            <a:endParaRPr b="1">
              <a:solidFill>
                <a:schemeClr val="dk2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native JSON type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GeoJSON type</a:t>
            </a:r>
            <a:endParaRPr sz="1800"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5080050" y="1293550"/>
            <a:ext cx="6745200" cy="532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-s -o /dev/null -X POST \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'http://iot-agent:4041/iot/services' \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'Content-Type: application/json' -H 'fiware-service: openiot' \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'{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"services": [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{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"apikey":      "321701236",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"cbroker":     "http://orion:1026",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"entity_type": "Device",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"resource":    "/iot/d",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"protocol":    "PDI-IoTA-UltraLight",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"transport":   "HTTP",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"timezone":    "Europe/Berlin",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"attributes": [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{ "object_id": "t", "name":"temperature", "type": "Float",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"metadata": {"unitCode": {"type": "Property","value": "CEL"}}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],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"static_attributes": [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{"name": "description", 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"type":"Property", "value": "Thermometer"},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{"name": "category", "type":"Property", "value": ["sensor"]},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{"name": "controlledProperty", 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"type": "Property", "value": "temperature"},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{"name": "supportedProtocol", 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"type": "Property", "value": ["ul20"]}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]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]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}'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Provisioning NGSI-LD device</a:t>
            </a:r>
            <a:endParaRPr b="0" i="0" sz="2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/iot/devices</a:t>
            </a:r>
            <a:r>
              <a:rPr lang="en-US"/>
              <a:t> endpoint defines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data for an individual device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attributes</a:t>
            </a:r>
            <a:r>
              <a:rPr lang="en-US"/>
              <a:t> and </a:t>
            </a: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static_attributes</a:t>
            </a:r>
            <a:r>
              <a:rPr b="1" lang="en-US">
                <a:solidFill>
                  <a:schemeClr val="accent3"/>
                </a:solidFill>
              </a:rPr>
              <a:t> 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also be defined at the device level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the standard rules about types apply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Use </a:t>
            </a: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en-US"/>
              <a:t> on a </a:t>
            </a:r>
            <a:r>
              <a:rPr b="1" lang="en-US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static_attribute</a:t>
            </a:r>
            <a:r>
              <a:rPr lang="en-US"/>
              <a:t> to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a linked Entity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6259650" y="1276900"/>
            <a:ext cx="5530500" cy="4702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curl -s -o /dev/null -X POST \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'http://iot-agent:4041/iot/devices' \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-H 'Content-Type: application/json' \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-H 'fiware-service: openiot' \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-H 'fiware-servicepath: /' \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-d '{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"devices": [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"device_id":   "txhme001xxe",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"entity_name": "urn:ngsi-ld:Device:temperature001",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"entity_type": "Device",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"static_attributes": [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"name": "controlledAsset",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"type": "Relationship",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"value": "urn:ngsi-ld:Building:001",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"link": {</a:t>
            </a:r>
            <a:endParaRPr b="1"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"attributes": ["temperature"],</a:t>
            </a:r>
            <a:endParaRPr b="1"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"name": "providedBy",</a:t>
            </a:r>
            <a:endParaRPr b="1"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"type": "Building"</a:t>
            </a:r>
            <a:endParaRPr b="1"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b="1" sz="12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]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GPS Measure:</a:t>
            </a:r>
            <a:r>
              <a:rPr lang="en-US"/>
              <a:t> </a:t>
            </a:r>
            <a:r>
              <a:rPr i="1" lang="en-US">
                <a:solidFill>
                  <a:schemeClr val="dk2"/>
                </a:solidFill>
              </a:rPr>
              <a:t>“GPS X has moved to location x,y”</a:t>
            </a:r>
            <a:endParaRPr b="0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14200" y="1423400"/>
            <a:ext cx="5408100" cy="4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location payloads such 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</a:rPr>
              <a:t>As Ultralight String</a:t>
            </a:r>
            <a:endParaRPr b="1" sz="14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gps|13.3501,52.5143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</a:rPr>
              <a:t>As Ultralight Multiple attributes</a:t>
            </a:r>
            <a:endParaRPr b="1" sz="14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lng|13.3501|lat|52.5143</a:t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</a:rPr>
              <a:t>JSON as string value: </a:t>
            </a:r>
            <a:endParaRPr b="1" sz="14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{"gps": "13.3501,52.5143"}</a:t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</a:rPr>
              <a:t>JSON as array value:</a:t>
            </a:r>
            <a:r>
              <a:rPr b="1" lang="en-US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{"gps": [13.3501, 52.5143]}</a:t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-US" sz="1400">
                <a:solidFill>
                  <a:schemeClr val="dk2"/>
                </a:solidFill>
              </a:rPr>
              <a:t>JSON as GeoJSON:    </a:t>
            </a:r>
            <a:endParaRPr b="1" sz="1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{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 "gps": {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12144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"type": "Point",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121444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"coordinates": [13.3501, 52.5143]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}</a:t>
            </a:r>
            <a:endParaRPr b="1"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}</a:t>
            </a:r>
            <a:endParaRPr b="1" sz="12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etc...</a:t>
            </a:r>
            <a:endParaRPr sz="1200"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6119625" y="1423400"/>
            <a:ext cx="5769000" cy="4695900"/>
          </a:xfrm>
          <a:prstGeom prst="rect">
            <a:avLst/>
          </a:prstGeom>
          <a:solidFill>
            <a:srgbClr val="50B3CE">
              <a:alpha val="1173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Context Broker receives an NGSI-LD upsert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6368700" y="1962625"/>
            <a:ext cx="5408100" cy="3855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POST 'http://localhost:1026/ngsi-ld/v1/entityOperations/upsert' \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'Content-Type: application/ld+json' \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-d '[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"@context": "http://example.com/context.json-ld",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"id": "urn:ngsi-ld:Device:gps1",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"Device"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"location": {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"type": "GeoProperty",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"value": :{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"type": "Point", 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"coordinates": [13.3501, 52.5143]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},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“observedAt": "2015-08-05T07:35:01.468Z"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"controlledAsset": {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"type": "Relationship",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"object": "urn:ngsi-ld:Tractor:tractor1"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]'</a:t>
            </a:r>
            <a:endParaRPr b="1"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Provisioning GPS Devices</a:t>
            </a:r>
            <a:endParaRPr b="0" i="1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414200" y="1423400"/>
            <a:ext cx="11035500" cy="46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GPS Provisioning from a single input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Use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US" sz="1800"/>
              <a:t> as the  </a:t>
            </a:r>
            <a:r>
              <a:rPr b="1" lang="en-US" sz="1800">
                <a:solidFill>
                  <a:schemeClr val="accent2"/>
                </a:solidFill>
              </a:rPr>
              <a:t>name</a:t>
            </a:r>
            <a:r>
              <a:rPr lang="en-US" sz="1800"/>
              <a:t> of a geolocation attribute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Set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type=GeoProperty</a:t>
            </a:r>
            <a:r>
              <a:rPr lang="en-US" sz="1800"/>
              <a:t> or any GeoJSON type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Map an attribute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object_id</a:t>
            </a:r>
            <a:r>
              <a:rPr lang="en-US" sz="1800"/>
              <a:t> to NGSI-LD attribute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Aliasing Latitude and Longitude as separate inputs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Use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US" sz="1800"/>
              <a:t> as the  </a:t>
            </a:r>
            <a:r>
              <a:rPr b="1" lang="en-US" sz="1800">
                <a:solidFill>
                  <a:schemeClr val="accent2"/>
                </a:solidFill>
              </a:rPr>
              <a:t>name</a:t>
            </a:r>
            <a:r>
              <a:rPr lang="en-US" sz="1800"/>
              <a:t> of a geolocation attribute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Set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type=GeoProperty</a:t>
            </a:r>
            <a:r>
              <a:rPr lang="en-US" sz="1800"/>
              <a:t> or any GeoJSON type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Use </a:t>
            </a:r>
            <a:r>
              <a:rPr b="1"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expression</a:t>
            </a:r>
            <a:r>
              <a:rPr lang="en-US" sz="1800"/>
              <a:t> aliasing to map multiple inputs to a String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Remember GeoJSON uses Lng/Lan format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Will only fire if both latitude and longitude are present in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payload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</a:t>
            </a:r>
            <a:r>
              <a:rPr b="1" lang="en-US"/>
              <a:t> </a:t>
            </a:r>
            <a:r>
              <a:rPr b="1" lang="en-US">
                <a:solidFill>
                  <a:schemeClr val="dk2"/>
                </a:solidFill>
              </a:rPr>
              <a:t>GeoProperty</a:t>
            </a:r>
            <a:r>
              <a:rPr lang="en-US"/>
              <a:t> input values are automatically converted into GeoJSON in the NGSI-LD upsert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411425" y="989650"/>
            <a:ext cx="4262100" cy="4017900"/>
          </a:xfrm>
          <a:prstGeom prst="rect">
            <a:avLst/>
          </a:prstGeom>
          <a:solidFill>
            <a:srgbClr val="9BBB59">
              <a:alpha val="1508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b="1" sz="600">
              <a:solidFill>
                <a:schemeClr val="dk2"/>
              </a:solidFill>
            </a:endParaRPr>
          </a:p>
          <a:p>
            <a:pPr indent="-173046" lvl="0" marL="300046" rtl="0" algn="ctr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b="1" lang="en-US">
                <a:solidFill>
                  <a:schemeClr val="dk2"/>
                </a:solidFill>
              </a:rPr>
              <a:t>IoT Agent Device Provisioning</a:t>
            </a:r>
            <a:endParaRPr b="1">
              <a:solidFill>
                <a:schemeClr val="dk2"/>
              </a:solidFill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922875" y="1842300"/>
            <a:ext cx="3410100" cy="1047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 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"object_id": "gps", 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"name":"location", 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"type": "geo:point"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922875" y="3662450"/>
            <a:ext cx="3410100" cy="1047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"name": "location",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"geo:json",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"expression": "${@lng}, ${@lat}"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D5758"/>
      </a:dk2>
      <a:lt2>
        <a:srgbClr val="7A858C"/>
      </a:lt2>
      <a:accent1>
        <a:srgbClr val="1DE9B6"/>
      </a:accent1>
      <a:accent2>
        <a:srgbClr val="E040FB"/>
      </a:accent2>
      <a:accent3>
        <a:srgbClr val="FFD600"/>
      </a:accent3>
      <a:accent4>
        <a:srgbClr val="3250FF"/>
      </a:accent4>
      <a:accent5>
        <a:srgbClr val="FF1946"/>
      </a:accent5>
      <a:accent6>
        <a:srgbClr val="F5F5F5"/>
      </a:accent6>
      <a:hlink>
        <a:srgbClr val="325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