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6858000" cx="12192000"/>
  <p:notesSz cx="7099300" cy="10234600"/>
  <p:embeddedFontLst>
    <p:embeddedFont>
      <p:font typeface="Helvetica Neue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9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32a1fc93d_1_110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d32a1fc93d_1_110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d56706fb86_0_522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d56706fb86_0_522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d56706fb86_0_554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d56706fb86_0_554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56706fb86_0_584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56706fb86_0_584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d56706fb86_0_658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d56706fb86_0_658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56706fb86_0_560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d56706fb86_0_560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d56706fb86_0_565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d56706fb86_0_565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56706fb86_0_526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d56706fb86_0_526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56706fb86_0_570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d56706fb86_0_570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56706fb86_0_638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d56706fb86_0_638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d56706fb86_0_590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d56706fb86_0_590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56706fb86_0_479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56706fb86_0_479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d56706fb86_0_597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d56706fb86_0_597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d56706fb86_0_604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d56706fb86_0_604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d56706fb86_0_575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d56706fb86_0_575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56706fb86_0_632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d56706fb86_0_632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d56706fb86_0_580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d56706fb86_0_580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d56706fb86_0_611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d56706fb86_0_611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d56706fb86_0_616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d56706fb86_0_616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d56706fb86_0_621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d56706fb86_0_621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56706fb86_0_626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56706fb86_0_626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9:notes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p19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56706fb86_0_137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56706fb86_0_137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56706fb86_0_370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56706fb86_0_370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56706fb86_0_547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56706fb86_0_547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56706fb86_0_491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d56706fb86_0_491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56706fb86_0_504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d56706fb86_0_504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56706fb86_0_530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d56706fb86_0_530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56706fb86_0_539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d56706fb86_0_539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1.png"/><Relationship Id="rId4" Type="http://schemas.openxmlformats.org/officeDocument/2006/relationships/hyperlink" Target="https://ec.europa.eu/programmes/horizon2020/en" TargetMode="External"/><Relationship Id="rId5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hyperlink" Target="https://ec.europa.eu/programmes/horizon2020/en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4.gif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gif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2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27.png"/><Relationship Id="rId4" Type="http://schemas.openxmlformats.org/officeDocument/2006/relationships/image" Target="../media/image25.jpg"/><Relationship Id="rId5" Type="http://schemas.openxmlformats.org/officeDocument/2006/relationships/image" Target="../media/image28.jpg"/><Relationship Id="rId6" Type="http://schemas.openxmlformats.org/officeDocument/2006/relationships/image" Target="../media/image2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png"/><Relationship Id="rId4" Type="http://schemas.openxmlformats.org/officeDocument/2006/relationships/image" Target="../media/image11.jpg"/><Relationship Id="rId5" Type="http://schemas.openxmlformats.org/officeDocument/2006/relationships/image" Target="../media/image7.jpg"/><Relationship Id="rId6" Type="http://schemas.openxmlformats.org/officeDocument/2006/relationships/image" Target="../media/image1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2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Relationship Id="rId3" Type="http://schemas.openxmlformats.org/officeDocument/2006/relationships/image" Target="../media/image2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Relationship Id="rId3" Type="http://schemas.openxmlformats.org/officeDocument/2006/relationships/image" Target="../media/image3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32.png"/><Relationship Id="rId4" Type="http://schemas.openxmlformats.org/officeDocument/2006/relationships/hyperlink" Target="https://ec.europa.eu/programmes/horizon2020/en" TargetMode="External"/><Relationship Id="rId5" Type="http://schemas.openxmlformats.org/officeDocument/2006/relationships/image" Target="../media/image1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27.png"/><Relationship Id="rId4" Type="http://schemas.openxmlformats.org/officeDocument/2006/relationships/image" Target="../media/image32.png"/><Relationship Id="rId5" Type="http://schemas.openxmlformats.org/officeDocument/2006/relationships/hyperlink" Target="https://ec.europa.eu/programmes/horizon2020/en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Relationship Id="rId3" Type="http://schemas.openxmlformats.org/officeDocument/2006/relationships/image" Target="../media/image37.png"/><Relationship Id="rId4" Type="http://schemas.openxmlformats.org/officeDocument/2006/relationships/image" Target="../media/image5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4.png"/><Relationship Id="rId3" Type="http://schemas.openxmlformats.org/officeDocument/2006/relationships/image" Target="../media/image43.png"/><Relationship Id="rId4" Type="http://schemas.openxmlformats.org/officeDocument/2006/relationships/image" Target="../media/image3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8.png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6.png"/><Relationship Id="rId3" Type="http://schemas.openxmlformats.org/officeDocument/2006/relationships/image" Target="../media/image40.png"/><Relationship Id="rId4" Type="http://schemas.openxmlformats.org/officeDocument/2006/relationships/image" Target="../media/image46.jpg"/><Relationship Id="rId5" Type="http://schemas.openxmlformats.org/officeDocument/2006/relationships/image" Target="../media/image48.jpg"/><Relationship Id="rId6" Type="http://schemas.openxmlformats.org/officeDocument/2006/relationships/image" Target="../media/image51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5.png"/><Relationship Id="rId3" Type="http://schemas.openxmlformats.org/officeDocument/2006/relationships/image" Target="../media/image38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5.png"/><Relationship Id="rId3" Type="http://schemas.openxmlformats.org/officeDocument/2006/relationships/image" Target="../media/image4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8.png"/><Relationship Id="rId3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0.png"/><Relationship Id="rId3" Type="http://schemas.openxmlformats.org/officeDocument/2006/relationships/image" Target="../media/image49.png"/><Relationship Id="rId4" Type="http://schemas.openxmlformats.org/officeDocument/2006/relationships/image" Target="../media/image5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8.png"/><Relationship Id="rId3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0.png"/><Relationship Id="rId3" Type="http://schemas.openxmlformats.org/officeDocument/2006/relationships/image" Target="../media/image49.png"/><Relationship Id="rId4" Type="http://schemas.openxmlformats.org/officeDocument/2006/relationships/image" Target="../media/image5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8.png"/><Relationship Id="rId3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0.png"/><Relationship Id="rId3" Type="http://schemas.openxmlformats.org/officeDocument/2006/relationships/image" Target="../media/image49.png"/><Relationship Id="rId4" Type="http://schemas.openxmlformats.org/officeDocument/2006/relationships/image" Target="../media/image5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7.png"/><Relationship Id="rId3" Type="http://schemas.openxmlformats.org/officeDocument/2006/relationships/image" Target="../media/image50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9.png"/><Relationship Id="rId3" Type="http://schemas.openxmlformats.org/officeDocument/2006/relationships/image" Target="../media/image5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6.png"/><Relationship Id="rId3" Type="http://schemas.openxmlformats.org/officeDocument/2006/relationships/image" Target="../media/image54.png"/><Relationship Id="rId4" Type="http://schemas.openxmlformats.org/officeDocument/2006/relationships/hyperlink" Target="https://ec.europa.eu/programmes/horizon2020/en" TargetMode="External"/><Relationship Id="rId5" Type="http://schemas.openxmlformats.org/officeDocument/2006/relationships/image" Target="../media/image38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6.png"/><Relationship Id="rId3" Type="http://schemas.openxmlformats.org/officeDocument/2006/relationships/image" Target="../media/image40.png"/><Relationship Id="rId4" Type="http://schemas.openxmlformats.org/officeDocument/2006/relationships/image" Target="../media/image54.png"/><Relationship Id="rId5" Type="http://schemas.openxmlformats.org/officeDocument/2006/relationships/hyperlink" Target="https://ec.europa.eu/programmes/horizon2020/en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5.png"/><Relationship Id="rId3" Type="http://schemas.openxmlformats.org/officeDocument/2006/relationships/image" Target="../media/image60.png"/><Relationship Id="rId4" Type="http://schemas.openxmlformats.org/officeDocument/2006/relationships/image" Target="../media/image5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ront Cover_No EU Logo - Black">
  <p:cSld name="TITLE_2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478738" y="1656860"/>
            <a:ext cx="54000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12358" l="8119" r="8086" t="12328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3407670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" name="Google Shape;15;p2"/>
          <p:cNvGrpSpPr/>
          <p:nvPr/>
        </p:nvGrpSpPr>
        <p:grpSpPr>
          <a:xfrm>
            <a:off x="4074096" y="6045630"/>
            <a:ext cx="1969353" cy="588941"/>
            <a:chOff x="14764800" y="9069350"/>
            <a:chExt cx="2954325" cy="8835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4765025" y="9360225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1DE9B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4765025" y="9867400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" name="Google Shape;18;p2"/>
            <p:cNvSpPr txBox="1"/>
            <p:nvPr/>
          </p:nvSpPr>
          <p:spPr>
            <a:xfrm>
              <a:off x="14764800" y="9069350"/>
              <a:ext cx="2954100" cy="8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i4Trust Website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i4Trust Community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758" l="0" r="0" t="748"/>
          <a:stretch/>
        </p:blipFill>
        <p:spPr>
          <a:xfrm>
            <a:off x="7376959" y="6192172"/>
            <a:ext cx="1164411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5">
            <a:alphaModFix/>
          </a:blip>
          <a:srcRect b="426" l="0" r="0" t="426"/>
          <a:stretch/>
        </p:blipFill>
        <p:spPr>
          <a:xfrm>
            <a:off x="10426828" y="6192175"/>
            <a:ext cx="1283426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6">
            <a:alphaModFix/>
          </a:blip>
          <a:srcRect b="416" l="0" r="0" t="416"/>
          <a:stretch/>
        </p:blipFill>
        <p:spPr>
          <a:xfrm>
            <a:off x="9207998" y="6046700"/>
            <a:ext cx="552210" cy="586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2"/>
          <p:cNvCxnSpPr/>
          <p:nvPr/>
        </p:nvCxnSpPr>
        <p:spPr>
          <a:xfrm>
            <a:off x="6710327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 no Title - White">
  <p:cSld name="2_Blank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/>
          </a:blip>
          <a:srcRect b="12356" l="8109" r="8108" t="12341"/>
          <a:stretch/>
        </p:blipFill>
        <p:spPr>
          <a:xfrm>
            <a:off x="10751669" y="6358887"/>
            <a:ext cx="1199963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 - Black">
  <p:cSld name="4_Blank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 - White">
  <p:cSld name="4_Blank_1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ack Cover - Black">
  <p:cSld name="5_Blank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478738" y="1827444"/>
            <a:ext cx="35994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US" sz="5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1782" y="6223520"/>
            <a:ext cx="429065" cy="2879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>
            <a:hlinkClick r:id="rId4"/>
          </p:cNvPr>
          <p:cNvSpPr txBox="1"/>
          <p:nvPr/>
        </p:nvSpPr>
        <p:spPr>
          <a:xfrm>
            <a:off x="7272910" y="6223525"/>
            <a:ext cx="430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i4Trust has received funding from the European Union’s Horizon 2020 research and innovation programme under the Grant Agreement no 951975.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b="12358" l="8119" r="8086" t="12328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ack Cover - White">
  <p:cSld name="5_Blank_1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478738" y="1827444"/>
            <a:ext cx="34821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US" sz="5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12356" l="8109" r="8109" t="12341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1782" y="6223520"/>
            <a:ext cx="429065" cy="28796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>
            <a:hlinkClick r:id="rId5"/>
          </p:cNvPr>
          <p:cNvSpPr txBox="1"/>
          <p:nvPr/>
        </p:nvSpPr>
        <p:spPr>
          <a:xfrm>
            <a:off x="7272910" y="6223525"/>
            <a:ext cx="430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i4Trust has received funding from the European Union’s Horizon 2020 research and innovation programme under the Grant Agreement no 951975.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TITLE_3">
    <p:bg>
      <p:bgPr>
        <a:solidFill>
          <a:srgbClr val="41B4C7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6"/>
          <p:cNvCxnSpPr/>
          <p:nvPr/>
        </p:nvCxnSpPr>
        <p:spPr>
          <a:xfrm rot="10800000">
            <a:off x="561239" y="2368367"/>
            <a:ext cx="0" cy="3060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6"/>
          <p:cNvSpPr txBox="1"/>
          <p:nvPr>
            <p:ph type="ctrTitle"/>
          </p:nvPr>
        </p:nvSpPr>
        <p:spPr>
          <a:xfrm>
            <a:off x="871141" y="2545694"/>
            <a:ext cx="9327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871141" y="3898403"/>
            <a:ext cx="103632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607"/>
              </a:spcBef>
              <a:spcAft>
                <a:spcPts val="0"/>
              </a:spcAft>
              <a:buClr>
                <a:srgbClr val="888888"/>
              </a:buClr>
              <a:buSzPts val="3033"/>
              <a:buFont typeface="Arial"/>
              <a:buNone/>
              <a:defRPr b="0" i="0" sz="3033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599"/>
              <a:buFont typeface="Arial"/>
              <a:buNone/>
              <a:defRPr b="0" i="0" sz="2599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871141" y="611901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2">
            <a:alphaModFix/>
          </a:blip>
          <a:srcRect b="19525" l="21656" r="21650" t="13696"/>
          <a:stretch/>
        </p:blipFill>
        <p:spPr>
          <a:xfrm>
            <a:off x="9063486" y="300513"/>
            <a:ext cx="2630456" cy="218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7914" y="5876439"/>
            <a:ext cx="2256028" cy="70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En blanco">
  <p:cSld name="3_En blanc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11" name="Google Shape;111;p17"/>
          <p:cNvCxnSpPr/>
          <p:nvPr/>
        </p:nvCxnSpPr>
        <p:spPr>
          <a:xfrm rot="10800000">
            <a:off x="321946" y="279826"/>
            <a:ext cx="5100" cy="942000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erriweather Sans"/>
              <a:buChar char="□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6204" lvl="5" marL="27432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6204" lvl="6" marL="32004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6204" lvl="7" marL="36576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6204" lvl="8" marL="41148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2">
            <a:alphaModFix/>
          </a:blip>
          <a:srcRect b="13283" l="4615" r="3615" t="16506"/>
          <a:stretch/>
        </p:blipFill>
        <p:spPr>
          <a:xfrm>
            <a:off x="9968172" y="6174830"/>
            <a:ext cx="1639627" cy="39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ront Cover_No EU Logo - Black">
  <p:cSld name="TITLE_2"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ctrTitle"/>
          </p:nvPr>
        </p:nvSpPr>
        <p:spPr>
          <a:xfrm>
            <a:off x="478738" y="1656860"/>
            <a:ext cx="54000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2">
            <a:alphaModFix/>
          </a:blip>
          <a:srcRect b="12358" l="8119" r="8086" t="12328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0"/>
          <p:cNvCxnSpPr/>
          <p:nvPr/>
        </p:nvCxnSpPr>
        <p:spPr>
          <a:xfrm>
            <a:off x="3407670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6" name="Google Shape;126;p20"/>
          <p:cNvGrpSpPr/>
          <p:nvPr/>
        </p:nvGrpSpPr>
        <p:grpSpPr>
          <a:xfrm>
            <a:off x="4075573" y="6046537"/>
            <a:ext cx="1969648" cy="589029"/>
            <a:chOff x="14764800" y="9069350"/>
            <a:chExt cx="2954325" cy="883500"/>
          </a:xfrm>
        </p:grpSpPr>
        <p:cxnSp>
          <p:nvCxnSpPr>
            <p:cNvPr id="127" name="Google Shape;127;p20"/>
            <p:cNvCxnSpPr/>
            <p:nvPr/>
          </p:nvCxnSpPr>
          <p:spPr>
            <a:xfrm>
              <a:off x="14765025" y="9360225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1DE9B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20"/>
            <p:cNvCxnSpPr/>
            <p:nvPr/>
          </p:nvCxnSpPr>
          <p:spPr>
            <a:xfrm>
              <a:off x="14765025" y="9867400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9" name="Google Shape;129;p20"/>
            <p:cNvSpPr txBox="1"/>
            <p:nvPr/>
          </p:nvSpPr>
          <p:spPr>
            <a:xfrm>
              <a:off x="14764800" y="9069350"/>
              <a:ext cx="2954100" cy="8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i4Trust Website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i4Trust Community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758" l="0" r="0" t="748"/>
          <a:stretch/>
        </p:blipFill>
        <p:spPr>
          <a:xfrm>
            <a:off x="7376959" y="6192172"/>
            <a:ext cx="1164411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5">
            <a:alphaModFix/>
          </a:blip>
          <a:srcRect b="426" l="0" r="0" t="426"/>
          <a:stretch/>
        </p:blipFill>
        <p:spPr>
          <a:xfrm>
            <a:off x="10426828" y="6192175"/>
            <a:ext cx="1283426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6">
            <a:alphaModFix/>
          </a:blip>
          <a:srcRect b="416" l="0" r="0" t="416"/>
          <a:stretch/>
        </p:blipFill>
        <p:spPr>
          <a:xfrm>
            <a:off x="9207998" y="6046700"/>
            <a:ext cx="552210" cy="586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0"/>
          <p:cNvCxnSpPr/>
          <p:nvPr/>
        </p:nvCxnSpPr>
        <p:spPr>
          <a:xfrm>
            <a:off x="6710327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ront Cover_No EU Logo - White">
  <p:cSld name="TITLE_1_1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ctrTitle"/>
          </p:nvPr>
        </p:nvSpPr>
        <p:spPr>
          <a:xfrm>
            <a:off x="478738" y="1655710"/>
            <a:ext cx="54000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7" name="Google Shape;137;p21"/>
          <p:cNvCxnSpPr/>
          <p:nvPr/>
        </p:nvCxnSpPr>
        <p:spPr>
          <a:xfrm>
            <a:off x="3407670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8" name="Google Shape;13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21"/>
          <p:cNvGrpSpPr/>
          <p:nvPr/>
        </p:nvGrpSpPr>
        <p:grpSpPr>
          <a:xfrm>
            <a:off x="4075573" y="6046537"/>
            <a:ext cx="1969648" cy="589029"/>
            <a:chOff x="14764800" y="9069350"/>
            <a:chExt cx="2954325" cy="883500"/>
          </a:xfrm>
        </p:grpSpPr>
        <p:cxnSp>
          <p:nvCxnSpPr>
            <p:cNvPr id="140" name="Google Shape;140;p21"/>
            <p:cNvCxnSpPr/>
            <p:nvPr/>
          </p:nvCxnSpPr>
          <p:spPr>
            <a:xfrm>
              <a:off x="14765025" y="9360225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1DE9B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21"/>
            <p:cNvCxnSpPr/>
            <p:nvPr/>
          </p:nvCxnSpPr>
          <p:spPr>
            <a:xfrm>
              <a:off x="14765025" y="9867400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" name="Google Shape;142;p21"/>
            <p:cNvSpPr txBox="1"/>
            <p:nvPr/>
          </p:nvSpPr>
          <p:spPr>
            <a:xfrm>
              <a:off x="14764800" y="9069350"/>
              <a:ext cx="2954100" cy="8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i4Trust Website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i4Trust Community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12356" l="8109" r="8109" t="12341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6959" y="6192172"/>
            <a:ext cx="1164410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26828" y="6192175"/>
            <a:ext cx="1283426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 rotWithShape="1">
          <a:blip r:embed="rId6">
            <a:alphaModFix/>
          </a:blip>
          <a:srcRect b="0" l="-20" r="20" t="0"/>
          <a:stretch/>
        </p:blipFill>
        <p:spPr>
          <a:xfrm>
            <a:off x="9207998" y="6046700"/>
            <a:ext cx="552210" cy="586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1"/>
          <p:cNvCxnSpPr/>
          <p:nvPr/>
        </p:nvCxnSpPr>
        <p:spPr>
          <a:xfrm>
            <a:off x="6710327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ront Cover_No EU Logo - White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478738" y="1655710"/>
            <a:ext cx="54000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3407670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4074096" y="6045630"/>
            <a:ext cx="1969353" cy="588941"/>
            <a:chOff x="14764800" y="9069350"/>
            <a:chExt cx="2954325" cy="883500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14765025" y="9360225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1DE9B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14765025" y="9867400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3"/>
            <p:cNvSpPr txBox="1"/>
            <p:nvPr/>
          </p:nvSpPr>
          <p:spPr>
            <a:xfrm>
              <a:off x="14764800" y="9069350"/>
              <a:ext cx="2954100" cy="8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i4Trust Website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i4Trust Community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b="12356" l="8109" r="8109" t="12341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6959" y="6192172"/>
            <a:ext cx="1164411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26828" y="6192175"/>
            <a:ext cx="1283426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6">
            <a:alphaModFix/>
          </a:blip>
          <a:srcRect b="0" l="-20" r="20" t="0"/>
          <a:stretch/>
        </p:blipFill>
        <p:spPr>
          <a:xfrm>
            <a:off x="9207998" y="6046700"/>
            <a:ext cx="552210" cy="586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3"/>
          <p:cNvCxnSpPr/>
          <p:nvPr/>
        </p:nvCxnSpPr>
        <p:spPr>
          <a:xfrm>
            <a:off x="6710327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Cover - Black">
  <p:cSld name="1_Blank"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478738" y="3119450"/>
            <a:ext cx="112332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9985" y="479916"/>
            <a:ext cx="11228582" cy="187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12358" l="8119" r="8086" t="12328"/>
          <a:stretch/>
        </p:blipFill>
        <p:spPr>
          <a:xfrm>
            <a:off x="9450909" y="5857375"/>
            <a:ext cx="2261052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Cover - White">
  <p:cSld name="1_Blank_1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ctrTitle"/>
          </p:nvPr>
        </p:nvSpPr>
        <p:spPr>
          <a:xfrm>
            <a:off x="478738" y="3119454"/>
            <a:ext cx="112341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9985" y="479916"/>
            <a:ext cx="11228582" cy="187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12356" l="8109" r="8109" t="12341"/>
          <a:stretch/>
        </p:blipFill>
        <p:spPr>
          <a:xfrm>
            <a:off x="9450909" y="5857375"/>
            <a:ext cx="2261052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 - Black">
  <p:cSld name="7_Blank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2">
            <a:alphaModFix/>
          </a:blip>
          <a:srcRect b="12358" l="8119" r="8086" t="12328"/>
          <a:stretch/>
        </p:blipFill>
        <p:spPr>
          <a:xfrm>
            <a:off x="10751669" y="6358887"/>
            <a:ext cx="1199963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478738" y="1440000"/>
            <a:ext cx="107988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0" sz="2000" u="none" cap="none" strike="noStrike">
                <a:solidFill>
                  <a:schemeClr val="lt1"/>
                </a:solidFill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■"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■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■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 - White">
  <p:cSld name="7_Blank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478738" y="1440000"/>
            <a:ext cx="107988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0" sz="2000" u="none" cap="none" strike="noStrike">
                <a:solidFill>
                  <a:schemeClr val="dk1"/>
                </a:solidFill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■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■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2">
            <a:alphaModFix/>
          </a:blip>
          <a:srcRect b="12356" l="8109" r="8109" t="12341"/>
          <a:stretch/>
        </p:blipFill>
        <p:spPr>
          <a:xfrm>
            <a:off x="10751669" y="6358887"/>
            <a:ext cx="1199963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 with Title - Black">
  <p:cSld name="6_Blank"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2">
            <a:alphaModFix/>
          </a:blip>
          <a:srcRect b="12358" l="8119" r="8086" t="12328"/>
          <a:stretch/>
        </p:blipFill>
        <p:spPr>
          <a:xfrm>
            <a:off x="10751669" y="6358887"/>
            <a:ext cx="1199963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 with Title - White">
  <p:cSld name="6_Blank_1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2">
            <a:alphaModFix/>
          </a:blip>
          <a:srcRect b="12356" l="8109" r="8109" t="12341"/>
          <a:stretch/>
        </p:blipFill>
        <p:spPr>
          <a:xfrm>
            <a:off x="10751669" y="6358887"/>
            <a:ext cx="1199963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 no Title - Black">
  <p:cSld name="2_Blank"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2">
            <a:alphaModFix/>
          </a:blip>
          <a:srcRect b="12358" l="8119" r="8086" t="12328"/>
          <a:stretch/>
        </p:blipFill>
        <p:spPr>
          <a:xfrm>
            <a:off x="10751669" y="6358887"/>
            <a:ext cx="1199963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 no Title - White">
  <p:cSld name="2_Blank_1"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2">
            <a:alphaModFix/>
          </a:blip>
          <a:srcRect b="12356" l="8109" r="8109" t="12341"/>
          <a:stretch/>
        </p:blipFill>
        <p:spPr>
          <a:xfrm>
            <a:off x="10751669" y="6358887"/>
            <a:ext cx="1199963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 - Black">
  <p:cSld name="4_Blank"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 - White">
  <p:cSld name="4_Blank_1"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Cover - Black">
  <p:cSld name="1_Blank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ctrTitle"/>
          </p:nvPr>
        </p:nvSpPr>
        <p:spPr>
          <a:xfrm>
            <a:off x="478738" y="3119450"/>
            <a:ext cx="112332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9985" y="479916"/>
            <a:ext cx="11228582" cy="187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"/>
          <p:cNvPicPr preferRelativeResize="0"/>
          <p:nvPr/>
        </p:nvPicPr>
        <p:blipFill rotWithShape="1">
          <a:blip r:embed="rId3">
            <a:alphaModFix/>
          </a:blip>
          <a:srcRect b="12357" l="8119" r="8085" t="12328"/>
          <a:stretch/>
        </p:blipFill>
        <p:spPr>
          <a:xfrm>
            <a:off x="9450909" y="5857375"/>
            <a:ext cx="2261052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ack Cover - Black">
  <p:cSld name="5_Blank">
    <p:bg>
      <p:bgPr>
        <a:solidFill>
          <a:schemeClr val="dk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/>
        </p:nvSpPr>
        <p:spPr>
          <a:xfrm>
            <a:off x="478738" y="1827444"/>
            <a:ext cx="35997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US" sz="5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1782" y="6223520"/>
            <a:ext cx="429064" cy="28796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>
            <a:hlinkClick r:id="rId4"/>
          </p:cNvPr>
          <p:cNvSpPr txBox="1"/>
          <p:nvPr/>
        </p:nvSpPr>
        <p:spPr>
          <a:xfrm>
            <a:off x="7272910" y="6223525"/>
            <a:ext cx="430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i4Trust has received funding from the European Union’s Horizon 2020 research and innovation programme under the Grant Agreement no 951975.</a:t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 rotWithShape="1">
          <a:blip r:embed="rId5">
            <a:alphaModFix/>
          </a:blip>
          <a:srcRect b="12358" l="8119" r="8086" t="12328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ack Cover - White">
  <p:cSld name="5_Blank_1"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/>
        </p:nvSpPr>
        <p:spPr>
          <a:xfrm>
            <a:off x="478738" y="1827444"/>
            <a:ext cx="34821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US" sz="5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3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 b="12356" l="8109" r="8109" t="12341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1782" y="6223520"/>
            <a:ext cx="429064" cy="28796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>
            <a:hlinkClick r:id="rId5"/>
          </p:cNvPr>
          <p:cNvSpPr txBox="1"/>
          <p:nvPr/>
        </p:nvSpPr>
        <p:spPr>
          <a:xfrm>
            <a:off x="7272910" y="6223525"/>
            <a:ext cx="430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i4Trust has received funding from the European Union’s Horizon 2020 research and innovation programme under the Grant Agreement no 951975.</a:t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 sz="6900"/>
            </a:lvl9pPr>
          </a:lstStyle>
          <a:p/>
        </p:txBody>
      </p:sp>
      <p:sp>
        <p:nvSpPr>
          <p:cNvPr id="219" name="Google Shape;219;p3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 - White 1">
  <p:cSld name="3_Text - White"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478738" y="1440000"/>
            <a:ext cx="107988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■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■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5" name="Google Shape;225;p35"/>
          <p:cNvPicPr preferRelativeResize="0"/>
          <p:nvPr/>
        </p:nvPicPr>
        <p:blipFill rotWithShape="1">
          <a:blip r:embed="rId2">
            <a:alphaModFix/>
          </a:blip>
          <a:srcRect b="12356" l="8109" r="8109" t="12341"/>
          <a:stretch/>
        </p:blipFill>
        <p:spPr>
          <a:xfrm>
            <a:off x="10751669" y="6358887"/>
            <a:ext cx="1199963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 - Black 1">
  <p:cSld name="3_Text - Black"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 rotWithShape="1">
          <a:blip r:embed="rId2">
            <a:alphaModFix/>
          </a:blip>
          <a:srcRect b="12352" l="8120" r="8078" t="12329"/>
          <a:stretch/>
        </p:blipFill>
        <p:spPr>
          <a:xfrm>
            <a:off x="10751669" y="6358887"/>
            <a:ext cx="1199963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478738" y="1440000"/>
            <a:ext cx="107988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■"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■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■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 sz="6900"/>
            </a:lvl9pPr>
          </a:lstStyle>
          <a:p/>
        </p:txBody>
      </p:sp>
      <p:sp>
        <p:nvSpPr>
          <p:cNvPr id="237" name="Google Shape;237;p37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ront Cover_No EU Logo - Black">
  <p:cSld name="TITLE_2">
    <p:bg>
      <p:bgPr>
        <a:solidFill>
          <a:schemeClr val="dk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ctrTitle"/>
          </p:nvPr>
        </p:nvSpPr>
        <p:spPr>
          <a:xfrm>
            <a:off x="478738" y="1656860"/>
            <a:ext cx="54000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2" name="Google Shape;242;p39"/>
          <p:cNvPicPr preferRelativeResize="0"/>
          <p:nvPr/>
        </p:nvPicPr>
        <p:blipFill rotWithShape="1">
          <a:blip r:embed="rId2">
            <a:alphaModFix/>
          </a:blip>
          <a:srcRect b="12358" l="8119" r="8086" t="12328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39"/>
          <p:cNvCxnSpPr/>
          <p:nvPr/>
        </p:nvCxnSpPr>
        <p:spPr>
          <a:xfrm>
            <a:off x="3407670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5" name="Google Shape;245;p39"/>
          <p:cNvGrpSpPr/>
          <p:nvPr/>
        </p:nvGrpSpPr>
        <p:grpSpPr>
          <a:xfrm>
            <a:off x="4075573" y="5944932"/>
            <a:ext cx="1969648" cy="633665"/>
            <a:chOff x="14764800" y="8916950"/>
            <a:chExt cx="2954325" cy="950450"/>
          </a:xfrm>
        </p:grpSpPr>
        <p:cxnSp>
          <p:nvCxnSpPr>
            <p:cNvPr id="246" name="Google Shape;246;p39"/>
            <p:cNvCxnSpPr/>
            <p:nvPr/>
          </p:nvCxnSpPr>
          <p:spPr>
            <a:xfrm>
              <a:off x="14765025" y="9360225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1DE9B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" name="Google Shape;247;p39"/>
            <p:cNvCxnSpPr/>
            <p:nvPr/>
          </p:nvCxnSpPr>
          <p:spPr>
            <a:xfrm>
              <a:off x="14765025" y="9867400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p39"/>
            <p:cNvSpPr txBox="1"/>
            <p:nvPr/>
          </p:nvSpPr>
          <p:spPr>
            <a:xfrm>
              <a:off x="14764800" y="8916950"/>
              <a:ext cx="2954100" cy="8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i4Trust Website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i4Trust Community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9" name="Google Shape;249;p39"/>
          <p:cNvPicPr preferRelativeResize="0"/>
          <p:nvPr/>
        </p:nvPicPr>
        <p:blipFill rotWithShape="1">
          <a:blip r:embed="rId4">
            <a:alphaModFix/>
          </a:blip>
          <a:srcRect b="758" l="0" r="0" t="748"/>
          <a:stretch/>
        </p:blipFill>
        <p:spPr>
          <a:xfrm>
            <a:off x="7376959" y="6192172"/>
            <a:ext cx="1164411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9"/>
          <p:cNvPicPr preferRelativeResize="0"/>
          <p:nvPr/>
        </p:nvPicPr>
        <p:blipFill rotWithShape="1">
          <a:blip r:embed="rId5">
            <a:alphaModFix/>
          </a:blip>
          <a:srcRect b="426" l="0" r="0" t="426"/>
          <a:stretch/>
        </p:blipFill>
        <p:spPr>
          <a:xfrm>
            <a:off x="10426828" y="6192175"/>
            <a:ext cx="1283426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/>
          <p:cNvPicPr preferRelativeResize="0"/>
          <p:nvPr/>
        </p:nvPicPr>
        <p:blipFill rotWithShape="1">
          <a:blip r:embed="rId6">
            <a:alphaModFix/>
          </a:blip>
          <a:srcRect b="416" l="0" r="0" t="416"/>
          <a:stretch/>
        </p:blipFill>
        <p:spPr>
          <a:xfrm>
            <a:off x="9207998" y="6046700"/>
            <a:ext cx="552210" cy="586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39"/>
          <p:cNvCxnSpPr/>
          <p:nvPr/>
        </p:nvCxnSpPr>
        <p:spPr>
          <a:xfrm>
            <a:off x="6710327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ront Cover_No EU Logo - White">
  <p:cSld name="TITLE_1_1"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ctrTitle"/>
          </p:nvPr>
        </p:nvSpPr>
        <p:spPr>
          <a:xfrm>
            <a:off x="478738" y="1655710"/>
            <a:ext cx="54000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55" name="Google Shape;255;p40"/>
          <p:cNvCxnSpPr/>
          <p:nvPr/>
        </p:nvCxnSpPr>
        <p:spPr>
          <a:xfrm>
            <a:off x="3407670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6" name="Google Shape;25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40"/>
          <p:cNvGrpSpPr/>
          <p:nvPr/>
        </p:nvGrpSpPr>
        <p:grpSpPr>
          <a:xfrm>
            <a:off x="4075573" y="6046537"/>
            <a:ext cx="1969648" cy="589029"/>
            <a:chOff x="14764800" y="9069350"/>
            <a:chExt cx="2954325" cy="883500"/>
          </a:xfrm>
        </p:grpSpPr>
        <p:cxnSp>
          <p:nvCxnSpPr>
            <p:cNvPr id="258" name="Google Shape;258;p40"/>
            <p:cNvCxnSpPr/>
            <p:nvPr/>
          </p:nvCxnSpPr>
          <p:spPr>
            <a:xfrm>
              <a:off x="14765025" y="9360225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1DE9B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40"/>
            <p:cNvCxnSpPr/>
            <p:nvPr/>
          </p:nvCxnSpPr>
          <p:spPr>
            <a:xfrm>
              <a:off x="14765025" y="9867400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0" name="Google Shape;260;p40"/>
            <p:cNvSpPr txBox="1"/>
            <p:nvPr/>
          </p:nvSpPr>
          <p:spPr>
            <a:xfrm>
              <a:off x="14764800" y="9069350"/>
              <a:ext cx="2954100" cy="8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i4Trust Website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i4Trust Community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1" name="Google Shape;261;p40"/>
          <p:cNvPicPr preferRelativeResize="0"/>
          <p:nvPr/>
        </p:nvPicPr>
        <p:blipFill rotWithShape="1">
          <a:blip r:embed="rId3">
            <a:alphaModFix/>
          </a:blip>
          <a:srcRect b="12356" l="8109" r="8109" t="12341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6959" y="6192172"/>
            <a:ext cx="1164410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26828" y="6192175"/>
            <a:ext cx="1283426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0"/>
          <p:cNvPicPr preferRelativeResize="0"/>
          <p:nvPr/>
        </p:nvPicPr>
        <p:blipFill rotWithShape="1">
          <a:blip r:embed="rId6">
            <a:alphaModFix/>
          </a:blip>
          <a:srcRect b="0" l="-20" r="20" t="0"/>
          <a:stretch/>
        </p:blipFill>
        <p:spPr>
          <a:xfrm>
            <a:off x="9207998" y="6046700"/>
            <a:ext cx="552210" cy="586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40"/>
          <p:cNvCxnSpPr/>
          <p:nvPr/>
        </p:nvCxnSpPr>
        <p:spPr>
          <a:xfrm>
            <a:off x="6710327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Cover - Black">
  <p:cSld name="1_Blank"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ctrTitle"/>
          </p:nvPr>
        </p:nvSpPr>
        <p:spPr>
          <a:xfrm>
            <a:off x="478738" y="3119450"/>
            <a:ext cx="112332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41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9" name="Google Shape;26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9985" y="479916"/>
            <a:ext cx="11228582" cy="187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1"/>
          <p:cNvPicPr preferRelativeResize="0"/>
          <p:nvPr/>
        </p:nvPicPr>
        <p:blipFill rotWithShape="1">
          <a:blip r:embed="rId3">
            <a:alphaModFix/>
          </a:blip>
          <a:srcRect b="12358" l="8119" r="8086" t="12328"/>
          <a:stretch/>
        </p:blipFill>
        <p:spPr>
          <a:xfrm>
            <a:off x="9450909" y="5857375"/>
            <a:ext cx="2261052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Cover - White">
  <p:cSld name="1_Blank_1"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ctrTitle"/>
          </p:nvPr>
        </p:nvSpPr>
        <p:spPr>
          <a:xfrm>
            <a:off x="478738" y="3119454"/>
            <a:ext cx="112341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42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9985" y="479916"/>
            <a:ext cx="11228582" cy="187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2"/>
          <p:cNvPicPr preferRelativeResize="0"/>
          <p:nvPr/>
        </p:nvPicPr>
        <p:blipFill rotWithShape="1">
          <a:blip r:embed="rId3">
            <a:alphaModFix/>
          </a:blip>
          <a:srcRect b="12356" l="8109" r="8109" t="12341"/>
          <a:stretch/>
        </p:blipFill>
        <p:spPr>
          <a:xfrm>
            <a:off x="9450909" y="5857375"/>
            <a:ext cx="2261052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Cover - White">
  <p:cSld name="1_Blank_1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ctrTitle"/>
          </p:nvPr>
        </p:nvSpPr>
        <p:spPr>
          <a:xfrm>
            <a:off x="478738" y="3119454"/>
            <a:ext cx="112341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9985" y="479916"/>
            <a:ext cx="11228582" cy="187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 b="12356" l="8109" r="8108" t="12341"/>
          <a:stretch/>
        </p:blipFill>
        <p:spPr>
          <a:xfrm>
            <a:off x="9450909" y="5857375"/>
            <a:ext cx="2261052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 - Black">
  <p:cSld name="7_Blank">
    <p:bg>
      <p:bgPr>
        <a:solidFill>
          <a:schemeClr val="dk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43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9" name="Google Shape;279;p43"/>
          <p:cNvPicPr preferRelativeResize="0"/>
          <p:nvPr/>
        </p:nvPicPr>
        <p:blipFill rotWithShape="1">
          <a:blip r:embed="rId2">
            <a:alphaModFix/>
          </a:blip>
          <a:srcRect b="12358" l="8119" r="8086" t="12328"/>
          <a:stretch/>
        </p:blipFill>
        <p:spPr>
          <a:xfrm>
            <a:off x="10751669" y="6358887"/>
            <a:ext cx="1199963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478738" y="1440000"/>
            <a:ext cx="107988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0" sz="2000" u="none" cap="none" strike="noStrike">
                <a:solidFill>
                  <a:schemeClr val="lt1"/>
                </a:solidFill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■"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■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■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 - White">
  <p:cSld name="7_Blank_1"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478738" y="1440000"/>
            <a:ext cx="107988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0" sz="2000" u="none" cap="none" strike="noStrike">
                <a:solidFill>
                  <a:schemeClr val="dk1"/>
                </a:solidFill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■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■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44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 rotWithShape="1">
          <a:blip r:embed="rId2">
            <a:alphaModFix/>
          </a:blip>
          <a:srcRect b="12356" l="8109" r="8109" t="12341"/>
          <a:stretch/>
        </p:blipFill>
        <p:spPr>
          <a:xfrm>
            <a:off x="10751669" y="6358887"/>
            <a:ext cx="1199963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 with Title - Black">
  <p:cSld name="6_Blank">
    <p:bg>
      <p:bgPr>
        <a:solidFill>
          <a:schemeClr val="dk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2" name="Google Shape;292;p45"/>
          <p:cNvPicPr preferRelativeResize="0"/>
          <p:nvPr/>
        </p:nvPicPr>
        <p:blipFill rotWithShape="1">
          <a:blip r:embed="rId2">
            <a:alphaModFix/>
          </a:blip>
          <a:srcRect b="12358" l="8119" r="8086" t="12328"/>
          <a:stretch/>
        </p:blipFill>
        <p:spPr>
          <a:xfrm>
            <a:off x="10751669" y="6358887"/>
            <a:ext cx="1199963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5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 with Title - White">
  <p:cSld name="6_Blank_1"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8" name="Google Shape;298;p46"/>
          <p:cNvPicPr preferRelativeResize="0"/>
          <p:nvPr/>
        </p:nvPicPr>
        <p:blipFill rotWithShape="1">
          <a:blip r:embed="rId2">
            <a:alphaModFix/>
          </a:blip>
          <a:srcRect b="12356" l="8109" r="8109" t="12341"/>
          <a:stretch/>
        </p:blipFill>
        <p:spPr>
          <a:xfrm>
            <a:off x="10751669" y="6358887"/>
            <a:ext cx="1199963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6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 no Title - Black">
  <p:cSld name="2_Blank">
    <p:bg>
      <p:bgPr>
        <a:solidFill>
          <a:schemeClr val="dk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47"/>
          <p:cNvPicPr preferRelativeResize="0"/>
          <p:nvPr/>
        </p:nvPicPr>
        <p:blipFill rotWithShape="1">
          <a:blip r:embed="rId2">
            <a:alphaModFix/>
          </a:blip>
          <a:srcRect b="12358" l="8119" r="8086" t="12328"/>
          <a:stretch/>
        </p:blipFill>
        <p:spPr>
          <a:xfrm>
            <a:off x="10751669" y="6358887"/>
            <a:ext cx="1199963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 no Title - White">
  <p:cSld name="2_Blank_1"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9" name="Google Shape;309;p48"/>
          <p:cNvPicPr preferRelativeResize="0"/>
          <p:nvPr/>
        </p:nvPicPr>
        <p:blipFill rotWithShape="1">
          <a:blip r:embed="rId2">
            <a:alphaModFix/>
          </a:blip>
          <a:srcRect b="12356" l="8109" r="8109" t="12341"/>
          <a:stretch/>
        </p:blipFill>
        <p:spPr>
          <a:xfrm>
            <a:off x="10751669" y="6358887"/>
            <a:ext cx="1199963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 - Black">
  <p:cSld name="4_Blank">
    <p:bg>
      <p:bgPr>
        <a:solidFill>
          <a:schemeClr val="dk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4" name="Google Shape;314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 - White">
  <p:cSld name="4_Blank_1">
    <p:bg>
      <p:bgPr>
        <a:solidFill>
          <a:schemeClr val="l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8" name="Google Shape;318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ack Cover - Black">
  <p:cSld name="5_Blank">
    <p:bg>
      <p:bgPr>
        <a:solidFill>
          <a:schemeClr val="dk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/>
        </p:nvSpPr>
        <p:spPr>
          <a:xfrm>
            <a:off x="478738" y="1827444"/>
            <a:ext cx="35997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US" sz="5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3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1782" y="6223520"/>
            <a:ext cx="429064" cy="28796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1">
            <a:hlinkClick r:id="rId4"/>
          </p:cNvPr>
          <p:cNvSpPr txBox="1"/>
          <p:nvPr/>
        </p:nvSpPr>
        <p:spPr>
          <a:xfrm>
            <a:off x="7272910" y="6223525"/>
            <a:ext cx="430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i4Trust has received funding from the European Union’s Horizon 2020 research and innovation programme under the Grant Agreement no 951975.</a:t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51"/>
          <p:cNvPicPr preferRelativeResize="0"/>
          <p:nvPr/>
        </p:nvPicPr>
        <p:blipFill rotWithShape="1">
          <a:blip r:embed="rId5">
            <a:alphaModFix/>
          </a:blip>
          <a:srcRect b="12358" l="8119" r="8086" t="12328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ack Cover - White">
  <p:cSld name="5_Blank_1"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/>
        </p:nvSpPr>
        <p:spPr>
          <a:xfrm>
            <a:off x="478738" y="1827444"/>
            <a:ext cx="34821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US" sz="5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3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2"/>
          <p:cNvPicPr preferRelativeResize="0"/>
          <p:nvPr/>
        </p:nvPicPr>
        <p:blipFill rotWithShape="1">
          <a:blip r:embed="rId3">
            <a:alphaModFix/>
          </a:blip>
          <a:srcRect b="12356" l="8109" r="8109" t="12341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1782" y="6223520"/>
            <a:ext cx="429064" cy="287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2">
            <a:hlinkClick r:id="rId5"/>
          </p:cNvPr>
          <p:cNvSpPr txBox="1"/>
          <p:nvPr/>
        </p:nvSpPr>
        <p:spPr>
          <a:xfrm>
            <a:off x="7272910" y="6223525"/>
            <a:ext cx="430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i4Trust has received funding from the European Union’s Horizon 2020 research and innovation programme under the Grant Agreement no 951975.</a:t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 - Black">
  <p:cSld name="7_Blank">
    <p:bg>
      <p:bgPr>
        <a:solidFill>
          <a:schemeClr val="dk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78738" y="360000"/>
            <a:ext cx="10798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12357" l="8119" r="8085" t="12328"/>
          <a:stretch/>
        </p:blipFill>
        <p:spPr>
          <a:xfrm>
            <a:off x="10751669" y="6358887"/>
            <a:ext cx="1199963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78738" y="1440000"/>
            <a:ext cx="107985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0" sz="2000" u="none" cap="none" strike="noStrike">
                <a:solidFill>
                  <a:schemeClr val="lt1"/>
                </a:solidFill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■"/>
              <a:defRPr b="0" i="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■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 sz="6900"/>
            </a:lvl9pPr>
          </a:lstStyle>
          <a:p/>
        </p:txBody>
      </p:sp>
      <p:sp>
        <p:nvSpPr>
          <p:cNvPr id="334" name="Google Shape;334;p53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35" name="Google Shape;335;p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 - White 1">
  <p:cSld name="3_Text - White"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8" name="Google Shape;338;p54"/>
          <p:cNvSpPr txBox="1"/>
          <p:nvPr>
            <p:ph idx="1" type="body"/>
          </p:nvPr>
        </p:nvSpPr>
        <p:spPr>
          <a:xfrm>
            <a:off x="478738" y="1440000"/>
            <a:ext cx="107988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■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■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9" name="Google Shape;339;p54"/>
          <p:cNvSpPr txBox="1"/>
          <p:nvPr>
            <p:ph idx="12" type="sldNum"/>
          </p:nvPr>
        </p:nvSpPr>
        <p:spPr>
          <a:xfrm>
            <a:off x="5407119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0" name="Google Shape;340;p54"/>
          <p:cNvPicPr preferRelativeResize="0"/>
          <p:nvPr/>
        </p:nvPicPr>
        <p:blipFill rotWithShape="1">
          <a:blip r:embed="rId2">
            <a:alphaModFix/>
          </a:blip>
          <a:srcRect b="12356" l="8109" r="8109" t="12341"/>
          <a:stretch/>
        </p:blipFill>
        <p:spPr>
          <a:xfrm>
            <a:off x="10751669" y="6358887"/>
            <a:ext cx="1199963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 - White">
  <p:cSld name="7_Blank_1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78738" y="360000"/>
            <a:ext cx="10798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78738" y="1440000"/>
            <a:ext cx="107985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0" sz="2000" u="none" cap="none" strike="noStrike">
                <a:solidFill>
                  <a:schemeClr val="dk1"/>
                </a:solidFill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■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12356" l="8109" r="8108" t="12341"/>
          <a:stretch/>
        </p:blipFill>
        <p:spPr>
          <a:xfrm>
            <a:off x="10751669" y="6358887"/>
            <a:ext cx="1199963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 with Title - Black">
  <p:cSld name="6_Blank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 b="12357" l="8119" r="8085" t="12328"/>
          <a:stretch/>
        </p:blipFill>
        <p:spPr>
          <a:xfrm>
            <a:off x="10751669" y="6358887"/>
            <a:ext cx="1199963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/>
          <p:nvPr>
            <p:ph type="title"/>
          </p:nvPr>
        </p:nvSpPr>
        <p:spPr>
          <a:xfrm>
            <a:off x="478738" y="360000"/>
            <a:ext cx="10798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 with Title - White">
  <p:cSld name="6_Blank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12356" l="8109" r="8108" t="12341"/>
          <a:stretch/>
        </p:blipFill>
        <p:spPr>
          <a:xfrm>
            <a:off x="10751669" y="6358887"/>
            <a:ext cx="1199963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478738" y="360000"/>
            <a:ext cx="10798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 no Title - Black">
  <p:cSld name="2_Blank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/>
          </a:blip>
          <a:srcRect b="12357" l="8119" r="8085" t="12328"/>
          <a:stretch/>
        </p:blipFill>
        <p:spPr>
          <a:xfrm>
            <a:off x="10751669" y="6358887"/>
            <a:ext cx="1199963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buNone/>
              <a:defRPr sz="1700">
                <a:solidFill>
                  <a:schemeClr val="tx1"/>
                </a:solidFill>
              </a:defRPr>
            </a:lvl1pPr>
            <a:lvl2pPr lvl="1" rtl="0" algn="r">
              <a:buNone/>
              <a:defRPr sz="1700">
                <a:solidFill>
                  <a:schemeClr val="tx1"/>
                </a:solidFill>
              </a:defRPr>
            </a:lvl2pPr>
            <a:lvl3pPr lvl="2" rtl="0" algn="r">
              <a:buNone/>
              <a:defRPr sz="1700">
                <a:solidFill>
                  <a:schemeClr val="tx1"/>
                </a:solidFill>
              </a:defRPr>
            </a:lvl3pPr>
            <a:lvl4pPr lvl="3" rtl="0" algn="r">
              <a:buNone/>
              <a:defRPr sz="1700">
                <a:solidFill>
                  <a:schemeClr val="tx1"/>
                </a:solidFill>
              </a:defRPr>
            </a:lvl4pPr>
            <a:lvl5pPr lvl="4" rtl="0" algn="r">
              <a:buNone/>
              <a:defRPr sz="1700">
                <a:solidFill>
                  <a:schemeClr val="tx1"/>
                </a:solidFill>
              </a:defRPr>
            </a:lvl5pPr>
            <a:lvl6pPr lvl="5" rtl="0" algn="r">
              <a:buNone/>
              <a:defRPr sz="1700">
                <a:solidFill>
                  <a:schemeClr val="tx1"/>
                </a:solidFill>
              </a:defRPr>
            </a:lvl6pPr>
            <a:lvl7pPr lvl="6" rtl="0" algn="r">
              <a:buNone/>
              <a:defRPr sz="1700">
                <a:solidFill>
                  <a:schemeClr val="tx1"/>
                </a:solidFill>
              </a:defRPr>
            </a:lvl7pPr>
            <a:lvl8pPr lvl="7" rtl="0" algn="r">
              <a:buNone/>
              <a:defRPr sz="1700">
                <a:solidFill>
                  <a:schemeClr val="tx1"/>
                </a:solidFill>
              </a:defRPr>
            </a:lvl8pPr>
            <a:lvl9pPr lvl="8" rtl="0" algn="r">
              <a:buNone/>
              <a:defRPr sz="17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6.png"/><Relationship Id="rId4" Type="http://schemas.openxmlformats.org/officeDocument/2006/relationships/image" Target="../media/image68.png"/><Relationship Id="rId5" Type="http://schemas.openxmlformats.org/officeDocument/2006/relationships/image" Target="../media/image7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7.png"/><Relationship Id="rId4" Type="http://schemas.openxmlformats.org/officeDocument/2006/relationships/image" Target="../media/image7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7.png"/><Relationship Id="rId4" Type="http://schemas.openxmlformats.org/officeDocument/2006/relationships/image" Target="../media/image7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2.png"/><Relationship Id="rId4" Type="http://schemas.openxmlformats.org/officeDocument/2006/relationships/image" Target="../media/image6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/>
          <p:nvPr>
            <p:ph type="ctrTitle"/>
          </p:nvPr>
        </p:nvSpPr>
        <p:spPr>
          <a:xfrm>
            <a:off x="638318" y="2209147"/>
            <a:ext cx="7200000" cy="223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i4Trust Marketplace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48" name="Google Shape;348;p55"/>
          <p:cNvSpPr txBox="1"/>
          <p:nvPr/>
        </p:nvSpPr>
        <p:spPr>
          <a:xfrm>
            <a:off x="638325" y="5360425"/>
            <a:ext cx="433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</a:rPr>
              <a:t>Francisco de la Vega - CTO FICODES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4"/>
          <p:cNvSpPr txBox="1"/>
          <p:nvPr>
            <p:ph type="ctrTitle"/>
          </p:nvPr>
        </p:nvSpPr>
        <p:spPr>
          <a:xfrm>
            <a:off x="478738" y="3119454"/>
            <a:ext cx="112341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BAE Concepts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5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Catalog Elements</a:t>
            </a:r>
            <a:endParaRPr/>
          </a:p>
        </p:txBody>
      </p:sp>
      <p:sp>
        <p:nvSpPr>
          <p:cNvPr id="414" name="Google Shape;414;p65"/>
          <p:cNvSpPr txBox="1"/>
          <p:nvPr>
            <p:ph idx="1" type="body"/>
          </p:nvPr>
        </p:nvSpPr>
        <p:spPr>
          <a:xfrm>
            <a:off x="478756" y="1440000"/>
            <a:ext cx="110622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Catalog Models taken from TMForum Catalog Management API v14.5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Product classification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-US"/>
              <a:t>Category</a:t>
            </a:r>
            <a:r>
              <a:rPr lang="en-US"/>
              <a:t>: Created by a system administrator, can be used by providers to categorize offers. Categories can be nested to create a tree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-US"/>
              <a:t>Catalog</a:t>
            </a:r>
            <a:r>
              <a:rPr lang="en-US"/>
              <a:t>: Created by providers to group their own offers. All offers of the system need to be part of a Catalog.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6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Catalog Elements</a:t>
            </a:r>
            <a:endParaRPr/>
          </a:p>
        </p:txBody>
      </p:sp>
      <p:sp>
        <p:nvSpPr>
          <p:cNvPr id="420" name="Google Shape;420;p66"/>
          <p:cNvSpPr txBox="1"/>
          <p:nvPr>
            <p:ph idx="1" type="body"/>
          </p:nvPr>
        </p:nvSpPr>
        <p:spPr>
          <a:xfrm>
            <a:off x="478756" y="1440000"/>
            <a:ext cx="110622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Catalog Models taken from TMForum Catalog Management API v14.5</a:t>
            </a:r>
            <a:br>
              <a:rPr lang="en-US"/>
            </a:b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Product creation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-US"/>
              <a:t>Asset</a:t>
            </a:r>
            <a:r>
              <a:rPr lang="en-US"/>
              <a:t>: Real digital product registered in the system (the data, file, service, etc).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-US"/>
              <a:t>Product Specification</a:t>
            </a:r>
            <a:r>
              <a:rPr lang="en-US"/>
              <a:t>: Definition of product-related information linked to the asset in the system. It incorporates asset link, product characteristics, and attachments.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-US"/>
              <a:t>Product Offering</a:t>
            </a:r>
            <a:r>
              <a:rPr lang="en-US"/>
              <a:t>: Definition of the business-related information linked to the product. It includes link to the catalog, product specification, licence, SLAs, pricing models and  revenue sharing models.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7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Ordering </a:t>
            </a:r>
            <a:r>
              <a:rPr lang="en-US"/>
              <a:t>Elements</a:t>
            </a:r>
            <a:endParaRPr/>
          </a:p>
        </p:txBody>
      </p:sp>
      <p:sp>
        <p:nvSpPr>
          <p:cNvPr id="426" name="Google Shape;426;p67"/>
          <p:cNvSpPr txBox="1"/>
          <p:nvPr>
            <p:ph idx="1" type="body"/>
          </p:nvPr>
        </p:nvSpPr>
        <p:spPr>
          <a:xfrm>
            <a:off x="478756" y="1440000"/>
            <a:ext cx="110832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Ordering </a:t>
            </a:r>
            <a:r>
              <a:rPr lang="en-US"/>
              <a:t>Models taken from TMForum Ordering and Inventory Management API v14.5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Models: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-US"/>
              <a:t>Order</a:t>
            </a:r>
            <a:r>
              <a:rPr lang="en-US"/>
              <a:t>: Defines the acquisition of a couple of product offering, including customer, billing profile, provider and acquired offerings, .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-US"/>
              <a:t>Product</a:t>
            </a:r>
            <a:r>
              <a:rPr lang="en-US"/>
              <a:t>: Defines an acquired product. It includes, the chosen pricing model, the chosen </a:t>
            </a:r>
            <a:r>
              <a:rPr lang="en-US"/>
              <a:t>characteristics</a:t>
            </a:r>
            <a:r>
              <a:rPr lang="en-US"/>
              <a:t>, and the list of charges made by the customer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8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Usage Elements</a:t>
            </a:r>
            <a:endParaRPr/>
          </a:p>
        </p:txBody>
      </p:sp>
      <p:sp>
        <p:nvSpPr>
          <p:cNvPr id="432" name="Google Shape;432;p68"/>
          <p:cNvSpPr txBox="1"/>
          <p:nvPr>
            <p:ph idx="1" type="body"/>
          </p:nvPr>
        </p:nvSpPr>
        <p:spPr>
          <a:xfrm>
            <a:off x="478756" y="1440000"/>
            <a:ext cx="110832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Usage </a:t>
            </a:r>
            <a:r>
              <a:rPr lang="en-US"/>
              <a:t>Models taken from TMForum Usage Management API v14.5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Models: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-US"/>
              <a:t>Usage Specification</a:t>
            </a:r>
            <a:r>
              <a:rPr lang="en-US"/>
              <a:t>: Defines the kind of usage information expected for a given product offering, including the units and metrics.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-US"/>
              <a:t>Usage Document</a:t>
            </a:r>
            <a:r>
              <a:rPr lang="en-US"/>
              <a:t>: Includes an actual usage made of a product specification asset during a period of time. It includes also its associated price and whether it has been charged or not.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Revenue Sharing</a:t>
            </a:r>
            <a:endParaRPr/>
          </a:p>
        </p:txBody>
      </p:sp>
      <p:sp>
        <p:nvSpPr>
          <p:cNvPr id="438" name="Google Shape;438;p69"/>
          <p:cNvSpPr txBox="1"/>
          <p:nvPr>
            <p:ph idx="1" type="body"/>
          </p:nvPr>
        </p:nvSpPr>
        <p:spPr>
          <a:xfrm>
            <a:off x="478755" y="1440000"/>
            <a:ext cx="109374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Models: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-US"/>
              <a:t>Revenue Sharing Model</a:t>
            </a:r>
            <a:r>
              <a:rPr lang="en-US"/>
              <a:t>: It establishes how the incomes generated by a set of offers has  to be distributed among the different stakeholders involved. It includes, the platform percentage, the provider percentage and the stakeholders percentage.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-US"/>
              <a:t>Transaction</a:t>
            </a:r>
            <a:r>
              <a:rPr lang="en-US"/>
              <a:t>: A payment made by a customers linked to a particular revenue sharing model.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-US"/>
              <a:t>Revenue Sharing Report</a:t>
            </a:r>
            <a:r>
              <a:rPr lang="en-US"/>
              <a:t>: Result of applying the a revenue sharing model to its linked transactions. It include the amount to be paid to the different stakeholders.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0"/>
          <p:cNvSpPr txBox="1"/>
          <p:nvPr>
            <p:ph type="ctrTitle"/>
          </p:nvPr>
        </p:nvSpPr>
        <p:spPr>
          <a:xfrm>
            <a:off x="478738" y="3119454"/>
            <a:ext cx="112341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i4Trust Marketplace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1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iSHARE Integration</a:t>
            </a:r>
            <a:endParaRPr/>
          </a:p>
        </p:txBody>
      </p:sp>
      <p:sp>
        <p:nvSpPr>
          <p:cNvPr id="449" name="Google Shape;449;p71"/>
          <p:cNvSpPr txBox="1"/>
          <p:nvPr>
            <p:ph idx="1" type="body"/>
          </p:nvPr>
        </p:nvSpPr>
        <p:spPr>
          <a:xfrm>
            <a:off x="6094419" y="142955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i4Trust Marketplace is a global instance offered to all participant organization.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It supports multiple IDPs thanks to iShare protocol, so providers and customers can sign in using its own IDP.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Each data provider organization is owning its own IDP, API Umbrella and Context Broker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iShare JWT are used to authenticate the Marketplace in the different IDPs and retrieve user profiles.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823700"/>
            <a:ext cx="4837124" cy="29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2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iSHARE Integration</a:t>
            </a:r>
            <a:endParaRPr/>
          </a:p>
        </p:txBody>
      </p:sp>
      <p:pic>
        <p:nvPicPr>
          <p:cNvPr id="456" name="Google Shape;45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061700"/>
            <a:ext cx="6926208" cy="518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3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iSHARE Integration</a:t>
            </a:r>
            <a:endParaRPr/>
          </a:p>
        </p:txBody>
      </p:sp>
      <p:sp>
        <p:nvSpPr>
          <p:cNvPr id="462" name="Google Shape;462;p73"/>
          <p:cNvSpPr txBox="1"/>
          <p:nvPr>
            <p:ph idx="1" type="body"/>
          </p:nvPr>
        </p:nvSpPr>
        <p:spPr>
          <a:xfrm>
            <a:off x="6094419" y="142955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The user selects its IDP in the list the Marketplace has in its system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Once the user selects its IDP, the Marketplace builds its iShare JWT and submits it  to the IDP to authenticate itself.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95100"/>
            <a:ext cx="5789620" cy="4035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6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354" name="Google Shape;354;p56"/>
          <p:cNvSpPr txBox="1"/>
          <p:nvPr>
            <p:ph idx="1" type="body"/>
          </p:nvPr>
        </p:nvSpPr>
        <p:spPr>
          <a:xfrm>
            <a:off x="478738" y="1440000"/>
            <a:ext cx="107988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Introduction</a:t>
            </a:r>
            <a:r>
              <a:rPr lang="en-US"/>
              <a:t> - The Business API Ecosystem GE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BAE Concepts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Catalog models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Ordering models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Usage models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Revenue Sharing models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i4Trust Marketplace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Integration with iShare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i4Trust plugin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Step by Step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4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iSHARE Integration</a:t>
            </a:r>
            <a:endParaRPr/>
          </a:p>
        </p:txBody>
      </p:sp>
      <p:sp>
        <p:nvSpPr>
          <p:cNvPr id="469" name="Google Shape;469;p74"/>
          <p:cNvSpPr txBox="1"/>
          <p:nvPr>
            <p:ph idx="1" type="body"/>
          </p:nvPr>
        </p:nvSpPr>
        <p:spPr>
          <a:xfrm>
            <a:off x="6094419" y="142955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The selected IDP validates and decodes the Marketplace JWT.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the selected IDP build its own JWT and validates the Marketplace as a participant in the iShare Satellite.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8900"/>
            <a:ext cx="5789619" cy="4115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5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iSHARE Integration</a:t>
            </a:r>
            <a:endParaRPr/>
          </a:p>
        </p:txBody>
      </p:sp>
      <p:sp>
        <p:nvSpPr>
          <p:cNvPr id="476" name="Google Shape;476;p75"/>
          <p:cNvSpPr txBox="1"/>
          <p:nvPr>
            <p:ph idx="1" type="body"/>
          </p:nvPr>
        </p:nvSpPr>
        <p:spPr>
          <a:xfrm>
            <a:off x="6094419" y="142955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The IDP returns to the Marketplace the login  endpoint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The Marketplace redirects user browser to the login endpoint so the user can authenticate itself in its own IDP.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Once the user is authenticated, OIDC is used to get a user access token and user profile in the Marketplace.</a:t>
            </a:r>
            <a:endParaRPr/>
          </a:p>
        </p:txBody>
      </p:sp>
      <p:pic>
        <p:nvPicPr>
          <p:cNvPr id="477" name="Google Shape;47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823700"/>
            <a:ext cx="5789619" cy="3617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6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i4Trust plugin</a:t>
            </a:r>
            <a:endParaRPr/>
          </a:p>
        </p:txBody>
      </p:sp>
      <p:sp>
        <p:nvSpPr>
          <p:cNvPr id="483" name="Google Shape;483;p76"/>
          <p:cNvSpPr txBox="1"/>
          <p:nvPr>
            <p:ph idx="1" type="body"/>
          </p:nvPr>
        </p:nvSpPr>
        <p:spPr>
          <a:xfrm>
            <a:off x="478744" y="144000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A new asset plugin has been developed for registering data offered by a participant Context Broker.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It allows to provide metadata representing the policy that is going to be applied to customers.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Context Broker URL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Entity</a:t>
            </a:r>
            <a:r>
              <a:rPr lang="en-US"/>
              <a:t> to be monetized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Attributes</a:t>
            </a:r>
            <a:r>
              <a:rPr lang="en-US"/>
              <a:t> that can be GET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Attributes that can be POST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Attributes that can be PATCH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Attributes that can be DELETED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Duration of the policy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394" y="835650"/>
            <a:ext cx="3936154" cy="5186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7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i4Trust plugin</a:t>
            </a:r>
            <a:endParaRPr/>
          </a:p>
        </p:txBody>
      </p:sp>
      <p:sp>
        <p:nvSpPr>
          <p:cNvPr id="490" name="Google Shape;490;p77"/>
          <p:cNvSpPr txBox="1"/>
          <p:nvPr>
            <p:ph idx="1" type="body"/>
          </p:nvPr>
        </p:nvSpPr>
        <p:spPr>
          <a:xfrm>
            <a:off x="478744" y="144000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When a new product is created: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Provided metadata is validated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Relevant info is attached as product characteristics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When the offering is acquired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The Marketplace builds an iShare JWT and authenticates itself using client_credentials grant to get an access token for data owner organization Authorization Registry.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The Marketplace creates a new policy (delegationEvidence) using the metadata of the product and the identity of the buyer organization.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The Marketplace submits the policy to the AR of the data owner using its access token.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491" name="Google Shape;49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394" y="835650"/>
            <a:ext cx="3936154" cy="5186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8"/>
          <p:cNvSpPr txBox="1"/>
          <p:nvPr>
            <p:ph type="ctrTitle"/>
          </p:nvPr>
        </p:nvSpPr>
        <p:spPr>
          <a:xfrm>
            <a:off x="478738" y="3119454"/>
            <a:ext cx="112341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by Step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9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by Step</a:t>
            </a:r>
            <a:endParaRPr/>
          </a:p>
        </p:txBody>
      </p:sp>
      <p:sp>
        <p:nvSpPr>
          <p:cNvPr id="502" name="Google Shape;502;p79"/>
          <p:cNvSpPr txBox="1"/>
          <p:nvPr>
            <p:ph idx="1" type="body"/>
          </p:nvPr>
        </p:nvSpPr>
        <p:spPr>
          <a:xfrm>
            <a:off x="478756" y="1440000"/>
            <a:ext cx="114786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Access to the Marketplace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The </a:t>
            </a:r>
            <a:r>
              <a:rPr lang="en-US"/>
              <a:t>sign in</a:t>
            </a:r>
            <a:r>
              <a:rPr lang="en-US"/>
              <a:t> option allows to select the IDP between the registered in the Marketplace.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Select your IDP and click on Sign in, you will be prompted to your IDP login page.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74" y="2657275"/>
            <a:ext cx="3281225" cy="21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925" y="3437849"/>
            <a:ext cx="4575650" cy="28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4800" y="3040000"/>
            <a:ext cx="3721224" cy="1936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0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by Step</a:t>
            </a:r>
            <a:endParaRPr/>
          </a:p>
        </p:txBody>
      </p:sp>
      <p:sp>
        <p:nvSpPr>
          <p:cNvPr id="511" name="Google Shape;511;p80"/>
          <p:cNvSpPr txBox="1"/>
          <p:nvPr>
            <p:ph idx="1" type="body"/>
          </p:nvPr>
        </p:nvSpPr>
        <p:spPr>
          <a:xfrm>
            <a:off x="478750" y="1440000"/>
            <a:ext cx="97821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Access My Stock section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Create a new Catalog providing a name and a </a:t>
            </a:r>
            <a:r>
              <a:rPr lang="en-US"/>
              <a:t>description</a:t>
            </a:r>
            <a:r>
              <a:rPr lang="en-US"/>
              <a:t>.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Catalogs are created in Active state, to make the catalog available to customers its status needs to be changed to Launched.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512" name="Google Shape;51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70" y="2865700"/>
            <a:ext cx="6812806" cy="23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8219" y="4193400"/>
            <a:ext cx="4469692" cy="19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1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by Step</a:t>
            </a:r>
            <a:endParaRPr/>
          </a:p>
        </p:txBody>
      </p:sp>
      <p:sp>
        <p:nvSpPr>
          <p:cNvPr id="519" name="Google Shape;519;p81"/>
          <p:cNvSpPr txBox="1"/>
          <p:nvPr>
            <p:ph idx="1" type="body"/>
          </p:nvPr>
        </p:nvSpPr>
        <p:spPr>
          <a:xfrm>
            <a:off x="478750" y="144000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Access to Product Specification section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Click on New to open Product Spec. Form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Fill basic product information including name and description.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In Asset section, select the kind of asset you are creating and fill the requested metadata.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In attachment section provide the image for the product and any optional attachment, such as documentation.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Product Specs. are created in Active state, to make them available change the state to Launched.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520" name="Google Shape;52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975" y="915325"/>
            <a:ext cx="4754924" cy="25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5975" y="3516674"/>
            <a:ext cx="4754925" cy="290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2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by Step</a:t>
            </a:r>
            <a:endParaRPr/>
          </a:p>
        </p:txBody>
      </p:sp>
      <p:sp>
        <p:nvSpPr>
          <p:cNvPr id="527" name="Google Shape;527;p82"/>
          <p:cNvSpPr txBox="1"/>
          <p:nvPr>
            <p:ph idx="1" type="body"/>
          </p:nvPr>
        </p:nvSpPr>
        <p:spPr>
          <a:xfrm>
            <a:off x="478744" y="144000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Access to Product Offerings section.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Click on new to open Product Offering form.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Fill basic offering information including the name and the </a:t>
            </a:r>
            <a:r>
              <a:rPr lang="en-US"/>
              <a:t>description</a:t>
            </a:r>
            <a:r>
              <a:rPr lang="en-US"/>
              <a:t>.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Select the catalog where the offering is going to be published and select the categories.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Provide licence, and SLAs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Provide pricing model and revenue sharing model.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Create the offering. Offerings </a:t>
            </a:r>
            <a:r>
              <a:rPr lang="en-US"/>
              <a:t>are created in Active state, to make them available change the state to Launched.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528" name="Google Shape;52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844" y="1518900"/>
            <a:ext cx="5792756" cy="3501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3"/>
          <p:cNvSpPr txBox="1"/>
          <p:nvPr>
            <p:ph idx="12" type="sldNum"/>
          </p:nvPr>
        </p:nvSpPr>
        <p:spPr>
          <a:xfrm>
            <a:off x="5536419" y="6356359"/>
            <a:ext cx="11191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/>
          <p:nvPr>
            <p:ph type="ctrTitle"/>
          </p:nvPr>
        </p:nvSpPr>
        <p:spPr>
          <a:xfrm>
            <a:off x="478738" y="3119454"/>
            <a:ext cx="112341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API Ecosystem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API Ecosystem (1 of 6)</a:t>
            </a:r>
            <a:endParaRPr/>
          </a:p>
        </p:txBody>
      </p:sp>
      <p:sp>
        <p:nvSpPr>
          <p:cNvPr id="365" name="Google Shape;365;p58"/>
          <p:cNvSpPr txBox="1"/>
          <p:nvPr>
            <p:ph idx="1" type="body"/>
          </p:nvPr>
        </p:nvSpPr>
        <p:spPr>
          <a:xfrm>
            <a:off x="478744" y="144000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Supports the creation of digital marketplaces for the monetization of digital assets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Manages the lifecycle of products offers, from product  creation to monetization, billing, payment and revenue sharing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Integrated with Identity Management and Data Usage Policy Management frameworks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Relying on TM Forum Business Ecosystem Open APIs</a:t>
            </a:r>
            <a:endParaRPr/>
          </a:p>
        </p:txBody>
      </p:sp>
      <p:pic>
        <p:nvPicPr>
          <p:cNvPr id="366" name="Google Shape;36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00" y="4718400"/>
            <a:ext cx="72771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5889" y="1597975"/>
            <a:ext cx="4328563" cy="27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9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API Ecosystem (2 of 6)</a:t>
            </a:r>
            <a:endParaRPr/>
          </a:p>
        </p:txBody>
      </p:sp>
      <p:sp>
        <p:nvSpPr>
          <p:cNvPr id="373" name="Google Shape;373;p59"/>
          <p:cNvSpPr txBox="1"/>
          <p:nvPr>
            <p:ph idx="1" type="body"/>
          </p:nvPr>
        </p:nvSpPr>
        <p:spPr>
          <a:xfrm>
            <a:off x="478744" y="144000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Customizable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Branding and theming support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Multiple identity providers supported, including FIWARE Keyrock, Keycloak and GitHub</a:t>
            </a:r>
            <a:endParaRPr/>
          </a:p>
        </p:txBody>
      </p:sp>
      <p:pic>
        <p:nvPicPr>
          <p:cNvPr id="374" name="Google Shape;37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4350" y="1440000"/>
            <a:ext cx="4994273" cy="268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069" y="3489099"/>
            <a:ext cx="4605491" cy="2433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API Ecosystem (3 of 6)</a:t>
            </a:r>
            <a:endParaRPr/>
          </a:p>
        </p:txBody>
      </p:sp>
      <p:sp>
        <p:nvSpPr>
          <p:cNvPr id="381" name="Google Shape;381;p60"/>
          <p:cNvSpPr txBox="1"/>
          <p:nvPr>
            <p:ph idx="1" type="body"/>
          </p:nvPr>
        </p:nvSpPr>
        <p:spPr>
          <a:xfrm>
            <a:off x="478744" y="144000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Support for digital asset monetization, including (but not limited to) data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Even regarding data, multiple types: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Files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Right-time NGSI queries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Data streams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Media streams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...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250" y="2612651"/>
            <a:ext cx="6288075" cy="3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1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API Ecosystem (4 of 6)</a:t>
            </a:r>
            <a:endParaRPr/>
          </a:p>
        </p:txBody>
      </p:sp>
      <p:sp>
        <p:nvSpPr>
          <p:cNvPr id="388" name="Google Shape;388;p61"/>
          <p:cNvSpPr txBox="1"/>
          <p:nvPr>
            <p:ph idx="1" type="body"/>
          </p:nvPr>
        </p:nvSpPr>
        <p:spPr>
          <a:xfrm>
            <a:off x="6094419" y="144000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Multiple Price models: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Open / Free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One time payments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Subscriptions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Pay-per-use</a:t>
            </a:r>
            <a:br>
              <a:rPr lang="en-US"/>
            </a:b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Advanced models: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Fees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Discounts</a:t>
            </a:r>
            <a:endParaRPr/>
          </a:p>
          <a:p>
            <a:pPr indent="-431800" lvl="1" marL="1219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Dynamic pricing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18900"/>
            <a:ext cx="38671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API Ecosystem (5 of 6)</a:t>
            </a:r>
            <a:endParaRPr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635169" y="144000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Support for usage terms and conditions and data-specific licenses</a:t>
            </a:r>
            <a:endParaRPr/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Support for </a:t>
            </a:r>
            <a:r>
              <a:rPr lang="en-US"/>
              <a:t>specifying</a:t>
            </a:r>
            <a:r>
              <a:rPr lang="en-US"/>
              <a:t> SLAs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500" y="2455225"/>
            <a:ext cx="8654300" cy="35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3"/>
          <p:cNvSpPr txBox="1"/>
          <p:nvPr>
            <p:ph type="title"/>
          </p:nvPr>
        </p:nvSpPr>
        <p:spPr>
          <a:xfrm>
            <a:off x="478738" y="360000"/>
            <a:ext cx="107988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API Ecosystem (6 of 6)</a:t>
            </a:r>
            <a:endParaRPr/>
          </a:p>
        </p:txBody>
      </p:sp>
      <p:sp>
        <p:nvSpPr>
          <p:cNvPr id="402" name="Google Shape;402;p63"/>
          <p:cNvSpPr txBox="1"/>
          <p:nvPr>
            <p:ph idx="1" type="body"/>
          </p:nvPr>
        </p:nvSpPr>
        <p:spPr>
          <a:xfrm>
            <a:off x="635169" y="144000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spcBef>
                <a:spcPts val="50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Support for revenue sharing models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500" y="2280900"/>
            <a:ext cx="9212701" cy="37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D5758"/>
      </a:dk2>
      <a:lt2>
        <a:srgbClr val="7A858C"/>
      </a:lt2>
      <a:accent1>
        <a:srgbClr val="1DE9B6"/>
      </a:accent1>
      <a:accent2>
        <a:srgbClr val="E040FB"/>
      </a:accent2>
      <a:accent3>
        <a:srgbClr val="FFD600"/>
      </a:accent3>
      <a:accent4>
        <a:srgbClr val="3250FF"/>
      </a:accent4>
      <a:accent5>
        <a:srgbClr val="FF1946"/>
      </a:accent5>
      <a:accent6>
        <a:srgbClr val="F5F5F5"/>
      </a:accent6>
      <a:hlink>
        <a:srgbClr val="325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D5758"/>
      </a:dk2>
      <a:lt2>
        <a:srgbClr val="7A858C"/>
      </a:lt2>
      <a:accent1>
        <a:srgbClr val="1DE9B6"/>
      </a:accent1>
      <a:accent2>
        <a:srgbClr val="E040FB"/>
      </a:accent2>
      <a:accent3>
        <a:srgbClr val="FFD600"/>
      </a:accent3>
      <a:accent4>
        <a:srgbClr val="3250FF"/>
      </a:accent4>
      <a:accent5>
        <a:srgbClr val="FF1946"/>
      </a:accent5>
      <a:accent6>
        <a:srgbClr val="F5F5F5"/>
      </a:accent6>
      <a:hlink>
        <a:srgbClr val="325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D5758"/>
      </a:dk2>
      <a:lt2>
        <a:srgbClr val="7A858C"/>
      </a:lt2>
      <a:accent1>
        <a:srgbClr val="1DE9B6"/>
      </a:accent1>
      <a:accent2>
        <a:srgbClr val="E040FB"/>
      </a:accent2>
      <a:accent3>
        <a:srgbClr val="FFD600"/>
      </a:accent3>
      <a:accent4>
        <a:srgbClr val="3250FF"/>
      </a:accent4>
      <a:accent5>
        <a:srgbClr val="FF1946"/>
      </a:accent5>
      <a:accent6>
        <a:srgbClr val="F5F5F5"/>
      </a:accent6>
      <a:hlink>
        <a:srgbClr val="325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