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autoCompressPictures="0">
  <p:sldMasterIdLst>
    <p:sldMasterId id="2147483648" r:id="rId1"/>
  </p:sldMasterIdLst>
  <p:notesMasterIdLst>
    <p:notesMasterId r:id="rId22"/>
  </p:notesMasterIdLst>
  <p:sldIdLst>
    <p:sldId id="263" r:id="rId2"/>
    <p:sldId id="257" r:id="rId3"/>
    <p:sldId id="258" r:id="rId4"/>
    <p:sldId id="259" r:id="rId5"/>
    <p:sldId id="260" r:id="rId6"/>
    <p:sldId id="261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7099300" cy="10234613"/>
  <p:embeddedFontLst>
    <p:embeddedFont>
      <p:font typeface="Helvetica Neue" panose="0200050300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pfZstAhKr9Pgo6KhHjCJE1kre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 txBox="1">
            <a:spLocks noGrp="1"/>
          </p:cNvSpPr>
          <p:nvPr>
            <p:ph type="sldNum" idx="12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14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 txBox="1">
            <a:spLocks noGrp="1"/>
          </p:cNvSpPr>
          <p:nvPr>
            <p:ph type="sldNum" idx="12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 txBox="1">
            <a:spLocks noGrp="1"/>
          </p:cNvSpPr>
          <p:nvPr>
            <p:ph type="sldNum" idx="12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62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En blanco">
  <p:cSld name="6_En bl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564900" y="1357298"/>
            <a:ext cx="6659052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E67"/>
              </a:buClr>
              <a:buSzPts val="1600"/>
              <a:buFont typeface="Merriweather Sans"/>
              <a:buChar char="□"/>
              <a:defRPr sz="16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0" name="Google Shape;20;p24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2" name="Google Shape;22;p24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ctrTitle"/>
          </p:nvPr>
        </p:nvSpPr>
        <p:spPr>
          <a:xfrm>
            <a:off x="914400" y="2603605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ubTitle" idx="1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5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3286"/>
              <a:buFont typeface="Arial"/>
              <a:buNone/>
              <a:defRPr sz="3286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562"/>
              </a:spcBef>
              <a:spcAft>
                <a:spcPts val="0"/>
              </a:spcAft>
              <a:buClr>
                <a:srgbClr val="888888"/>
              </a:buClr>
              <a:buSzPts val="2815"/>
              <a:buFont typeface="Arial"/>
              <a:buNone/>
              <a:defRPr sz="2815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dt" idx="10"/>
          </p:nvPr>
        </p:nvSpPr>
        <p:spPr>
          <a:xfrm>
            <a:off x="914400" y="6055025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5" name="Google Shape;65;p33"/>
          <p:cNvCxnSpPr/>
          <p:nvPr/>
        </p:nvCxnSpPr>
        <p:spPr>
          <a:xfrm rot="10800000">
            <a:off x="561241" y="2368440"/>
            <a:ext cx="0" cy="3059927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33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244361" y="5920004"/>
            <a:ext cx="2338907" cy="51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3"/>
          <p:cNvPicPr preferRelativeResize="0"/>
          <p:nvPr/>
        </p:nvPicPr>
        <p:blipFill rotWithShape="1">
          <a:blip r:embed="rId3">
            <a:alphaModFix/>
          </a:blip>
          <a:srcRect l="7561" t="17506" r="37806" b="16053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n blanco">
  <p:cSld name="5_En blanc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34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34"/>
          <p:cNvSpPr txBox="1">
            <a:spLocks noGrp="1"/>
          </p:cNvSpPr>
          <p:nvPr>
            <p:ph type="ctrTitle"/>
          </p:nvPr>
        </p:nvSpPr>
        <p:spPr>
          <a:xfrm>
            <a:off x="914400" y="1693061"/>
            <a:ext cx="10363200" cy="106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72" name="Google Shape;72;p34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En blanco">
  <p:cSld name="4_En blanc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75" name="Google Shape;75;p35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 blanco">
  <p:cSld name="2_En blanc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8" name="Google Shape;78;p36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80" name="Google Shape;80;p36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8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244361" y="5920004"/>
            <a:ext cx="2338907" cy="514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38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8"/>
          <p:cNvSpPr txBox="1"/>
          <p:nvPr/>
        </p:nvSpPr>
        <p:spPr>
          <a:xfrm>
            <a:off x="914403" y="1827444"/>
            <a:ext cx="3482043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2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87" name="Google Shape;87;p38"/>
          <p:cNvSpPr txBox="1"/>
          <p:nvPr/>
        </p:nvSpPr>
        <p:spPr>
          <a:xfrm>
            <a:off x="914402" y="3858615"/>
            <a:ext cx="4397551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sz="2600" b="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2_Title Slide">
    <p:bg>
      <p:bgPr>
        <a:solidFill>
          <a:srgbClr val="41B4C7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3"/>
          <p:cNvCxnSpPr/>
          <p:nvPr/>
        </p:nvCxnSpPr>
        <p:spPr>
          <a:xfrm rot="10800000">
            <a:off x="561241" y="2368440"/>
            <a:ext cx="0" cy="305992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871140" y="2545702"/>
            <a:ext cx="9327017" cy="8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5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3286"/>
              <a:buFont typeface="Arial"/>
              <a:buNone/>
              <a:defRPr sz="3286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562"/>
              </a:spcBef>
              <a:spcAft>
                <a:spcPts val="0"/>
              </a:spcAft>
              <a:buClr>
                <a:srgbClr val="888888"/>
              </a:buClr>
              <a:buSzPts val="2815"/>
              <a:buFont typeface="Arial"/>
              <a:buNone/>
              <a:defRPr sz="2815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sz="23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71141" y="6045529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2305" y="5278650"/>
            <a:ext cx="2581638" cy="182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>
            <a:alphaModFix/>
          </a:blip>
          <a:srcRect l="21655" t="13698" r="21654" b="19524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55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bg>
      <p:bgPr>
        <a:solidFill>
          <a:srgbClr val="5DC0C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25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25"/>
          <p:cNvSpPr txBox="1"/>
          <p:nvPr/>
        </p:nvSpPr>
        <p:spPr>
          <a:xfrm>
            <a:off x="914403" y="1827444"/>
            <a:ext cx="3482043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6" name="Google Shape;26;p25"/>
          <p:cNvSpPr txBox="1"/>
          <p:nvPr/>
        </p:nvSpPr>
        <p:spPr>
          <a:xfrm>
            <a:off x="914402" y="3858615"/>
            <a:ext cx="4397551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sz="26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/>
          </a:p>
        </p:txBody>
      </p:sp>
      <p:pic>
        <p:nvPicPr>
          <p:cNvPr id="27" name="Google Shape;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2305" y="5278650"/>
            <a:ext cx="2581638" cy="182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En blanco">
  <p:cSld name="3_En blanc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11145506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600"/>
              <a:buFont typeface="Merriweather Sans"/>
              <a:buChar char="□"/>
              <a:defRPr sz="1600" b="0" i="0" u="none" strike="noStrike" cap="non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1" name="Google Shape;31;p26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33" name="Google Shape;33;p26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5DC0C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7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27"/>
          <p:cNvSpPr txBox="1">
            <a:spLocks noGrp="1"/>
          </p:cNvSpPr>
          <p:nvPr>
            <p:ph type="ctrTitle"/>
          </p:nvPr>
        </p:nvSpPr>
        <p:spPr>
          <a:xfrm>
            <a:off x="914400" y="1693061"/>
            <a:ext cx="10363200" cy="106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38" name="Google Shape;3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rgbClr val="5DC0C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1" name="Google Shape;41;p28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43" name="Google Shape;4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rgbClr val="5DC0C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564899" y="253887"/>
            <a:ext cx="11145508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11145506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7" name="Google Shape;47;p29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49" name="Google Shape;4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rgbClr val="5DC0C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564899" y="253887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564900" y="1357298"/>
            <a:ext cx="6659052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698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697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sz="23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3" name="Google Shape;53;p30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5" name="Google Shape;5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solidFill>
          <a:srgbClr val="5DC0C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8" name="Google Shape;5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bg>
      <p:bgPr>
        <a:solidFill>
          <a:srgbClr val="5DC0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dp.happypets.com/authori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ctrTitle"/>
          </p:nvPr>
        </p:nvSpPr>
        <p:spPr>
          <a:xfrm>
            <a:off x="701615" y="2686280"/>
            <a:ext cx="9505065" cy="119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17"/>
              <a:buFont typeface="Arial"/>
              <a:buNone/>
            </a:pPr>
            <a:r>
              <a:rPr lang="es-ES" sz="2817"/>
              <a:t>Keyrock and API Umbrella for Data Spaces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701615" y="3830723"/>
            <a:ext cx="4433091" cy="171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Álvaro Arranz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</a:t>
            </a:r>
            <a:r>
              <a:rPr lang="es-ES" sz="1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founder</a:t>
            </a: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CEO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FICODES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aarranz@ficodes.com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96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with external IDP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572321" y="1672681"/>
            <a:ext cx="3155795" cy="30888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817646" y="1750740"/>
            <a:ext cx="11318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</a:t>
            </a:r>
            <a:r>
              <a:rPr lang="es-E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dirty="0"/>
          </a:p>
        </p:txBody>
      </p:sp>
      <p:sp>
        <p:nvSpPr>
          <p:cNvPr id="182" name="Google Shape;182;p11"/>
          <p:cNvSpPr/>
          <p:nvPr/>
        </p:nvSpPr>
        <p:spPr>
          <a:xfrm>
            <a:off x="1996066" y="2510768"/>
            <a:ext cx="1115122" cy="10018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839757" y="3992135"/>
            <a:ext cx="156136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IDP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3534934" y="3992135"/>
            <a:ext cx="95900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3534933" y="2491261"/>
            <a:ext cx="959006" cy="14005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PEP/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PDP</a:t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7159081" y="1672681"/>
            <a:ext cx="3155795" cy="30888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8999036" y="1694947"/>
            <a:ext cx="11452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2</a:t>
            </a:r>
            <a:endParaRPr lang="en-US" dirty="0"/>
          </a:p>
        </p:txBody>
      </p:sp>
      <p:sp>
        <p:nvSpPr>
          <p:cNvPr id="188" name="Google Shape;188;p11"/>
          <p:cNvSpPr/>
          <p:nvPr/>
        </p:nvSpPr>
        <p:spPr>
          <a:xfrm>
            <a:off x="8669139" y="2491261"/>
            <a:ext cx="1115122" cy="10018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8564133" y="4028419"/>
            <a:ext cx="156136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IDP</a:t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7454588" y="4017269"/>
            <a:ext cx="95900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7488040" y="2502411"/>
            <a:ext cx="925552" cy="137405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PEP/</a:t>
            </a:r>
            <a:br>
              <a:rPr lang="es-E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PDP</a:t>
            </a:r>
            <a:endParaRPr dirty="0"/>
          </a:p>
        </p:txBody>
      </p:sp>
      <p:sp>
        <p:nvSpPr>
          <p:cNvPr id="192" name="Google Shape;192;p11"/>
          <p:cNvSpPr/>
          <p:nvPr/>
        </p:nvSpPr>
        <p:spPr>
          <a:xfrm>
            <a:off x="5486143" y="5082993"/>
            <a:ext cx="1377433" cy="122663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provider</a:t>
            </a:r>
          </a:p>
        </p:txBody>
      </p:sp>
      <p:sp>
        <p:nvSpPr>
          <p:cNvPr id="193" name="Google Shape;193;p11"/>
          <p:cNvSpPr/>
          <p:nvPr/>
        </p:nvSpPr>
        <p:spPr>
          <a:xfrm>
            <a:off x="3401121" y="1971945"/>
            <a:ext cx="1092817" cy="418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454588" y="1969494"/>
            <a:ext cx="1092817" cy="418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</a:t>
            </a:r>
            <a:endParaRPr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6715824" y="1864801"/>
            <a:ext cx="295504" cy="1014759"/>
            <a:chOff x="10746501" y="747095"/>
            <a:chExt cx="295504" cy="1014759"/>
          </a:xfrm>
        </p:grpSpPr>
        <p:sp>
          <p:nvSpPr>
            <p:cNvPr id="196" name="Google Shape;196;p11"/>
            <p:cNvSpPr/>
            <p:nvPr/>
          </p:nvSpPr>
          <p:spPr>
            <a:xfrm>
              <a:off x="10746501" y="747095"/>
              <a:ext cx="295504" cy="278780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11"/>
            <p:cNvCxnSpPr>
              <a:stCxn id="196" idx="4"/>
            </p:cNvCxnSpPr>
            <p:nvPr/>
          </p:nvCxnSpPr>
          <p:spPr>
            <a:xfrm>
              <a:off x="10894253" y="1025875"/>
              <a:ext cx="8400" cy="468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98" name="Google Shape;198;p11"/>
            <p:cNvCxnSpPr/>
            <p:nvPr/>
          </p:nvCxnSpPr>
          <p:spPr>
            <a:xfrm>
              <a:off x="10746501" y="1137388"/>
              <a:ext cx="295504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99" name="Google Shape;199;p11"/>
            <p:cNvCxnSpPr/>
            <p:nvPr/>
          </p:nvCxnSpPr>
          <p:spPr>
            <a:xfrm flipH="1">
              <a:off x="10746501" y="1494227"/>
              <a:ext cx="156117" cy="26762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00" name="Google Shape;200;p11"/>
            <p:cNvCxnSpPr/>
            <p:nvPr/>
          </p:nvCxnSpPr>
          <p:spPr>
            <a:xfrm>
              <a:off x="10902618" y="1494227"/>
              <a:ext cx="139387" cy="26762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201" name="Google Shape;201;p11"/>
          <p:cNvCxnSpPr/>
          <p:nvPr/>
        </p:nvCxnSpPr>
        <p:spPr>
          <a:xfrm flipH="1">
            <a:off x="4491156" y="2128896"/>
            <a:ext cx="208528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11"/>
          <p:cNvCxnSpPr>
            <a:endCxn id="189" idx="2"/>
          </p:cNvCxnSpPr>
          <p:nvPr/>
        </p:nvCxnSpPr>
        <p:spPr>
          <a:xfrm>
            <a:off x="4498015" y="2300478"/>
            <a:ext cx="4846800" cy="2263200"/>
          </a:xfrm>
          <a:prstGeom prst="bentConnector4">
            <a:avLst>
              <a:gd name="adj1" fmla="val 41947"/>
              <a:gd name="adj2" fmla="val 11749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11"/>
          <p:cNvCxnSpPr>
            <a:endCxn id="192" idx="3"/>
          </p:cNvCxnSpPr>
          <p:nvPr/>
        </p:nvCxnSpPr>
        <p:spPr>
          <a:xfrm flipH="1">
            <a:off x="6863576" y="4563810"/>
            <a:ext cx="2920800" cy="1132500"/>
          </a:xfrm>
          <a:prstGeom prst="bentConnector3">
            <a:avLst>
              <a:gd name="adj1" fmla="val -77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with external IDP (step 1)</a:t>
            </a:r>
            <a:endParaRPr/>
          </a:p>
        </p:txBody>
      </p:sp>
      <p:sp>
        <p:nvSpPr>
          <p:cNvPr id="209" name="Google Shape;209;p12"/>
          <p:cNvSpPr txBox="1">
            <a:spLocks noGrp="1"/>
          </p:cNvSpPr>
          <p:nvPr>
            <p:ph type="body" idx="1"/>
          </p:nvPr>
        </p:nvSpPr>
        <p:spPr>
          <a:xfrm>
            <a:off x="564897" y="1836800"/>
            <a:ext cx="4842389" cy="29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1 portal generates a JWT signed with its certificate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Char char="•"/>
            </a:pPr>
            <a:r>
              <a:rPr lang="es-ES"/>
              <a:t>The token will include its identity as </a:t>
            </a:r>
            <a:r>
              <a:rPr lang="es-ES" b="1"/>
              <a:t>sub</a:t>
            </a:r>
            <a:r>
              <a:rPr lang="es-ES"/>
              <a:t> and the identity of accessed participant (participant 2) as </a:t>
            </a:r>
            <a:r>
              <a:rPr lang="es-ES" b="1"/>
              <a:t>aud</a:t>
            </a:r>
            <a:br>
              <a:rPr lang="es-ES" b="1"/>
            </a:br>
            <a:endParaRPr b="1"/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6249162" y="1002296"/>
            <a:ext cx="5127750" cy="52629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Headers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"alg": "RS256",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"typ": "JWT",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"x5c": [ // Complete certificate chain of the party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"MIIEhjCC….Zy9w==",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Payload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    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"jti": "99ab5bca41bb45b78d242a46f0157b7d", // Unique JWT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"iss": "EU.EORI.NLMARKETPLA",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"sub": "EU.EORI.NLMARKETPLA",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"aud": "EU.EORI.NLHAPPYPETS", // ID (EORI) of the IDP to be accessed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"iat": "1540827435",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"nbf": "1540827435",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"exp": "1540827435",  // 30 seconds after iat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"response_type": "code",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"client_id": "EU.EORI.NLMARKETPLA",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"scope": "openid iSHARE profile email",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"redirect_uri": "https://www.marketplace.com/openid_connect1.0/return",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"state": "af0ifjsldkj",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"nonce": "c428224ca5a",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"acr_values": "urn:http://eidas.europa.eu/LoA/NotNotified/high",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"language": "en"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with external IDP (step 2)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4842389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1 sends the JWT to </a:t>
            </a:r>
            <a:r>
              <a:rPr lang="es-ES" b="1"/>
              <a:t>/authorize</a:t>
            </a:r>
            <a:r>
              <a:rPr lang="es-ES"/>
              <a:t> endpoint of participant 2 IDP including it in </a:t>
            </a:r>
            <a:r>
              <a:rPr lang="es-ES" b="1"/>
              <a:t>request</a:t>
            </a:r>
            <a:r>
              <a:rPr lang="es-ES"/>
              <a:t> parameter</a:t>
            </a:r>
            <a:br>
              <a:rPr lang="es-ES"/>
            </a:b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2 IDP validates the JWT and its signature, then call the trust provider to check whether participant 1 is a trusted party</a:t>
            </a:r>
            <a:endParaRPr/>
          </a:p>
          <a:p>
            <a:pPr marL="325047" lvl="0" indent="-198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If everything goes well, participant 2 IDP answers participant 1 with the URL for user login in Location header.</a:t>
            </a:r>
            <a:br>
              <a:rPr lang="es-ES" b="1"/>
            </a:br>
            <a:endParaRPr b="1"/>
          </a:p>
        </p:txBody>
      </p:sp>
      <p:sp>
        <p:nvSpPr>
          <p:cNvPr id="218" name="Google Shape;218;p13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6345044" y="1594625"/>
            <a:ext cx="5031868" cy="21236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Content-Type: application/x-www-form-urlencoded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https://idp-pdc.i4trust.fiware.io/authorize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response_type=code&amp;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client_id=EU.EORI.NLMARKETPLA&amp;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scope=iSHARE openid&amp;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request=eyJ0eXA…YkNKOQ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with external IDP (step 3)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564897" y="1789575"/>
            <a:ext cx="4842389" cy="318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1 redirects user browser to the URL provided by participant 2, so the user can sign in using participant 2 IDP</a:t>
            </a:r>
            <a:br>
              <a:rPr lang="es-ES" b="1"/>
            </a:br>
            <a:endParaRPr b="1"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2 IDP will return an </a:t>
            </a:r>
            <a:r>
              <a:rPr lang="es-ES" b="1"/>
              <a:t>authorization code </a:t>
            </a:r>
            <a:r>
              <a:rPr lang="es-ES"/>
              <a:t>using the provided redirect URI.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5707330" y="1789575"/>
            <a:ext cx="6003073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Location: https://marketplace.i4trust.fiware.io/openid_connect1.0/return?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code=Dmn-TbSj7OcKl5ym1j5xZsgkabzVP8dMugC81nzmeW4&amp;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state=ZqVQm4zHaEDyBhzpm1ZRH7fsxy703lq2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with external IDP (step 4)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1"/>
          </p:nvPr>
        </p:nvSpPr>
        <p:spPr>
          <a:xfrm>
            <a:off x="564897" y="1792196"/>
            <a:ext cx="4842389" cy="310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1 calls the </a:t>
            </a:r>
            <a:r>
              <a:rPr lang="es-ES" b="1"/>
              <a:t>/token </a:t>
            </a:r>
            <a:r>
              <a:rPr lang="es-ES"/>
              <a:t>endpoint of participant 2 IDP to get an access token for the user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Char char="•"/>
            </a:pPr>
            <a:r>
              <a:rPr lang="es-ES"/>
              <a:t>JWT generated in step 1 is included in </a:t>
            </a:r>
            <a:r>
              <a:rPr lang="es-ES" b="1"/>
              <a:t>client_assertion</a:t>
            </a:r>
            <a:r>
              <a:rPr lang="es-ES"/>
              <a:t> parameter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Char char="•"/>
            </a:pPr>
            <a:r>
              <a:rPr lang="es-ES"/>
              <a:t>Authorization code given in step 3 is included in </a:t>
            </a:r>
            <a:r>
              <a:rPr lang="es-ES" b="1"/>
              <a:t>code</a:t>
            </a:r>
            <a:r>
              <a:rPr lang="es-ES"/>
              <a:t> parameter.</a:t>
            </a:r>
            <a:br>
              <a:rPr lang="es-ES" b="1"/>
            </a:br>
            <a:endParaRPr b="1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35" name="Google Shape;235;p15"/>
          <p:cNvSpPr txBox="1"/>
          <p:nvPr/>
        </p:nvSpPr>
        <p:spPr>
          <a:xfrm>
            <a:off x="5707330" y="1792196"/>
            <a:ext cx="6003073" cy="23083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Content-Type: application/x-www-form-urlencoded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https://idp-pdc.i4trust.fiware.io</a:t>
            </a:r>
            <a:r>
              <a:rPr lang="es-ES" sz="1200" b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grant_type=authorization_code&amp;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client_id=EU.EORI.NLMARKETPLA&amp;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client_assertion_type=urn:ietf:params:oauth:client-assertion-type:jwt-bearer&amp;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client_assertion=eyJ0eXA…YkNKOQ&amp;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redirect_uri=https://marketplace.i4trust.fiware.io/openid_connect1.0/return&amp;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code=Dmn-TbSj7OcKl5ym1j5xZsgkabzVP8dMugC81nzmeW4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with external IDP (step 5)</a:t>
            </a: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"/>
          </p:nvPr>
        </p:nvSpPr>
        <p:spPr>
          <a:xfrm>
            <a:off x="564897" y="1792196"/>
            <a:ext cx="4842389" cy="310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Participant 2 will return an access token that can be used to access services as well as an OIDC ID token with user information.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Token can be used also to access user info endpoint of participant 2</a:t>
            </a:r>
            <a:br>
              <a:rPr lang="es-ES" b="1"/>
            </a:br>
            <a:endParaRPr b="1"/>
          </a:p>
        </p:txBody>
      </p:sp>
      <p:sp>
        <p:nvSpPr>
          <p:cNvPr id="242" name="Google Shape;242;p16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5707330" y="1513416"/>
            <a:ext cx="6003073" cy="45243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Content-Type: application/json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Cache-Control: no-store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Pragma: no-cache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"id_token": "eyJhb...V2jA",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"access_token": "aW2ys...LIOw",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"expires_in": 3600,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"token_type": "Bearer"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Decoded id_token parameter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"iss"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"EU.EORI.NLPACKETDEL",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"sub"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"aud"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"EU.EORI.NLMARKETPLA",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"jti"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"378a47c4-2822-4ca5-a49a-7e5a1cc7ea59",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"iat"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1504683445,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"exp"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1504683475,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"auth_time"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1504683435,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"nonce"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"c428224ca5a",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"acr"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"urn:http://eidas.europa.eu/LoA/NotNotified/low",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"azp"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"EU.EORI.NLMARKETPLA",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Accessing data</a:t>
            </a: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1572321" y="1672681"/>
            <a:ext cx="3155795" cy="30888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817646" y="1750740"/>
            <a:ext cx="10998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1</a:t>
            </a:r>
            <a:endParaRPr lang="en-US" dirty="0"/>
          </a:p>
        </p:txBody>
      </p:sp>
      <p:sp>
        <p:nvSpPr>
          <p:cNvPr id="252" name="Google Shape;252;p17"/>
          <p:cNvSpPr/>
          <p:nvPr/>
        </p:nvSpPr>
        <p:spPr>
          <a:xfrm>
            <a:off x="1995596" y="2684005"/>
            <a:ext cx="1115122" cy="10018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1839757" y="3992135"/>
            <a:ext cx="156136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IDP</a:t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3534934" y="3992135"/>
            <a:ext cx="95900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3533993" y="2491261"/>
            <a:ext cx="959945" cy="14005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PEP/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PDP</a:t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7159081" y="1672681"/>
            <a:ext cx="3155795" cy="30888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9030984" y="1694947"/>
            <a:ext cx="11132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2</a:t>
            </a:r>
            <a:endParaRPr lang="en-US" dirty="0"/>
          </a:p>
        </p:txBody>
      </p:sp>
      <p:sp>
        <p:nvSpPr>
          <p:cNvPr id="258" name="Google Shape;258;p17"/>
          <p:cNvSpPr/>
          <p:nvPr/>
        </p:nvSpPr>
        <p:spPr>
          <a:xfrm>
            <a:off x="8669139" y="2491261"/>
            <a:ext cx="1115122" cy="10018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8564133" y="4028419"/>
            <a:ext cx="156136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IDP</a:t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7454588" y="4017269"/>
            <a:ext cx="95900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7488040" y="2502411"/>
            <a:ext cx="925552" cy="137405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PEP/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PDP</a:t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5486143" y="5082993"/>
            <a:ext cx="1377433" cy="122663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provider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3401121" y="1971945"/>
            <a:ext cx="1092817" cy="418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</a:t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7454588" y="1969494"/>
            <a:ext cx="1092817" cy="418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</a:t>
            </a:r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6720007" y="2591186"/>
            <a:ext cx="295504" cy="1014759"/>
            <a:chOff x="10746501" y="747095"/>
            <a:chExt cx="295504" cy="1014759"/>
          </a:xfrm>
        </p:grpSpPr>
        <p:sp>
          <p:nvSpPr>
            <p:cNvPr id="266" name="Google Shape;266;p17"/>
            <p:cNvSpPr/>
            <p:nvPr/>
          </p:nvSpPr>
          <p:spPr>
            <a:xfrm>
              <a:off x="10746501" y="747095"/>
              <a:ext cx="295504" cy="278780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17"/>
            <p:cNvCxnSpPr>
              <a:stCxn id="266" idx="4"/>
            </p:cNvCxnSpPr>
            <p:nvPr/>
          </p:nvCxnSpPr>
          <p:spPr>
            <a:xfrm>
              <a:off x="10894253" y="1025875"/>
              <a:ext cx="8400" cy="468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10746501" y="1137388"/>
              <a:ext cx="295504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9" name="Google Shape;269;p17"/>
            <p:cNvCxnSpPr/>
            <p:nvPr/>
          </p:nvCxnSpPr>
          <p:spPr>
            <a:xfrm flipH="1">
              <a:off x="10746501" y="1494227"/>
              <a:ext cx="156117" cy="26762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70" name="Google Shape;270;p17"/>
            <p:cNvCxnSpPr/>
            <p:nvPr/>
          </p:nvCxnSpPr>
          <p:spPr>
            <a:xfrm>
              <a:off x="10902618" y="1494227"/>
              <a:ext cx="139387" cy="26762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271" name="Google Shape;271;p17"/>
          <p:cNvCxnSpPr/>
          <p:nvPr/>
        </p:nvCxnSpPr>
        <p:spPr>
          <a:xfrm flipH="1">
            <a:off x="4499522" y="3171520"/>
            <a:ext cx="2085280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2" name="Google Shape;272;p17"/>
          <p:cNvCxnSpPr>
            <a:cxnSpLocks/>
            <a:stCxn id="255" idx="1"/>
            <a:endCxn id="252" idx="3"/>
          </p:cNvCxnSpPr>
          <p:nvPr/>
        </p:nvCxnSpPr>
        <p:spPr>
          <a:xfrm flipH="1" flipV="1">
            <a:off x="3110718" y="3184938"/>
            <a:ext cx="423275" cy="657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3" name="Google Shape;273;p17"/>
          <p:cNvCxnSpPr>
            <a:cxnSpLocks/>
            <a:stCxn id="255" idx="2"/>
            <a:endCxn id="254" idx="0"/>
          </p:cNvCxnSpPr>
          <p:nvPr/>
        </p:nvCxnSpPr>
        <p:spPr>
          <a:xfrm>
            <a:off x="4013966" y="3891773"/>
            <a:ext cx="470" cy="10036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4" name="Google Shape;274;p17"/>
          <p:cNvCxnSpPr>
            <a:endCxn id="262" idx="0"/>
          </p:cNvCxnSpPr>
          <p:nvPr/>
        </p:nvCxnSpPr>
        <p:spPr>
          <a:xfrm>
            <a:off x="4493959" y="3492993"/>
            <a:ext cx="1680900" cy="15900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Accessing data (step 1)</a:t>
            </a:r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body" idx="1"/>
          </p:nvPr>
        </p:nvSpPr>
        <p:spPr>
          <a:xfrm>
            <a:off x="564897" y="1715199"/>
            <a:ext cx="4842389" cy="309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User from participant 2 makes a data request to the participant 1 Context Broker throuht the PEP proxy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The request includes a JWT issued by participant 2 IDP and user access permissions granted by participant 2 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5796540" y="756969"/>
            <a:ext cx="6003073" cy="5447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Authorization: Bearer IIeD...NIQ   // Bearer JWT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Content-Type: application/json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https://umbrella.i4trust.fiware.io/ngsi-ld/v1/entities/urn:ngsi-ld:DELIVERYORDER:001/attrs/pta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Payload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"value"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"&lt;new PTA&gt;",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"type"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"Property"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Decoded Bearer JWT: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"iss"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"sub"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"jti"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"d8a7fd7465754a4a9117ee28f5b7fb60",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"iat"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1591966224,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"exp"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1591966254,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"aud"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"delegationEvidence"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"notBefore"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1541058939,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"notOnOrAfter"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2147483647,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"policyIssuer"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"accessSubject"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 // ID of customer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"policySets"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Accessing data (step 2)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"/>
          </p:nvPr>
        </p:nvSpPr>
        <p:spPr>
          <a:xfrm>
            <a:off x="564897" y="1715200"/>
            <a:ext cx="4842389" cy="209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PEP proxy from participant 1 validates the JWT signature and trust of the participant 2.</a:t>
            </a: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5796540" y="756969"/>
            <a:ext cx="6003073" cy="5447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Authorization: Bearer IIeD...NIQ   // Bearer JWT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Content-Type: application/json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https://umbrella.i4trust.fiware.io/ngsi-ld/v1/entities/urn:ngsi-ld:DELIVERYORDER:001/attrs/pta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Payload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"value"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"&lt;new PTA&gt;",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"type"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"Property"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Decoded Bearer JWT: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"iss"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"sub"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"jti"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"d8a7fd7465754a4a9117ee28f5b7fb60",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"iat"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1591966224,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"exp"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1591966254,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"aud"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"delegationEvidence"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"notBefore"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1541058939,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"notOnOrAfter"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2147483647,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"policyIssuer"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"accessSubject"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 // ID of customer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"policySets"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Accessing data (step 3)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564897" y="1715198"/>
            <a:ext cx="4842389" cy="38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PEP proxy checks whether the user has been authorized by participant 2 to access to the specified data using user permissions embedded in the JWT</a:t>
            </a:r>
            <a:br>
              <a:rPr lang="es-ES"/>
            </a:b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PEP proxy checks whether the participant 2 is authorized to grant its users access to the specified data. PEP proxy uses its Authorization Registry for such validation</a:t>
            </a:r>
            <a:br>
              <a:rPr lang="es-ES"/>
            </a:b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If everything is correct, data is returned to the user</a:t>
            </a: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298" name="Google Shape;298;p20"/>
          <p:cNvSpPr txBox="1"/>
          <p:nvPr/>
        </p:nvSpPr>
        <p:spPr>
          <a:xfrm>
            <a:off x="5796540" y="756969"/>
            <a:ext cx="6003073" cy="5447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Authorization: Bearer IIeD...NIQ   // Bearer JWT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Content-Type: application/json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https://umbrella.i4trust.fiware.io/ngsi-ld/v1/entities/urn:ngsi-ld:DELIVERYORDER:001/attrs/pta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Payload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"value"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"&lt;new PTA&gt;",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"type"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"Property"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Decoded Bearer JWT: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"iss"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"sub"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"jti"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"d8a7fd7465754a4a9117ee28f5b7fb60",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"iat"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1591966224,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"exp"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1591966254,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"aud"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"delegationEvidence"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"notBefore"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1541058939,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"notOnOrAfter"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2147483647,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"policyIssuer"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"EU.EORI.NLHAPPYPETS",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"accessSubject"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"419404e1-07ce-4d80-9e8a-eca94vde0003de" // ID of customer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"policySets"</a:t>
            </a: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API Umbrella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564897" y="1580322"/>
            <a:ext cx="6527279" cy="407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Implements PEP and PDP features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Initially developed by the US National Renewable Energy Laboratory (NREL)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Adopted by FIWARE and enhanced with new features and security protocols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Supports securing backend (API) and frontend (Website) services, and can be used as a reverse proxy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655" y="1580322"/>
            <a:ext cx="5360964" cy="325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API Umbrella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564900" y="1628078"/>
            <a:ext cx="6219820" cy="465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Support for different authentication and authorization protocols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Local users and API Keys (Implemented by NREL)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Integration with Keyrock (Implemented by FIWARE)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Requests made with OAuth2 bearer tokens or JSON Web Tokens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Support for Application roles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Support for i4Trust AR policy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Integration with Keycloak (Implemented by FIWARE)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Requests made with JSON Web Tokens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Support for realm roles and client roles</a:t>
            </a:r>
            <a:endParaRPr/>
          </a:p>
          <a:p>
            <a:pPr marL="325047" lvl="0" indent="-198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API Umbrella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564899" y="1357298"/>
            <a:ext cx="11145503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n-US" dirty="0"/>
              <a:t>API Backend</a:t>
            </a:r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n-US" dirty="0"/>
              <a:t>API services protected by API Umbrella</a:t>
            </a:r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n-US" dirty="0"/>
              <a:t>Redirection is configured using a frontend host and path rewritten to a backend host and path.</a:t>
            </a:r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n-US" dirty="0"/>
              <a:t>Settings can be applied to the whole backend service:</a:t>
            </a:r>
          </a:p>
          <a:p>
            <a:pPr marL="1341173" lvl="2" indent="-26823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2E67"/>
              </a:buClr>
              <a:buSzPts val="1600"/>
              <a:buChar char="□"/>
            </a:pPr>
            <a:r>
              <a:rPr lang="en-US" dirty="0"/>
              <a:t>Authentication</a:t>
            </a:r>
          </a:p>
          <a:p>
            <a:pPr marL="1341173" lvl="2" indent="-26823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2E67"/>
              </a:buClr>
              <a:buSzPts val="1600"/>
              <a:buChar char="□"/>
            </a:pPr>
            <a:r>
              <a:rPr lang="en-US" dirty="0"/>
              <a:t>Authorization: required roles to access</a:t>
            </a:r>
          </a:p>
          <a:p>
            <a:pPr marL="1341173" lvl="2" indent="-26823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2E67"/>
              </a:buClr>
              <a:buSzPts val="1600"/>
              <a:buChar char="□"/>
            </a:pPr>
            <a:r>
              <a:rPr lang="en-US" dirty="0"/>
              <a:t>Headers and parameters to be injected in backend request</a:t>
            </a:r>
          </a:p>
          <a:p>
            <a:pPr marL="1341173" lvl="2" indent="-26823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2E67"/>
              </a:buClr>
              <a:buSzPts val="1600"/>
              <a:buChar char="□"/>
            </a:pPr>
            <a:r>
              <a:rPr lang="en-US" dirty="0"/>
              <a:t>Rate limiting</a:t>
            </a:r>
            <a:br>
              <a:rPr lang="en-US" dirty="0"/>
            </a:br>
            <a:endParaRPr lang="en-US" dirty="0"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n-US" dirty="0"/>
              <a:t>Fine grain policies can be created using sub-</a:t>
            </a:r>
            <a:r>
              <a:rPr lang="en-US" dirty="0" err="1"/>
              <a:t>url</a:t>
            </a:r>
            <a:r>
              <a:rPr lang="en-US" dirty="0"/>
              <a:t> settings:</a:t>
            </a:r>
          </a:p>
          <a:p>
            <a:pPr marL="1341173" lvl="2" indent="-26823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2E67"/>
              </a:buClr>
              <a:buSzPts val="1600"/>
              <a:buChar char="□"/>
            </a:pPr>
            <a:r>
              <a:rPr lang="en-US" dirty="0"/>
              <a:t>Matched with HTTP method + URL regex + required headers (Useful with FIWARE services)</a:t>
            </a:r>
          </a:p>
          <a:p>
            <a:pPr marL="1341173" lvl="2" indent="-26823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2E67"/>
              </a:buClr>
              <a:buSzPts val="1600"/>
              <a:buChar char="□"/>
            </a:pPr>
            <a:r>
              <a:rPr lang="en-US" dirty="0"/>
              <a:t>Settings can be overridden for the sub-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API Umbrella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564897" y="1808513"/>
            <a:ext cx="5401002" cy="270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Website backend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Uses the built-in NGINX server to create a reverse proxy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/>
              <a:t>Frontend host and protocol are matched with the internal server and port.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4417" y="1808513"/>
            <a:ext cx="5665986" cy="355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API Umbrella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5051351" y="1555979"/>
            <a:ext cx="6659052" cy="38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 </a:t>
            </a:r>
            <a:r>
              <a:rPr lang="es-ES" dirty="0" err="1"/>
              <a:t>made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secured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API </a:t>
            </a:r>
            <a:r>
              <a:rPr lang="es-ES" dirty="0" err="1"/>
              <a:t>Umbrella</a:t>
            </a:r>
            <a:r>
              <a:rPr lang="es-ES" dirty="0"/>
              <a:t> are </a:t>
            </a:r>
            <a:r>
              <a:rPr lang="es-ES" dirty="0" err="1"/>
              <a:t>logged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elasticsearch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.</a:t>
            </a:r>
            <a:endParaRPr dirty="0"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can be </a:t>
            </a:r>
            <a:r>
              <a:rPr lang="es-ES" dirty="0" err="1"/>
              <a:t>retrieved</a:t>
            </a:r>
            <a:r>
              <a:rPr lang="es-ES" dirty="0"/>
              <a:t> and </a:t>
            </a:r>
            <a:r>
              <a:rPr lang="es-ES" dirty="0" err="1"/>
              <a:t>filtered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and </a:t>
            </a:r>
            <a:r>
              <a:rPr lang="es-ES" dirty="0" err="1"/>
              <a:t>content</a:t>
            </a:r>
            <a:endParaRPr dirty="0"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 dirty="0"/>
              <a:t>API </a:t>
            </a:r>
            <a:r>
              <a:rPr lang="es-ES" dirty="0" err="1"/>
              <a:t>Umbrella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3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dirty="0"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 dirty="0"/>
              <a:t>API </a:t>
            </a:r>
            <a:r>
              <a:rPr lang="es-ES" dirty="0" err="1"/>
              <a:t>Drilldown</a:t>
            </a:r>
            <a:r>
              <a:rPr lang="es-ES" dirty="0"/>
              <a:t>: </a:t>
            </a:r>
            <a:r>
              <a:rPr lang="es-ES" dirty="0" err="1"/>
              <a:t>Requests</a:t>
            </a:r>
            <a:r>
              <a:rPr lang="es-ES" dirty="0"/>
              <a:t> per </a:t>
            </a:r>
            <a:r>
              <a:rPr lang="es-ES" dirty="0" err="1"/>
              <a:t>service</a:t>
            </a:r>
            <a:r>
              <a:rPr lang="es-ES" dirty="0"/>
              <a:t> and </a:t>
            </a:r>
            <a:r>
              <a:rPr lang="es-ES" dirty="0" err="1"/>
              <a:t>path</a:t>
            </a:r>
            <a:endParaRPr dirty="0"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Requests</a:t>
            </a:r>
            <a:r>
              <a:rPr lang="es-ES" dirty="0"/>
              <a:t> per </a:t>
            </a:r>
            <a:r>
              <a:rPr lang="es-ES" dirty="0" err="1"/>
              <a:t>user</a:t>
            </a:r>
            <a:endParaRPr dirty="0"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Char char="•"/>
            </a:pP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: </a:t>
            </a:r>
            <a:r>
              <a:rPr lang="es-ES" dirty="0" err="1"/>
              <a:t>Requests</a:t>
            </a:r>
            <a:r>
              <a:rPr lang="es-ES" dirty="0"/>
              <a:t> per </a:t>
            </a:r>
            <a:r>
              <a:rPr lang="es-ES" dirty="0" err="1"/>
              <a:t>location</a:t>
            </a: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05" y="2062974"/>
            <a:ext cx="4461545" cy="281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ctrTitle"/>
          </p:nvPr>
        </p:nvSpPr>
        <p:spPr>
          <a:xfrm>
            <a:off x="701615" y="2686280"/>
            <a:ext cx="9505065" cy="119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17"/>
              <a:buFont typeface="Arial"/>
              <a:buNone/>
            </a:pPr>
            <a:r>
              <a:rPr lang="es-ES" sz="2817" dirty="0"/>
              <a:t>API </a:t>
            </a:r>
            <a:r>
              <a:rPr lang="es-ES" sz="2817"/>
              <a:t>Umbrella</a:t>
            </a:r>
            <a:endParaRPr dirty="0"/>
          </a:p>
        </p:txBody>
      </p:sp>
      <p:sp>
        <p:nvSpPr>
          <p:cNvPr id="145" name="Google Shape;145;p8"/>
          <p:cNvSpPr txBox="1"/>
          <p:nvPr/>
        </p:nvSpPr>
        <p:spPr>
          <a:xfrm>
            <a:off x="701615" y="3830723"/>
            <a:ext cx="4433091" cy="171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Álvaro Arranz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</a:t>
            </a:r>
            <a:r>
              <a:rPr lang="es-ES" sz="1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founder</a:t>
            </a: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CEO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FICODES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aarranz@ficodes.com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Architecture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1572321" y="1672681"/>
            <a:ext cx="3155795" cy="30888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817646" y="1750740"/>
            <a:ext cx="1202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1</a:t>
            </a:r>
            <a:endParaRPr lang="en-US" dirty="0"/>
          </a:p>
        </p:txBody>
      </p:sp>
      <p:sp>
        <p:nvSpPr>
          <p:cNvPr id="154" name="Google Shape;154;p9"/>
          <p:cNvSpPr/>
          <p:nvPr/>
        </p:nvSpPr>
        <p:spPr>
          <a:xfrm>
            <a:off x="1996066" y="2510768"/>
            <a:ext cx="1115122" cy="10018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839757" y="3992135"/>
            <a:ext cx="156136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IDP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3534934" y="3992135"/>
            <a:ext cx="95900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3534933" y="2491261"/>
            <a:ext cx="959005" cy="14005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PEP/</a:t>
            </a:r>
            <a:br>
              <a:rPr lang="es-E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PDP</a:t>
            </a:r>
            <a:endParaRPr dirty="0"/>
          </a:p>
        </p:txBody>
      </p:sp>
      <p:sp>
        <p:nvSpPr>
          <p:cNvPr id="158" name="Google Shape;158;p9"/>
          <p:cNvSpPr/>
          <p:nvPr/>
        </p:nvSpPr>
        <p:spPr>
          <a:xfrm>
            <a:off x="7159081" y="1672681"/>
            <a:ext cx="3155795" cy="30888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842912" y="1694947"/>
            <a:ext cx="13013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2</a:t>
            </a:r>
            <a:endParaRPr lang="en-US" dirty="0"/>
          </a:p>
        </p:txBody>
      </p:sp>
      <p:sp>
        <p:nvSpPr>
          <p:cNvPr id="160" name="Google Shape;160;p9"/>
          <p:cNvSpPr/>
          <p:nvPr/>
        </p:nvSpPr>
        <p:spPr>
          <a:xfrm>
            <a:off x="8669139" y="2491261"/>
            <a:ext cx="1115122" cy="10018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8564133" y="4028419"/>
            <a:ext cx="156136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IDP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7454588" y="4017269"/>
            <a:ext cx="959004" cy="53525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7488040" y="2502411"/>
            <a:ext cx="925552" cy="137405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PEP/</a:t>
            </a:r>
            <a:b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PDP</a:t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5407286" y="4951141"/>
            <a:ext cx="1377433" cy="122663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provider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3401121" y="1971945"/>
            <a:ext cx="1092817" cy="418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7454588" y="1969494"/>
            <a:ext cx="1092817" cy="418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Architecture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564897" y="1572322"/>
            <a:ext cx="11145506" cy="471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5047" lvl="0" indent="-3250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Each organization has their own infrastructure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Char char="•"/>
            </a:pPr>
            <a:r>
              <a:rPr lang="es-ES"/>
              <a:t>Context Broker + Keyrock +  API Umbrella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Trust among participants is achived by the trust provider</a:t>
            </a:r>
            <a:endParaRPr/>
          </a:p>
          <a:p>
            <a:pPr marL="871763" lvl="1" indent="-3352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Char char="•"/>
            </a:pPr>
            <a:r>
              <a:rPr lang="es-ES"/>
              <a:t>Each participant has a unique participant ID and a signed certificate</a:t>
            </a:r>
            <a:endParaRPr/>
          </a:p>
          <a:p>
            <a:pPr marL="325047" lvl="0" indent="-325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</a:pPr>
            <a:r>
              <a:rPr lang="es-ES"/>
              <a:t>Each participant only deals with its own users, and the permissions of other participant organizations</a:t>
            </a:r>
            <a:endParaRPr/>
          </a:p>
          <a:p>
            <a:pPr marL="325047" lvl="0" indent="-1980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2160</Words>
  <Application>Microsoft Macintosh PowerPoint</Application>
  <PresentationFormat>Panorámica</PresentationFormat>
  <Paragraphs>286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Merriweather Sans</vt:lpstr>
      <vt:lpstr>Noto Sans Symbols</vt:lpstr>
      <vt:lpstr>Calibri</vt:lpstr>
      <vt:lpstr>Helvetica Neue</vt:lpstr>
      <vt:lpstr>Arial</vt:lpstr>
      <vt:lpstr>Custom Design</vt:lpstr>
      <vt:lpstr>Keyrock and API Umbrella for Data Spaces</vt:lpstr>
      <vt:lpstr>API Umbrella</vt:lpstr>
      <vt:lpstr>API Umbrella</vt:lpstr>
      <vt:lpstr>API Umbrella</vt:lpstr>
      <vt:lpstr>API Umbrella</vt:lpstr>
      <vt:lpstr>API Umbrella</vt:lpstr>
      <vt:lpstr>API Umbrella</vt:lpstr>
      <vt:lpstr>Architecture</vt:lpstr>
      <vt:lpstr>Architecture</vt:lpstr>
      <vt:lpstr>Login with external IDP</vt:lpstr>
      <vt:lpstr>Login with external IDP (step 1)</vt:lpstr>
      <vt:lpstr>Login with external IDP (step 2)</vt:lpstr>
      <vt:lpstr>Login with external IDP (step 3)</vt:lpstr>
      <vt:lpstr>Login with external IDP (step 4)</vt:lpstr>
      <vt:lpstr>Login with external IDP (step 5)</vt:lpstr>
      <vt:lpstr>Accessing data</vt:lpstr>
      <vt:lpstr>Accessing data (step 1)</vt:lpstr>
      <vt:lpstr>Accessing data (step 2)</vt:lpstr>
      <vt:lpstr>Accessing data (step 3)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TID</dc:creator>
  <cp:lastModifiedBy>Álvaro Arranz</cp:lastModifiedBy>
  <cp:revision>5</cp:revision>
  <dcterms:created xsi:type="dcterms:W3CDTF">2010-09-29T09:49:24Z</dcterms:created>
  <dcterms:modified xsi:type="dcterms:W3CDTF">2022-01-25T14:32:24Z</dcterms:modified>
</cp:coreProperties>
</file>