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7099300" cy="10234600"/>
  <p:embeddedFontLst>
    <p:embeddedFont>
      <p:font typeface="Montserrat SemiBold"/>
      <p:regular r:id="rId28"/>
      <p:bold r:id="rId29"/>
      <p:italic r:id="rId30"/>
      <p:boldItalic r:id="rId31"/>
    </p:embeddedFont>
    <p:embeddedFont>
      <p:font typeface="Montserrat Medium"/>
      <p:regular r:id="rId32"/>
      <p:bold r:id="rId33"/>
      <p:italic r:id="rId34"/>
      <p:boldItalic r:id="rId35"/>
    </p:embeddedFont>
    <p:embeddedFont>
      <p:font typeface="Helvetica Neue"/>
      <p:regular r:id="rId36"/>
      <p:bold r:id="rId37"/>
      <p:italic r:id="rId38"/>
      <p:boldItalic r:id="rId39"/>
    </p:embeddedFont>
    <p:embeddedFont>
      <p:font typeface="Roboto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4" roundtripDataSignature="AMtx7mj+Mt/B44OTS9NK0MYUmbvF0i7u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518F00-A66F-4FFE-8DEE-755B7B7888C8}">
  <a:tblStyle styleId="{20518F00-A66F-4FFE-8DEE-755B7B7888C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4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SemiBold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SemiBold-boldItalic.fntdata"/><Relationship Id="rId30" Type="http://schemas.openxmlformats.org/officeDocument/2006/relationships/font" Target="fonts/MontserratSemiBold-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Medium-bold.fntdata"/><Relationship Id="rId10" Type="http://schemas.openxmlformats.org/officeDocument/2006/relationships/slide" Target="slides/slide4.xml"/><Relationship Id="rId32" Type="http://schemas.openxmlformats.org/officeDocument/2006/relationships/font" Target="fonts/MontserratMedium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Medium-italic.fntdata"/><Relationship Id="rId15" Type="http://schemas.openxmlformats.org/officeDocument/2006/relationships/slide" Target="slides/slide9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8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1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28a4c2077_0_5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28a4c2077_0_5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e28a4c2077_0_5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28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29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30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31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32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33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34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35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36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37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20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38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3" name="Google Shape;273;p2:notes"/>
          <p:cNvSpPr txBox="1"/>
          <p:nvPr>
            <p:ph idx="1" type="body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2:notes"/>
          <p:cNvSpPr txBox="1"/>
          <p:nvPr>
            <p:ph idx="12" type="sldNum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21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22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23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24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25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26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27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type="title">
  <p:cSld name="TITLE">
    <p:bg>
      <p:bgPr>
        <a:solidFill>
          <a:srgbClr val="41B4C7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4"/>
          <p:cNvCxnSpPr/>
          <p:nvPr/>
        </p:nvCxnSpPr>
        <p:spPr>
          <a:xfrm rot="10800000">
            <a:off x="561241" y="2368440"/>
            <a:ext cx="0" cy="3059927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4"/>
          <p:cNvSpPr txBox="1"/>
          <p:nvPr>
            <p:ph type="ctrTitle"/>
          </p:nvPr>
        </p:nvSpPr>
        <p:spPr>
          <a:xfrm>
            <a:off x="871140" y="2545702"/>
            <a:ext cx="9327017" cy="85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871141" y="3898403"/>
            <a:ext cx="10363200" cy="92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5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658"/>
              </a:spcBef>
              <a:spcAft>
                <a:spcPts val="0"/>
              </a:spcAft>
              <a:buClr>
                <a:srgbClr val="888888"/>
              </a:buClr>
              <a:buSzPts val="3286"/>
              <a:buFont typeface="Arial"/>
              <a:buNone/>
              <a:defRPr b="0" i="0" sz="3286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562"/>
              </a:spcBef>
              <a:spcAft>
                <a:spcPts val="0"/>
              </a:spcAft>
              <a:buClr>
                <a:srgbClr val="888888"/>
              </a:buClr>
              <a:buSzPts val="2815"/>
              <a:buFont typeface="Arial"/>
              <a:buNone/>
              <a:defRPr b="0" i="0" sz="2815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b="0" i="0" sz="2348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b="0" i="0" sz="2348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b="0" i="0" sz="234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b="0" i="0" sz="234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b="0" i="0" sz="234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b="0" i="0" sz="234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71141" y="6045529"/>
            <a:ext cx="2844798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12305" y="5278650"/>
            <a:ext cx="2581638" cy="1824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 b="19524" l="21655" r="21652" t="13698"/>
          <a:stretch/>
        </p:blipFill>
        <p:spPr>
          <a:xfrm>
            <a:off x="9063486" y="300513"/>
            <a:ext cx="2630456" cy="2189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">
  <p:cSld name="4_Blank">
    <p:bg>
      <p:bgPr>
        <a:solidFill>
          <a:srgbClr val="5DC0C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ctrTitle"/>
          </p:nvPr>
        </p:nvSpPr>
        <p:spPr>
          <a:xfrm>
            <a:off x="914400" y="2603605"/>
            <a:ext cx="10363200" cy="85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914400" y="4106171"/>
            <a:ext cx="10363200" cy="5151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5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658"/>
              </a:spcBef>
              <a:spcAft>
                <a:spcPts val="0"/>
              </a:spcAft>
              <a:buClr>
                <a:srgbClr val="888888"/>
              </a:buClr>
              <a:buSzPts val="3286"/>
              <a:buFont typeface="Arial"/>
              <a:buNone/>
              <a:defRPr b="0" i="0" sz="3286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562"/>
              </a:spcBef>
              <a:spcAft>
                <a:spcPts val="0"/>
              </a:spcAft>
              <a:buClr>
                <a:srgbClr val="888888"/>
              </a:buClr>
              <a:buSzPts val="2815"/>
              <a:buFont typeface="Arial"/>
              <a:buNone/>
              <a:defRPr b="0" i="0" sz="2815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b="0" i="0" sz="2348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b="0" i="0" sz="2348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b="0" i="0" sz="234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b="0" i="0" sz="234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b="0" i="0" sz="234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b="0" i="0" sz="234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0" type="dt"/>
          </p:nvPr>
        </p:nvSpPr>
        <p:spPr>
          <a:xfrm>
            <a:off x="914400" y="6055025"/>
            <a:ext cx="2844798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5" name="Google Shape;65;p12"/>
          <p:cNvCxnSpPr/>
          <p:nvPr/>
        </p:nvCxnSpPr>
        <p:spPr>
          <a:xfrm rot="10800000">
            <a:off x="561241" y="2368440"/>
            <a:ext cx="0" cy="3059927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6" name="Google Shape;66;p12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9244361" y="5920004"/>
            <a:ext cx="2338907" cy="514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2"/>
          <p:cNvPicPr preferRelativeResize="0"/>
          <p:nvPr/>
        </p:nvPicPr>
        <p:blipFill rotWithShape="1">
          <a:blip r:embed="rId3">
            <a:alphaModFix/>
          </a:blip>
          <a:srcRect b="16053" l="7561" r="37806" t="17506"/>
          <a:stretch/>
        </p:blipFill>
        <p:spPr>
          <a:xfrm>
            <a:off x="9063486" y="356116"/>
            <a:ext cx="2522714" cy="2167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En blanco">
  <p:cSld name="5_En blanc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3"/>
          <p:cNvCxnSpPr/>
          <p:nvPr/>
        </p:nvCxnSpPr>
        <p:spPr>
          <a:xfrm rot="10800000">
            <a:off x="784197" y="1726514"/>
            <a:ext cx="0" cy="1062719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3"/>
          <p:cNvSpPr txBox="1"/>
          <p:nvPr>
            <p:ph type="ctrTitle"/>
          </p:nvPr>
        </p:nvSpPr>
        <p:spPr>
          <a:xfrm>
            <a:off x="914400" y="1693061"/>
            <a:ext cx="10363200" cy="1062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10326030" y="6330410"/>
            <a:ext cx="1598093" cy="35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En blanco">
  <p:cSld name="4_En blanco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10326030" y="6330410"/>
            <a:ext cx="1598093" cy="35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 blanco">
  <p:cSld name="2_En blanc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564897" y="253887"/>
            <a:ext cx="10492766" cy="1006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8" name="Google Shape;78;p15"/>
          <p:cNvCxnSpPr/>
          <p:nvPr/>
        </p:nvCxnSpPr>
        <p:spPr>
          <a:xfrm rot="10800000">
            <a:off x="321958" y="279962"/>
            <a:ext cx="5145" cy="1013542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10326030" y="6330410"/>
            <a:ext cx="1598093" cy="35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En blanco">
  <p:cSld name="6_En blanco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64897" y="253887"/>
            <a:ext cx="11145506" cy="1006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564900" y="1357298"/>
            <a:ext cx="6659052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E67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2E67"/>
              </a:buClr>
              <a:buSzPts val="1600"/>
              <a:buFont typeface="Merriweather Sans"/>
              <a:buChar char="□"/>
              <a:defRPr b="0" i="0" sz="16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E67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E67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7698" lvl="5" marL="27432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698" lvl="6" marL="32004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697" lvl="7" marL="36576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697" lvl="8" marL="41148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4" name="Google Shape;84;p17"/>
          <p:cNvCxnSpPr/>
          <p:nvPr/>
        </p:nvCxnSpPr>
        <p:spPr>
          <a:xfrm rot="10800000">
            <a:off x="321958" y="279962"/>
            <a:ext cx="5145" cy="1013542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10326030" y="6330410"/>
            <a:ext cx="1598093" cy="35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eño personalizado">
  <p:cSld name="1_Diseño personalizado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Blank">
  <p:cSld name="8_Blank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9244361" y="5920004"/>
            <a:ext cx="2338907" cy="514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9"/>
          <p:cNvCxnSpPr/>
          <p:nvPr/>
        </p:nvCxnSpPr>
        <p:spPr>
          <a:xfrm rot="10800000">
            <a:off x="784197" y="1726514"/>
            <a:ext cx="0" cy="1062719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9"/>
          <p:cNvSpPr txBox="1"/>
          <p:nvPr/>
        </p:nvSpPr>
        <p:spPr>
          <a:xfrm>
            <a:off x="914403" y="1827444"/>
            <a:ext cx="3482043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US" sz="52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914402" y="3858615"/>
            <a:ext cx="43975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http://fiware.org</a:t>
            </a:r>
            <a:endParaRPr b="0" i="0" sz="2600" u="none" cap="none" strike="noStrike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Follow @FIWARE on Twitter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En blanco">
  <p:cSld name="3_En blanc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564897" y="253887"/>
            <a:ext cx="11145506" cy="1006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564897" y="1357298"/>
            <a:ext cx="11145506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1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12E67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1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12E67"/>
              </a:buClr>
              <a:buSzPts val="1600"/>
              <a:buFont typeface="Merriweather Sans"/>
              <a:buChar char="□"/>
              <a:defRPr b="0" i="0" sz="1600" u="none" cap="none" strike="noStrike">
                <a:solidFill>
                  <a:srgbClr val="01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12E67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1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12E67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1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7698" lvl="5" marL="27432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698" lvl="6" marL="32004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697" lvl="7" marL="36576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697" lvl="8" marL="41148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0" name="Google Shape;20;p16"/>
          <p:cNvCxnSpPr/>
          <p:nvPr/>
        </p:nvCxnSpPr>
        <p:spPr>
          <a:xfrm rot="10800000">
            <a:off x="321958" y="279962"/>
            <a:ext cx="5145" cy="1013542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16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10326030" y="6330410"/>
            <a:ext cx="1598093" cy="35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bg>
      <p:bgPr>
        <a:solidFill>
          <a:srgbClr val="5DC0C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9"/>
          <p:cNvSpPr txBox="1"/>
          <p:nvPr>
            <p:ph type="title"/>
          </p:nvPr>
        </p:nvSpPr>
        <p:spPr>
          <a:xfrm>
            <a:off x="564896" y="287340"/>
            <a:ext cx="110466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6" name="Google Shape;26;p39"/>
          <p:cNvCxnSpPr/>
          <p:nvPr/>
        </p:nvCxnSpPr>
        <p:spPr>
          <a:xfrm rot="10800000">
            <a:off x="321946" y="279826"/>
            <a:ext cx="5100" cy="942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39"/>
          <p:cNvSpPr txBox="1"/>
          <p:nvPr>
            <p:ph idx="1" type="body"/>
          </p:nvPr>
        </p:nvSpPr>
        <p:spPr>
          <a:xfrm>
            <a:off x="564897" y="1357298"/>
            <a:ext cx="110466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 Sans"/>
              <a:buChar char="□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6204" lvl="5" marL="27432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6204" lvl="6" marL="32004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6204" lvl="7" marL="36576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6204" lvl="8" marL="41148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8" name="Google Shape;2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77528" y="6073230"/>
            <a:ext cx="1816413" cy="56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">
  <p:cSld name="5_Blank">
    <p:bg>
      <p:bgPr>
        <a:solidFill>
          <a:srgbClr val="5DC0CF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5"/>
          <p:cNvCxnSpPr/>
          <p:nvPr/>
        </p:nvCxnSpPr>
        <p:spPr>
          <a:xfrm rot="10800000">
            <a:off x="784197" y="1726514"/>
            <a:ext cx="0" cy="1062719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5"/>
          <p:cNvSpPr txBox="1"/>
          <p:nvPr/>
        </p:nvSpPr>
        <p:spPr>
          <a:xfrm>
            <a:off x="914403" y="1827444"/>
            <a:ext cx="3482043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/>
          <p:nvPr/>
        </p:nvSpPr>
        <p:spPr>
          <a:xfrm>
            <a:off x="914402" y="3858615"/>
            <a:ext cx="43975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http://fiware.org</a:t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Follow @FIWARE on Twitter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12305" y="5278650"/>
            <a:ext cx="2581638" cy="1824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solidFill>
          <a:srgbClr val="5DC0C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6"/>
          <p:cNvCxnSpPr/>
          <p:nvPr/>
        </p:nvCxnSpPr>
        <p:spPr>
          <a:xfrm rot="10800000">
            <a:off x="784197" y="1726514"/>
            <a:ext cx="0" cy="1062719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6"/>
          <p:cNvSpPr txBox="1"/>
          <p:nvPr>
            <p:ph type="ctrTitle"/>
          </p:nvPr>
        </p:nvSpPr>
        <p:spPr>
          <a:xfrm>
            <a:off x="914400" y="1693061"/>
            <a:ext cx="10363200" cy="1062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007" y="5925330"/>
            <a:ext cx="1666504" cy="1177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">
  <p:cSld name="6_Blank">
    <p:bg>
      <p:bgPr>
        <a:solidFill>
          <a:srgbClr val="5DC0C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564897" y="253887"/>
            <a:ext cx="10492766" cy="1006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1" name="Google Shape;41;p7"/>
          <p:cNvCxnSpPr/>
          <p:nvPr/>
        </p:nvCxnSpPr>
        <p:spPr>
          <a:xfrm rot="10800000">
            <a:off x="321958" y="279962"/>
            <a:ext cx="5145" cy="1013542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007" y="5925330"/>
            <a:ext cx="1666504" cy="1177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9_Blank">
    <p:bg>
      <p:bgPr>
        <a:solidFill>
          <a:srgbClr val="5DC0C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564899" y="253887"/>
            <a:ext cx="11046532" cy="1006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564899" y="1357298"/>
            <a:ext cx="11046531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 Sans"/>
              <a:buChar char="□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7698" lvl="5" marL="27432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698" lvl="6" marL="32004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697" lvl="7" marL="36576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697" lvl="8" marL="41148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7" name="Google Shape;47;p8"/>
          <p:cNvCxnSpPr/>
          <p:nvPr/>
        </p:nvCxnSpPr>
        <p:spPr>
          <a:xfrm rot="10800000">
            <a:off x="321958" y="279962"/>
            <a:ext cx="5145" cy="1013542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007" y="5925330"/>
            <a:ext cx="1666504" cy="1177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7_Blank">
    <p:bg>
      <p:bgPr>
        <a:solidFill>
          <a:srgbClr val="5DC0C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564899" y="253887"/>
            <a:ext cx="11046532" cy="1006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564900" y="1357298"/>
            <a:ext cx="6659052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 Sans"/>
              <a:buChar char="□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7698" lvl="5" marL="27432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698" lvl="6" marL="32004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697" lvl="7" marL="36576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697" lvl="8" marL="41148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3" name="Google Shape;53;p9"/>
          <p:cNvCxnSpPr/>
          <p:nvPr/>
        </p:nvCxnSpPr>
        <p:spPr>
          <a:xfrm rot="10800000">
            <a:off x="321958" y="279962"/>
            <a:ext cx="5145" cy="1013542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007" y="5925330"/>
            <a:ext cx="1666504" cy="1177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bg>
      <p:bgPr>
        <a:solidFill>
          <a:srgbClr val="5DC0C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007" y="5925330"/>
            <a:ext cx="1666504" cy="1177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uri.etsi.org/ngsi-ld/locati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.org/TR/json-ld/#dfn-graph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uri.etsi.org/ngsi-ld/Relationship" TargetMode="External"/><Relationship Id="rId4" Type="http://schemas.openxmlformats.org/officeDocument/2006/relationships/hyperlink" Target="https://uri.etsi.org/ngsi-ld/Relationshi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vioCbTo3C-4" TargetMode="External"/><Relationship Id="rId4" Type="http://schemas.openxmlformats.org/officeDocument/2006/relationships/hyperlink" Target="https://www.youtube.com/watch?v=UmvWk_TQ30A" TargetMode="External"/><Relationship Id="rId5" Type="http://schemas.openxmlformats.org/officeDocument/2006/relationships/hyperlink" Target="https://www.youtube.com/watch?v=Tm3fD89dqRE" TargetMode="External"/><Relationship Id="rId6" Type="http://schemas.openxmlformats.org/officeDocument/2006/relationships/hyperlink" Target="https://json-ld.org/playground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iware-datamodels.readthedocs.io/en/latest/ngsi-ld_faq/index.html" TargetMode="External"/><Relationship Id="rId4" Type="http://schemas.openxmlformats.org/officeDocument/2006/relationships/hyperlink" Target="http://dbpedia.org/resource/John_Lennon" TargetMode="External"/><Relationship Id="rId9" Type="http://schemas.openxmlformats.org/officeDocument/2006/relationships/hyperlink" Target="http://dbpedia.org/resource/Cynthia_Lennon" TargetMode="External"/><Relationship Id="rId5" Type="http://schemas.openxmlformats.org/officeDocument/2006/relationships/hyperlink" Target="http://dbpedia.org/resource/John_Lennon" TargetMode="External"/><Relationship Id="rId6" Type="http://schemas.openxmlformats.org/officeDocument/2006/relationships/hyperlink" Target="http://dbpedia.org/resource/John_Lennon" TargetMode="External"/><Relationship Id="rId7" Type="http://schemas.openxmlformats.org/officeDocument/2006/relationships/hyperlink" Target="http://dbpedia.org/resource/John_Lennon" TargetMode="External"/><Relationship Id="rId8" Type="http://schemas.openxmlformats.org/officeDocument/2006/relationships/hyperlink" Target="http://dbpedia.org/resource/John_Lenn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uri.fiware.org/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8a4c2077_0_5"/>
          <p:cNvSpPr txBox="1"/>
          <p:nvPr>
            <p:ph idx="12" type="sldNum"/>
          </p:nvPr>
        </p:nvSpPr>
        <p:spPr>
          <a:xfrm>
            <a:off x="5407286" y="6492879"/>
            <a:ext cx="1377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ge28a4c2077_0_5"/>
          <p:cNvSpPr txBox="1"/>
          <p:nvPr/>
        </p:nvSpPr>
        <p:spPr>
          <a:xfrm>
            <a:off x="640790" y="2511068"/>
            <a:ext cx="9505200" cy="11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17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NGSI-LD Introduction</a:t>
            </a:r>
            <a:endParaRPr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" name="Google Shape;101;ge28a4c2077_0_5"/>
          <p:cNvSpPr txBox="1"/>
          <p:nvPr/>
        </p:nvSpPr>
        <p:spPr>
          <a:xfrm>
            <a:off x="640790" y="3473536"/>
            <a:ext cx="8420100" cy="17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Jason Fox</a:t>
            </a:r>
            <a:endParaRPr sz="2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Senior Technical Evangelist</a:t>
            </a:r>
            <a:endParaRPr sz="2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FIWARE Foundation</a:t>
            </a:r>
            <a:endParaRPr sz="2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2" name="Google Shape;102;ge28a4c2077_0_5"/>
          <p:cNvSpPr txBox="1"/>
          <p:nvPr/>
        </p:nvSpPr>
        <p:spPr>
          <a:xfrm>
            <a:off x="891425" y="5978450"/>
            <a:ext cx="6240000" cy="400200"/>
          </a:xfrm>
          <a:prstGeom prst="rect">
            <a:avLst/>
          </a:prstGeom>
          <a:solidFill>
            <a:srgbClr val="5DC0C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5"/>
                </a:solidFill>
              </a:rPr>
              <a:t>NGSI-LD Properties: Reading Entity Data as JSON-LD</a:t>
            </a:r>
            <a:endParaRPr b="0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414200" y="1423400"/>
            <a:ext cx="11414700" cy="4695900"/>
          </a:xfrm>
          <a:prstGeom prst="rect">
            <a:avLst/>
          </a:prstGeom>
          <a:solidFill>
            <a:srgbClr val="50B3CE">
              <a:alpha val="1098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NGSI-LD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Response is just a JSON payload plus an </a:t>
            </a:r>
            <a:r>
              <a:rPr b="1"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@context</a:t>
            </a:r>
            <a:endParaRPr b="1"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b="1"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@context</a:t>
            </a:r>
            <a:r>
              <a:rPr lang="en-US" sz="1600"/>
              <a:t> can be passed either in the </a:t>
            </a:r>
            <a:r>
              <a:rPr b="1"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-US" sz="1600"/>
              <a:t> header 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/>
              <a:t>or the payload body: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6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-US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Accept: application/ld+json</a:t>
            </a:r>
            <a:r>
              <a:rPr lang="en-US" sz="1400"/>
              <a:t> to include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/>
              <a:t>the </a:t>
            </a:r>
            <a:r>
              <a:rPr b="1" lang="en-US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@context </a:t>
            </a:r>
            <a:r>
              <a:rPr lang="en-US" sz="1400"/>
              <a:t>as a JSON attribute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-US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Accept: application/json</a:t>
            </a:r>
            <a:r>
              <a:rPr lang="en-US" sz="1400"/>
              <a:t> returns plain old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/>
              <a:t>JSON objects - </a:t>
            </a:r>
            <a:r>
              <a:rPr b="1" lang="en-US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@context </a:t>
            </a:r>
            <a:r>
              <a:rPr lang="en-US" sz="1400"/>
              <a:t>is passed as a Link heade</a:t>
            </a:r>
            <a:r>
              <a:rPr lang="en-US" sz="1600"/>
              <a:t>r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564900" y="1962625"/>
            <a:ext cx="5312100" cy="162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curl -G -X GET \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'http://localhost:1026/ngsi-ld/v1/entities' \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-H '</a:t>
            </a:r>
            <a:r>
              <a:rPr b="1" lang="en-US" sz="1200">
                <a:solidFill>
                  <a:schemeClr val="dk2"/>
                </a:solidFill>
              </a:rPr>
              <a:t>Link: &lt;https://fiware.github.io/data-models/context.jsonld&gt;; rel="http://www.w3.org/ns/json-ld#context"; type="application/ld+json"</a:t>
            </a:r>
            <a:r>
              <a:rPr lang="en-US" sz="1200"/>
              <a:t>' \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-H '</a:t>
            </a:r>
            <a:r>
              <a:rPr b="1" lang="en-US" sz="1200">
                <a:solidFill>
                  <a:schemeClr val="dk2"/>
                </a:solidFill>
              </a:rPr>
              <a:t>Accept: application/ld+json</a:t>
            </a:r>
            <a:r>
              <a:rPr lang="en-US" sz="1200"/>
              <a:t>' \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-d 'type=Building' \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-d 'options=keyValues'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200"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6167625" y="1953100"/>
            <a:ext cx="5477100" cy="374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[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{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</a:t>
            </a:r>
            <a:r>
              <a:rPr b="1" lang="en-US" sz="1200">
                <a:solidFill>
                  <a:schemeClr val="dk2"/>
                </a:solidFill>
              </a:rPr>
              <a:t>"@context": "https://fiware.github.io/data-models/context.jsonld"</a:t>
            </a:r>
            <a:r>
              <a:rPr b="1" lang="en-US" sz="1200"/>
              <a:t>,</a:t>
            </a:r>
            <a:endParaRPr b="1"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"id": "urn:ngsi-ld:Building:store001",  "type": "Building",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"address": {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"streetAddress": "Bornholmer Straße 65",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"addressRegion": "Berlin",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"addressLocality": "Prenzlauer Berg",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"postalCode": "10439"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},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"name": "Bösebrücke Einkauf",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"category": </a:t>
            </a:r>
            <a:r>
              <a:rPr b="1" lang="en-US" sz="1200"/>
              <a:t>“</a:t>
            </a:r>
            <a:r>
              <a:rPr lang="en-US" sz="1200"/>
              <a:t>commercial</a:t>
            </a:r>
            <a:r>
              <a:rPr b="1" lang="en-US" sz="1200"/>
              <a:t>"</a:t>
            </a:r>
            <a:r>
              <a:rPr lang="en-US" sz="1200"/>
              <a:t>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"location": {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"type": "Point", "coordinates": [13.3986, 52.5547]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}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}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]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NGSI-LD Properties: What to call a location? </a:t>
            </a:r>
            <a:endParaRPr b="0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91250" y="3095300"/>
            <a:ext cx="112650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place </a:t>
            </a:r>
            <a:r>
              <a:rPr lang="en-US" sz="2400">
                <a:solidFill>
                  <a:schemeClr val="accent2"/>
                </a:solidFill>
              </a:rPr>
              <a:t>?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locatedAt </a:t>
            </a:r>
            <a:r>
              <a:rPr lang="en-US" sz="2400">
                <a:solidFill>
                  <a:schemeClr val="accent2"/>
                </a:solidFill>
              </a:rPr>
              <a:t>?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geocoordinate </a:t>
            </a:r>
            <a:r>
              <a:rPr lang="en-US" sz="2400">
                <a:solidFill>
                  <a:schemeClr val="accent2"/>
                </a:solidFill>
              </a:rPr>
              <a:t>?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geocoordinates </a:t>
            </a:r>
            <a:r>
              <a:rPr lang="en-US" sz="2400">
                <a:solidFill>
                  <a:schemeClr val="accent2"/>
                </a:solidFill>
              </a:rPr>
              <a:t>?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564900" y="5292175"/>
            <a:ext cx="10895700" cy="656700"/>
          </a:xfrm>
          <a:prstGeom prst="rect">
            <a:avLst/>
          </a:prstGeom>
          <a:solidFill>
            <a:srgbClr val="50B3CE">
              <a:alpha val="1098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With NGSI-LD core </a:t>
            </a:r>
            <a:r>
              <a:rPr b="1" lang="en-US" sz="1800">
                <a:solidFill>
                  <a:schemeClr val="dk2"/>
                </a:solidFill>
              </a:rPr>
              <a:t>@context</a:t>
            </a:r>
            <a:r>
              <a:rPr lang="en-US" sz="1800"/>
              <a:t> a location is </a:t>
            </a:r>
            <a:r>
              <a:rPr b="1" lang="en-US" sz="1800">
                <a:solidFill>
                  <a:srgbClr val="002E67"/>
                </a:solidFill>
              </a:rPr>
              <a:t>always</a:t>
            </a:r>
            <a:r>
              <a:rPr lang="en-US" sz="1800"/>
              <a:t> </a:t>
            </a:r>
            <a:r>
              <a:rPr b="1" lang="en-US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https://uri.etsi.org/ngsi-ld/location</a:t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Thereafter, with JSON-LD you </a:t>
            </a:r>
            <a:r>
              <a:rPr b="1" lang="en-US" sz="1800">
                <a:solidFill>
                  <a:schemeClr val="dk2"/>
                </a:solidFill>
              </a:rPr>
              <a:t>may</a:t>
            </a:r>
            <a:r>
              <a:rPr lang="en-US" sz="1800"/>
              <a:t> map your preferred short name if necessary</a:t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6225125" y="1293550"/>
            <a:ext cx="5235300" cy="34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lt1"/>
                </a:solidFill>
              </a:rPr>
              <a:t>NGSI-LD core @context</a:t>
            </a:r>
            <a:endParaRPr b="1">
              <a:solidFill>
                <a:schemeClr val="lt1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@context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ngsi-ld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rgbClr val="D9230F"/>
                </a:solidFill>
                <a:latin typeface="Courier New"/>
                <a:ea typeface="Courier New"/>
                <a:cs typeface="Courier New"/>
                <a:sym typeface="Courier New"/>
              </a:rPr>
              <a:t>https://uri.etsi.org/ngsi-ld/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geojson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rgbClr val="D9230F"/>
                </a:solidFill>
                <a:latin typeface="Courier New"/>
                <a:ea typeface="Courier New"/>
                <a:cs typeface="Courier New"/>
                <a:sym typeface="Courier New"/>
              </a:rPr>
              <a:t>https://purl.org/geojson/vocab#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@type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rgbClr val="D9230F"/>
                </a:solidFill>
                <a:latin typeface="Courier New"/>
                <a:ea typeface="Courier New"/>
                <a:cs typeface="Courier New"/>
                <a:sym typeface="Courier New"/>
              </a:rPr>
              <a:t>ngsi-ld:hasValue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... etc. 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GeoProperty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rgbClr val="D9230F"/>
                </a:solidFill>
                <a:latin typeface="Courier New"/>
                <a:ea typeface="Courier New"/>
                <a:cs typeface="Courier New"/>
                <a:sym typeface="Courier New"/>
              </a:rPr>
              <a:t>ngsi-ld:GeoProperty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rgbClr val="D9230F"/>
                </a:solidFill>
                <a:latin typeface="Courier New"/>
                <a:ea typeface="Courier New"/>
                <a:cs typeface="Courier New"/>
                <a:sym typeface="Courier New"/>
              </a:rPr>
              <a:t>geojson:Point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coordinates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  "</a:t>
            </a: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@container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@list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  "</a:t>
            </a: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rgbClr val="D9230F"/>
                </a:solidFill>
                <a:latin typeface="Courier New"/>
                <a:ea typeface="Courier New"/>
                <a:cs typeface="Courier New"/>
                <a:sym typeface="Courier New"/>
              </a:rPr>
              <a:t>geojson:coordinates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rgbClr val="D9230F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https://uri.etsi.org/ngsi-ld/location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... etc.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</p:txBody>
      </p:sp>
      <p:sp>
        <p:nvSpPr>
          <p:cNvPr id="192" name="Google Shape;192;p29"/>
          <p:cNvSpPr txBox="1"/>
          <p:nvPr/>
        </p:nvSpPr>
        <p:spPr>
          <a:xfrm>
            <a:off x="3705175" y="2987300"/>
            <a:ext cx="3463500" cy="21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ubicación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standort  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5959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置き場所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location </a:t>
            </a:r>
            <a:r>
              <a:rPr b="0" i="0" lang="en-US" sz="24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✓</a:t>
            </a:r>
            <a:endParaRPr b="0" i="0" sz="2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564900" y="1293550"/>
            <a:ext cx="5454000" cy="15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location</a:t>
            </a: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": { </a:t>
            </a:r>
            <a:endParaRPr b="1" i="0" sz="1200" u="none" cap="none" strike="noStrike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i="0" lang="en-US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GeoProperty</a:t>
            </a:r>
            <a:r>
              <a:rPr b="1" i="0" lang="en-US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1" i="0" sz="1200" u="none" cap="none" strike="noStrike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  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": { </a:t>
            </a:r>
            <a:endParaRPr b="1" i="0" sz="1200" u="none" cap="none" strike="noStrike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      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",  </a:t>
            </a:r>
            <a:endParaRPr b="1" i="0" sz="1200" u="none" cap="none" strike="noStrike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      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coordinates</a:t>
            </a: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": [</a:t>
            </a:r>
            <a:r>
              <a:rPr b="1" i="0" lang="en-US" sz="12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13.3986</a:t>
            </a: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i="0" lang="en-US" sz="12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52.5547</a:t>
            </a: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]}</a:t>
            </a:r>
            <a:endParaRPr b="1" i="0" sz="1200" u="none" cap="none" strike="noStrike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1" i="0" sz="1200" u="none" cap="none" strike="noStrike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i="0" sz="1200" u="none" cap="none" strike="noStrike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NGSI-LD Relationships: Traversing Edge Nodes</a:t>
            </a:r>
            <a:endParaRPr b="0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564900" y="2312850"/>
            <a:ext cx="10999500" cy="3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From: </a:t>
            </a:r>
            <a:r>
              <a:rPr lang="en-US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https://www.w3.org/TR/json-ld/#dfn-graph</a:t>
            </a:r>
            <a:endParaRPr sz="1800"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-173044" lvl="0" marL="7572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/>
              <a:t>A JSON-LD document serializes a dataset which is a collection of graphs </a:t>
            </a:r>
            <a:endParaRPr i="1" sz="1800"/>
          </a:p>
          <a:p>
            <a:pPr indent="-173044" lvl="0" marL="7572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i="1" lang="en-US" sz="1800"/>
              <a:t>A graph is a labeled directed graph, i.e., a set of nodes connected by edges.</a:t>
            </a:r>
            <a:endParaRPr i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sz="1800"/>
              <a:t>In NGSI-LD: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6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Node = NGSI Entity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Edge = A relationship attribute linking two NGSI Entities</a:t>
            </a:r>
            <a:endParaRPr sz="18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sz="1800"/>
              <a:t>Therefore NGSI Linked Data relies on three separate definitions:</a:t>
            </a:r>
            <a:endParaRPr sz="18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6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A definition that a particular attribute within an NGSI entity really represents a link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A machine readable definition of that link in the Data Model (i.e. the </a:t>
            </a: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@context</a:t>
            </a:r>
            <a:r>
              <a:rPr lang="en-US" sz="1800"/>
              <a:t>)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A machine readable definition of the set of all types of links available (the </a:t>
            </a: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@graph</a:t>
            </a:r>
            <a:r>
              <a:rPr lang="en-US" sz="1800"/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213450" y="1357300"/>
            <a:ext cx="11702400" cy="587400"/>
          </a:xfrm>
          <a:prstGeom prst="rect">
            <a:avLst/>
          </a:prstGeom>
          <a:solidFill>
            <a:srgbClr val="50B3CE">
              <a:alpha val="1098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Creating proper machine-readable Linked Data is </a:t>
            </a:r>
            <a:r>
              <a:rPr b="1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fundamental</a:t>
            </a:r>
            <a:r>
              <a:rPr b="0" i="0" lang="en-US" sz="2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to NGSI-LD.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NGSI-LD Relationships: 1. Creating Entities</a:t>
            </a:r>
            <a:endParaRPr b="0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564900" y="1357300"/>
            <a:ext cx="10074900" cy="4706700"/>
          </a:xfrm>
          <a:prstGeom prst="rect">
            <a:avLst/>
          </a:prstGeom>
          <a:solidFill>
            <a:srgbClr val="50B3CE">
              <a:alpha val="1098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Relationship Links within an NGSI Entity are formally defined using: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3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400">
                <a:solidFill>
                  <a:srgbClr val="D9230F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Relationship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"  OR</a:t>
            </a:r>
            <a:r>
              <a:rPr lang="en-US"/>
              <a:t>   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3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@type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400">
                <a:solidFill>
                  <a:srgbClr val="D9230F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https://uri.etsi.org/ngsi-ld/Relationship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The attribute of the linked entity is an </a:t>
            </a:r>
            <a:r>
              <a:rPr b="1" lang="en-US" sz="1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US"/>
              <a:t> rather than a </a:t>
            </a:r>
            <a:r>
              <a:rPr b="1" lang="en-US" sz="1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US"/>
              <a:t>   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1160700" y="2669550"/>
            <a:ext cx="8883300" cy="315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curl -X POST \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http://localhost:1026/ngsi-ld/v1/entities/urn:ngsi-ld:Shelf:unit001/attrs \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-H 'Content-Type: application/ld+json' \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-H 'fiware-servicepath: /' \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-d '{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"stocks": { </a:t>
            </a:r>
            <a:r>
              <a:rPr b="1" i="0" lang="en-US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"type": "Relationship","object": "urn:ngsi-ld:Product:001"</a:t>
            </a: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},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"numberOfItems": {"type": "Property","value": 50},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"locatedIn" : {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b="1" i="0" lang="en-US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"type": "Relationship", "object": "urn:ngsi-ld:Building:store001",</a:t>
            </a:r>
            <a:endParaRPr b="1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	"requestedBy": {</a:t>
            </a:r>
            <a:r>
              <a:rPr b="1" i="0" lang="en-US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"type": "Relationship","object": "urn:ngsi-ld:Person:bob-the-manager"</a:t>
            </a: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},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	"installedBy": {</a:t>
            </a:r>
            <a:r>
              <a:rPr b="1" i="0" lang="en-US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"type": "Relationship","object": "urn:ngsi-ld:Person:employee001"</a:t>
            </a: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},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"statusOfWork": {"type": "Property","value": "completed"}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},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"@context": "https://fiware.github.io/tutorials.Step-by-Step/tutorials-context.jsonld"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}'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564897" y="287340"/>
            <a:ext cx="11274802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NGSI-LD Relationships: 2. Machine Readable Data Models</a:t>
            </a:r>
            <a:endParaRPr b="0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564897" y="129354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Relationship links within the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@context</a:t>
            </a:r>
            <a:r>
              <a:rPr lang="en-US"/>
              <a:t> are formally defined using: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@type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32"/>
          <p:cNvSpPr txBox="1"/>
          <p:nvPr/>
        </p:nvSpPr>
        <p:spPr>
          <a:xfrm>
            <a:off x="1449850" y="2043175"/>
            <a:ext cx="8514900" cy="37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FIWARE Data Models @context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"@context": 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"tutorial": "https://fiware.github.io/tutorials.Step-by-Step/schema/",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"Product": "tutorial:Product",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"Shelf": "tutorial:Shelf",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...etc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"installedBy": 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"@id": "tutorial:installedBy",   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"@type": "@id"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}, 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"requestedBy": 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"@id": "tutorial:requestedBy",   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"@type": "@id"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...etc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NGSI-LD Relationships: 3. Machine Readable Links</a:t>
            </a:r>
            <a:endParaRPr b="0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/>
          </a:p>
        </p:txBody>
      </p:sp>
      <p:sp>
        <p:nvSpPr>
          <p:cNvPr id="224" name="Google Shape;224;p33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33"/>
          <p:cNvSpPr txBox="1"/>
          <p:nvPr/>
        </p:nvSpPr>
        <p:spPr>
          <a:xfrm>
            <a:off x="897525" y="1444825"/>
            <a:ext cx="10074900" cy="4625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FIWARE Data Models @graph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"</a:t>
            </a: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@graph": [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"@id": "tutorial:Product",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"@type": "rdfs:Class",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"rdfs:comment": [ 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{"@language": "en", "@value": "Product is sold in a Store."}, 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{"@language": "ja", "@value": "製品はストアで販売されている物"}],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"rdfs:label": [{"@language": "en", "@value": "Product"}, {"@language": "ja", "@value": "製品"}],      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"rdfs:subClassOf": {"@id": "http://schema.org/Thing"}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… etc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"@id": "tutorial:requestedBy",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"@type": "https://uri.etsi.org/ngsi-ld/Relationship",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"schema:domainIncludes": [{"@id": "tutorial:Shelf"}, {"@id": "tutorial:StockOrder"}],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"schema:rangeIncludes": [{"@id": "schema:Person"}],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"rdfs:comment": [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{"@language": "en","@value": "Object requested by person."},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{"@language": "ja","@value": "人が要求したオブジェクト"}],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"rdfs:label": [{"@language": "en", "@value": "requested by"},{"@language": "ja", "@value": "要求者"}]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i="0" sz="1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34"/>
          <p:cNvSpPr txBox="1"/>
          <p:nvPr>
            <p:ph type="title"/>
          </p:nvPr>
        </p:nvSpPr>
        <p:spPr>
          <a:xfrm>
            <a:off x="564896" y="287340"/>
            <a:ext cx="110466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Demo: NGSI-LD - Relationships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564897" y="1357298"/>
            <a:ext cx="110466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0" y="2481263"/>
            <a:ext cx="66675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6495225" y="1361950"/>
            <a:ext cx="5210100" cy="4695900"/>
          </a:xfrm>
          <a:prstGeom prst="rect">
            <a:avLst/>
          </a:prstGeom>
          <a:solidFill>
            <a:srgbClr val="50B3CE">
              <a:alpha val="1098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Sample Key-Values Payload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39" name="Google Shape;239;p35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NGSI-LD Subscriptions:</a:t>
            </a:r>
            <a:r>
              <a:rPr lang="en-US"/>
              <a:t> </a:t>
            </a:r>
            <a:r>
              <a:rPr lang="en-US">
                <a:solidFill>
                  <a:srgbClr val="4C4C4C"/>
                </a:solidFill>
              </a:rPr>
              <a:t>Creating a Subscription</a:t>
            </a:r>
            <a:endParaRPr b="0" sz="2800" u="none" cap="none" strike="noStrike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564900" y="1361950"/>
            <a:ext cx="5769000" cy="4695900"/>
          </a:xfrm>
          <a:prstGeom prst="rect">
            <a:avLst/>
          </a:prstGeom>
          <a:solidFill>
            <a:srgbClr val="50B3CE">
              <a:alpha val="1098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NGSI-LD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6741375" y="1990675"/>
            <a:ext cx="4717800" cy="302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{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"id": "urn:ngsi-ld:Notification:60812d06f2ebd727e1c425a8",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"type": "Notification",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"subscriptionId": "urn:ngsi-ld:Subscription:60812c7bf2ebd727e1c425a4",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"notifiedAt": "2021-04-22T08:00:06.741Z",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"data": [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{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"id": "urn:ngsi-ld:Shelf:unit001",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"type": "Shelf",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"locatedIn": "urn:ngsi-ld:Building:store001",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"numberOfItems": 8,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"stocks": "urn:ngsi-ld:Product:001"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}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]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}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923550" y="1901050"/>
            <a:ext cx="5275800" cy="40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curl -L -X POST 'http://localhost:1026/ngsi-ld/v1/subscriptions/' \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-H 'Content-Type: application/ld+json' \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--data-raw '{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"description": "Notify me of low stock in Store 001",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"type": "Subscription",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"entities": [{"type": "Shelf"}],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"watchedAttributes": ["numberOfItems"],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"q": "numberOfItems&lt;10;locatedIn==urn:ngsi-ld:Building:store001",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"notification": {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"attributes": [ "numberOfItems", "stocks","locatedIn"],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"format": "keyValues",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"endpoint": {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"uri": "http://tutorial:3000/subscription/low-stock-store001",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"accept": "application/json"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}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},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"@context": "https://fiware.github.io/tutorials.Step-by-Step/tutorials-context.jsonld"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}'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NGSI-LD Registrations:</a:t>
            </a:r>
            <a:r>
              <a:rPr lang="en-US"/>
              <a:t> </a:t>
            </a:r>
            <a:r>
              <a:rPr lang="en-US">
                <a:solidFill>
                  <a:srgbClr val="4C4C4C"/>
                </a:solidFill>
              </a:rPr>
              <a:t>Creating a Registration</a:t>
            </a:r>
            <a:endParaRPr b="0" sz="2800" u="none" cap="none" strike="noStrike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414200" y="1423400"/>
            <a:ext cx="11563200" cy="4695900"/>
          </a:xfrm>
          <a:prstGeom prst="rect">
            <a:avLst/>
          </a:prstGeom>
          <a:solidFill>
            <a:srgbClr val="50B3CE">
              <a:alpha val="1098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NGSI LD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782450" y="1962625"/>
            <a:ext cx="6400500" cy="392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curl -L -X POST 'http://localhost:1026/ngsi-ld/v1/csourceRegistrations/' \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-H 'Content-Type: application/json' \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-H 'Link: &lt;https://fiware.github.io/tutorials.Step-by-Step/tutorials-context.jsonld&gt;; rel="http://www.w3.org/ns/json-ld#context"; type="application/ld+json"' \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--data-raw ' {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"type": "ContextSourceRegistration",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"information": [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{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"entities": [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    {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        "type": "Building",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        "id": "urn:ngsi-ld:Building:store001"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    }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],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"properties": [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    "tweets"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]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}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],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"endpoint": "http://context-provider:3000/static/tweets"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}'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252" name="Google Shape;252;p36"/>
          <p:cNvSpPr txBox="1"/>
          <p:nvPr/>
        </p:nvSpPr>
        <p:spPr>
          <a:xfrm>
            <a:off x="8061050" y="2318750"/>
            <a:ext cx="3442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that </a:t>
            </a:r>
            <a:r>
              <a:rPr b="0" i="0" lang="en-US" sz="1400" u="none" cap="none" strike="noStrike">
                <a:solidFill>
                  <a:srgbClr val="D9230F"/>
                </a:solidFill>
                <a:latin typeface="Roboto Mono"/>
                <a:ea typeface="Roboto Mono"/>
                <a:cs typeface="Roboto Mono"/>
                <a:sym typeface="Roboto Mono"/>
              </a:rPr>
              <a:t>properties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defined in the 1.1.1 NGSI-LD core 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1.3.1,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due to be replaced with two separate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-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propertyNames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14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relationshipNames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this change has been made in order to offer full GeoJSON-LD support.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context broker may or may not support the updated core 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37"/>
          <p:cNvSpPr txBox="1"/>
          <p:nvPr>
            <p:ph type="title"/>
          </p:nvPr>
        </p:nvSpPr>
        <p:spPr>
          <a:xfrm>
            <a:off x="564896" y="287340"/>
            <a:ext cx="110466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Demo: NGSI-LD - Subscriptions and Registrations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564897" y="1357298"/>
            <a:ext cx="110466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0" y="2481263"/>
            <a:ext cx="66675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Useful links</a:t>
            </a:r>
            <a:endParaRPr b="0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/>
              <a:t>What is JSON-LD: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https://www.youtube.com/watch?v=vioCbTo3C-4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/>
              <a:t>JSON-LD Core Markup: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https://www.youtube.com/watch?v=UmvWk_TQ30A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/>
              <a:t>Compaction and Expansion: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https://www.youtube.com/watch?v=Tm3fD89dqRE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/>
              <a:t>JSON-LD Playground &amp; examples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https://json-ld.org/playground/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38"/>
          <p:cNvSpPr txBox="1"/>
          <p:nvPr>
            <p:ph type="title"/>
          </p:nvPr>
        </p:nvSpPr>
        <p:spPr>
          <a:xfrm>
            <a:off x="564896" y="287340"/>
            <a:ext cx="110466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Context Data as Linked Data - How does it help?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564900" y="1451325"/>
            <a:ext cx="5901900" cy="2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400"/>
              <a:t>Rich Text Snippets</a:t>
            </a:r>
            <a:endParaRPr b="1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Standard </a:t>
            </a:r>
            <a:r>
              <a:rPr b="1" lang="en-US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schema.org/Product</a:t>
            </a:r>
            <a:r>
              <a:rPr lang="en-US" sz="1800"/>
              <a:t>  data model marked up as JSON-LD on the web. Interpreted by third parties. Search Engine can display product rating on screen. System “knows” if a product is out of stock</a:t>
            </a:r>
            <a:r>
              <a:rPr lang="en-US"/>
              <a:t>.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8474" y="1451325"/>
            <a:ext cx="4464599" cy="223231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9" name="Google Shape;269;p38"/>
          <p:cNvSpPr txBox="1"/>
          <p:nvPr/>
        </p:nvSpPr>
        <p:spPr>
          <a:xfrm>
            <a:off x="3821275" y="3841400"/>
            <a:ext cx="7374900" cy="25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NGSI-LD Supermarket Tutorial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Third party ARV could “know” when a shelf needs filling and retrieve goods from the warehouse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need to reprogram for new customers if data follows the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fiware.org/ns/data-models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or the JSON-LD can be converted to do so.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0252" y="3890300"/>
            <a:ext cx="2262923" cy="240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Linked Context Data: NGSI v2 to NGSI-LD</a:t>
            </a:r>
            <a:endParaRPr b="0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sz="1800"/>
              <a:t>From: </a:t>
            </a:r>
            <a:r>
              <a:rPr lang="en-US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https://fiware-datamodels.readthedocs.io/en/latest/ngsi-ld_faq/index.html</a:t>
            </a:r>
            <a:endParaRPr sz="1800">
              <a:solidFill>
                <a:schemeClr val="accent5"/>
              </a:solidFill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b="1" lang="en-US" sz="1600">
                <a:solidFill>
                  <a:schemeClr val="dk2"/>
                </a:solidFill>
              </a:rPr>
              <a:t>NGSI-LD </a:t>
            </a:r>
            <a:r>
              <a:rPr lang="en-US" sz="1600"/>
              <a:t>is an evolution of the FIWARE NGSI v2 information model, and has been updated/improved to support linked data (entity relationships), property graphs and semantics (exploiting the capabilities offered by JSON-LD). This work has been conducted under the ETSI ISG Context Information Management initiative.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Creating proper machine-readable Linked Data is </a:t>
            </a:r>
            <a:r>
              <a:rPr b="1" lang="en-US" sz="1800">
                <a:solidFill>
                  <a:schemeClr val="dk2"/>
                </a:solidFill>
              </a:rPr>
              <a:t>fundamental</a:t>
            </a:r>
            <a:r>
              <a:rPr lang="en-US" sz="1800"/>
              <a:t> to NGSI-LD.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 sz="1800">
                <a:solidFill>
                  <a:schemeClr val="dk2"/>
                </a:solidFill>
              </a:rPr>
              <a:t>NGSI-LD</a:t>
            </a:r>
            <a:r>
              <a:rPr lang="en-US" sz="1800"/>
              <a:t> Payloads are valid</a:t>
            </a:r>
            <a:r>
              <a:rPr b="1" lang="en-US" sz="1800">
                <a:solidFill>
                  <a:schemeClr val="dk2"/>
                </a:solidFill>
              </a:rPr>
              <a:t> JSON-LD  </a:t>
            </a:r>
            <a:endParaRPr b="1" sz="1800">
              <a:solidFill>
                <a:schemeClr val="dk2"/>
              </a:solidFill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989575" y="3067250"/>
            <a:ext cx="9650100" cy="22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"@context":  [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"https://fiware.github.io/data-models/context.jsonld",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"https://uri.etsi.org/ngsi-ld/v1/ngsi-ld-core-context.jsonld"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"id": "</a:t>
            </a:r>
            <a:r>
              <a:rPr b="1" i="0" lang="en-US" sz="1200" u="none" cap="none" strike="noStrike">
                <a:solidFill>
                  <a:schemeClr val="dk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http://dbpedia.org/resource/John_Lennon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"type": "</a:t>
            </a:r>
            <a:r>
              <a:rPr b="1" i="0" lang="en-US" sz="1200" u="none" cap="none" strike="noStrike">
                <a:solidFill>
                  <a:schemeClr val="dk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Person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"name": {"type": "</a:t>
            </a:r>
            <a:r>
              <a:rPr b="1" i="0" lang="en-US" sz="1200" u="none" cap="none" strike="noStrike">
                <a:solidFill>
                  <a:schemeClr val="dk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Property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", "value": "John Lennon"},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"born": {"type": "</a:t>
            </a:r>
            <a:r>
              <a:rPr b="1" i="0" lang="en-US" sz="1200" u="none" cap="none" strike="noStrike">
                <a:solidFill>
                  <a:schemeClr val="dk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Property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", "value": "1940-10-09"},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"spouse": {"type": "</a:t>
            </a:r>
            <a:r>
              <a:rPr b="1" i="0" lang="en-US" sz="1200" u="none" cap="none" strike="noStrike">
                <a:solidFill>
                  <a:schemeClr val="dk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Relationship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", "object": "</a:t>
            </a:r>
            <a:r>
              <a:rPr b="1" i="0" lang="en-US" sz="1200" u="none" cap="none" strike="noStrike">
                <a:solidFill>
                  <a:schemeClr val="dk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http://dbpedia.org/resource/Cynthia_Lennon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 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564897" y="35109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What is Core @context?</a:t>
            </a:r>
            <a:endParaRPr b="0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46250" y="1276750"/>
            <a:ext cx="5694900" cy="47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ngsi-ld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https://uri.etsi.org/ngsi-ld/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rgbClr val="FF7A00"/>
                </a:solidFill>
                <a:latin typeface="Courier New"/>
                <a:ea typeface="Courier New"/>
                <a:cs typeface="Courier New"/>
                <a:sym typeface="Courier New"/>
              </a:rPr>
              <a:t>geojson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https://purl.org/geojson/vocab#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@type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ngsi-ld:Date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ngsi-ld:DateTime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Feature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geojson:Feature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FeatureCollection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geojson:FeatureCollection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GeometryCollection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geojson:GeometryCollection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LineString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geojson:LineString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MultiLineString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geojson:MultiLineString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MultiPoint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geojson:MultiPoint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MultiPolygon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geojson:MultiPolygon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geojson:Point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Polygon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geojson:Polygon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GeoProperty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ngsi-ld:GeoProperty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ngsi-ld:Property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Relationship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ngsi-ld:Relationship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ContextSourceNotification</a:t>
            </a: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":"</a:t>
            </a:r>
            <a:r>
              <a:rPr b="1" lang="en-US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ngsi-ld:ContextSourceNotification</a:t>
            </a: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1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ContextSourceRegistration</a:t>
            </a: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":"</a:t>
            </a:r>
            <a:r>
              <a:rPr b="1" lang="en-US" sz="11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ngsi-ld:ContextSourceRegistration</a:t>
            </a: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Notification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ngsi-ld:Notification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2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Subscription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ngsi-ld:Subscription</a:t>
            </a: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2"/>
                </a:solidFill>
              </a:rPr>
              <a:t>… etc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6259650" y="1276900"/>
            <a:ext cx="5530500" cy="47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coordinates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@container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@list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@id"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geojson:coordinates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temporalQ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ngsi-ld:temporalQ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throttling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ngsi-ld:throttling"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observedAt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ngsi-ld:observedAt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@type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timeInterval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ngsi-ld:timeInterval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unitCode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ngsi-ld:unitCode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ngsi-ld:hasValue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ngsi-ld:hasValues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@container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@list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i="0" sz="12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… etc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@vocab</a:t>
            </a:r>
            <a:r>
              <a:rPr b="1" i="0" lang="en-US" sz="12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": </a:t>
            </a:r>
            <a:r>
              <a:rPr b="1" i="0" lang="en-US" sz="10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2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https://uri.etsi.org/ngsi-ld/default-context/</a:t>
            </a:r>
            <a:r>
              <a:rPr b="1" i="0" lang="en-US" sz="1100" u="none" cap="none" strike="noStrik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i="0" sz="1100" u="none" cap="none" strike="noStrik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NGSI-LD: Evolution not Revolution</a:t>
            </a:r>
            <a:endParaRPr b="0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02750" y="1190000"/>
            <a:ext cx="5201100" cy="4929300"/>
          </a:xfrm>
          <a:prstGeom prst="rect">
            <a:avLst/>
          </a:prstGeom>
          <a:solidFill>
            <a:srgbClr val="9BBB59">
              <a:alpha val="1450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NGSI v2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Well defined </a:t>
            </a:r>
            <a:r>
              <a:rPr b="1" lang="en-US">
                <a:solidFill>
                  <a:schemeClr val="dk2"/>
                </a:solidFill>
              </a:rPr>
              <a:t>REST API</a:t>
            </a:r>
            <a:r>
              <a:rPr lang="en-US"/>
              <a:t> for context data using </a:t>
            </a:r>
            <a:r>
              <a:rPr b="1" lang="en-US">
                <a:solidFill>
                  <a:schemeClr val="dk2"/>
                </a:solidFill>
              </a:rPr>
              <a:t>JSON</a:t>
            </a:r>
            <a:r>
              <a:rPr lang="en-US"/>
              <a:t> payloads.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GET, POST and other HTTP verbs do the things you expect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CRUD operations  -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/v2/entities</a:t>
            </a:r>
            <a:r>
              <a:rPr lang="en-US"/>
              <a:t> endpoint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Augment your context data -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/v2/registrations</a:t>
            </a:r>
            <a:r>
              <a:rPr lang="en-US"/>
              <a:t> endpoint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Push context data to other services -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/v2/subscriptions</a:t>
            </a:r>
            <a:r>
              <a:rPr lang="en-US"/>
              <a:t> endpoint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6094425" y="1190000"/>
            <a:ext cx="5769000" cy="4929300"/>
          </a:xfrm>
          <a:prstGeom prst="rect">
            <a:avLst/>
          </a:prstGeom>
          <a:solidFill>
            <a:srgbClr val="50B3CE">
              <a:alpha val="1098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NGSI-LD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Well defined </a:t>
            </a:r>
            <a:r>
              <a:rPr b="1" lang="en-US">
                <a:solidFill>
                  <a:schemeClr val="dk2"/>
                </a:solidFill>
              </a:rPr>
              <a:t>REST API</a:t>
            </a:r>
            <a:r>
              <a:rPr lang="en-US"/>
              <a:t> for context data using </a:t>
            </a:r>
            <a:r>
              <a:rPr b="1" lang="en-US">
                <a:solidFill>
                  <a:schemeClr val="dk2"/>
                </a:solidFill>
              </a:rPr>
              <a:t>JSON</a:t>
            </a:r>
            <a:r>
              <a:rPr lang="en-US"/>
              <a:t> and </a:t>
            </a:r>
            <a:r>
              <a:rPr b="1" lang="en-US">
                <a:solidFill>
                  <a:schemeClr val="dk2"/>
                </a:solidFill>
              </a:rPr>
              <a:t>JSON-LD</a:t>
            </a:r>
            <a:r>
              <a:rPr b="1" lang="en-US"/>
              <a:t> </a:t>
            </a:r>
            <a:r>
              <a:rPr lang="en-US"/>
              <a:t>payloads.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GET, POST and other HTTP verbs do the things you expect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CRUD operations -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/ngsi-ld/v1/entities</a:t>
            </a:r>
            <a:r>
              <a:rPr lang="en-US"/>
              <a:t> endpoint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Augment your context data -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/ngsi-ld/v1/registrations</a:t>
            </a:r>
            <a:r>
              <a:rPr lang="en-US"/>
              <a:t> endpoint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Push context data to other services - </a:t>
            </a: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/ngsi-ld/v1/subscriptions</a:t>
            </a:r>
            <a:r>
              <a:rPr lang="en-US"/>
              <a:t> endpoint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4"/>
          <p:cNvSpPr txBox="1"/>
          <p:nvPr>
            <p:ph type="title"/>
          </p:nvPr>
        </p:nvSpPr>
        <p:spPr>
          <a:xfrm>
            <a:off x="564896" y="287340"/>
            <a:ext cx="110466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Demo: NGSI-LD - 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564897" y="1357298"/>
            <a:ext cx="110466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0" y="2481263"/>
            <a:ext cx="66675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5"/>
                </a:solidFill>
              </a:rPr>
              <a:t>NGSI-LD Properties: Creating an Entity</a:t>
            </a:r>
            <a:endParaRPr b="0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414200" y="1423400"/>
            <a:ext cx="5408100" cy="4695900"/>
          </a:xfrm>
          <a:prstGeom prst="rect">
            <a:avLst/>
          </a:prstGeom>
          <a:solidFill>
            <a:srgbClr val="9BBB59">
              <a:alpha val="1450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NGSI v2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6119625" y="1423400"/>
            <a:ext cx="5769000" cy="4695900"/>
          </a:xfrm>
          <a:prstGeom prst="rect">
            <a:avLst/>
          </a:prstGeom>
          <a:solidFill>
            <a:srgbClr val="50B3CE">
              <a:alpha val="1098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NGSI-LD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782450" y="1962625"/>
            <a:ext cx="4717800" cy="392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curl -iX POST 'http://localhost:1026</a:t>
            </a:r>
            <a:r>
              <a:rPr b="1" lang="en-US" sz="1200">
                <a:solidFill>
                  <a:schemeClr val="dk2"/>
                </a:solidFill>
              </a:rPr>
              <a:t>/v2/</a:t>
            </a:r>
            <a:r>
              <a:rPr lang="en-US" sz="1200"/>
              <a:t>entities' \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-H 'Content-Type: </a:t>
            </a:r>
            <a:r>
              <a:rPr b="1" lang="en-US" sz="1200">
                <a:solidFill>
                  <a:schemeClr val="accent2"/>
                </a:solidFill>
              </a:rPr>
              <a:t>application/json</a:t>
            </a:r>
            <a:r>
              <a:rPr b="1" lang="en-US" sz="1200">
                <a:solidFill>
                  <a:schemeClr val="dk2"/>
                </a:solidFill>
              </a:rPr>
              <a:t>' </a:t>
            </a:r>
            <a:r>
              <a:rPr lang="en-US" sz="1200"/>
              <a:t>\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-d '{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</a:t>
            </a:r>
            <a:r>
              <a:rPr b="1" lang="en-US" sz="1200">
                <a:solidFill>
                  <a:schemeClr val="dk2"/>
                </a:solidFill>
              </a:rPr>
              <a:t>"type": "Store", "id": "store001", </a:t>
            </a:r>
            <a:r>
              <a:rPr lang="en-US" sz="1200"/>
              <a:t> 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"category": { </a:t>
            </a:r>
            <a:r>
              <a:rPr b="1" lang="en-US" sz="1200">
                <a:solidFill>
                  <a:schemeClr val="dk2"/>
                </a:solidFill>
              </a:rPr>
              <a:t>"type": "Array"</a:t>
            </a:r>
            <a:r>
              <a:rPr lang="en-US" sz="1200"/>
              <a:t>, "value": ["commercial"]},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"address": { </a:t>
            </a:r>
            <a:r>
              <a:rPr b="1" lang="en-US" sz="1200">
                <a:solidFill>
                  <a:schemeClr val="dk2"/>
                </a:solidFill>
              </a:rPr>
              <a:t>"type": "PostalAddress",</a:t>
            </a:r>
            <a:r>
              <a:rPr lang="en-US" sz="1200"/>
              <a:t> "value": {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 "streetAddress": "Bornholmer Straße 65",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"addressRegion": "Berlin",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"addressLocality": "Prenzlauer Berg",</a:t>
            </a:r>
            <a:endParaRPr sz="1200"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"postalCode": "10439"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},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</a:t>
            </a:r>
            <a:r>
              <a:rPr b="1" lang="en-US" sz="1200">
                <a:solidFill>
                  <a:schemeClr val="dk2"/>
                </a:solidFill>
              </a:rPr>
              <a:t> "metadata": {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2"/>
                </a:solidFill>
              </a:rPr>
              <a:t>    "verified": { "type": "Boolean","value": true}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2"/>
                </a:solidFill>
              </a:rPr>
              <a:t>}</a:t>
            </a:r>
            <a:endParaRPr b="1" sz="1200">
              <a:solidFill>
                <a:schemeClr val="dk2"/>
              </a:solidFill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},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"location": {</a:t>
            </a:r>
            <a:r>
              <a:rPr b="1" lang="en-US" sz="1200">
                <a:solidFill>
                  <a:schemeClr val="dk2"/>
                </a:solidFill>
              </a:rPr>
              <a:t>"type": "geo:json",</a:t>
            </a:r>
            <a:endParaRPr b="1" sz="1200">
              <a:solidFill>
                <a:schemeClr val="dk2"/>
              </a:solidFill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"value": {"type": "Point",  "coordinates": [13.3986, 52.5547]}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},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"name": {</a:t>
            </a:r>
            <a:r>
              <a:rPr b="1" lang="en-US" sz="1200">
                <a:solidFill>
                  <a:schemeClr val="dk2"/>
                </a:solidFill>
              </a:rPr>
              <a:t>"type": "Text"</a:t>
            </a:r>
            <a:r>
              <a:rPr lang="en-US" sz="1200"/>
              <a:t>, "value": "Bösebrücke Einkauf"}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}'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200"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6478275" y="1962500"/>
            <a:ext cx="5051700" cy="40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curl -iX POST http://localhost:1026/</a:t>
            </a:r>
            <a:r>
              <a:rPr b="1" lang="en-US" sz="1200">
                <a:solidFill>
                  <a:schemeClr val="dk2"/>
                </a:solidFill>
              </a:rPr>
              <a:t>ngsi-ld/v1/</a:t>
            </a:r>
            <a:r>
              <a:rPr lang="en-US" sz="1200"/>
              <a:t>entities \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-H 'Content-Type: </a:t>
            </a:r>
            <a:r>
              <a:rPr b="1" lang="en-US" sz="1200">
                <a:solidFill>
                  <a:schemeClr val="accent2"/>
                </a:solidFill>
              </a:rPr>
              <a:t>application/ld+json</a:t>
            </a:r>
            <a:r>
              <a:rPr lang="en-US" sz="1200"/>
              <a:t>' \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-d '{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</a:t>
            </a:r>
            <a:r>
              <a:rPr b="1" lang="en-US" sz="1200">
                <a:solidFill>
                  <a:schemeClr val="dk2"/>
                </a:solidFill>
              </a:rPr>
              <a:t>"type": "Building", "id": "urn:ngsi-ld:Building:store001", </a:t>
            </a:r>
            <a:r>
              <a:rPr lang="en-US" sz="1200"/>
              <a:t> 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"category": { </a:t>
            </a:r>
            <a:r>
              <a:rPr b="1" lang="en-US" sz="1200">
                <a:solidFill>
                  <a:schemeClr val="dk2"/>
                </a:solidFill>
              </a:rPr>
              <a:t>"type": "Property"</a:t>
            </a:r>
            <a:r>
              <a:rPr lang="en-US" sz="1200"/>
              <a:t>, "value": ["commercial"]},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"address": {  </a:t>
            </a:r>
            <a:r>
              <a:rPr b="1" lang="en-US" sz="1200">
                <a:solidFill>
                  <a:schemeClr val="dk2"/>
                </a:solidFill>
              </a:rPr>
              <a:t>"type": "Property"</a:t>
            </a:r>
            <a:r>
              <a:rPr lang="en-US" sz="1200"/>
              <a:t>," value": {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"streetAddress": "Bornholmer Straße 65",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"addressRegion": "Berlin",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"addressLocality": "Prenzlauer Berg",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    "postalCode": "10439"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},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"verified": { </a:t>
            </a:r>
            <a:r>
              <a:rPr b="1" lang="en-US" sz="1200">
                <a:solidFill>
                  <a:schemeClr val="dk2"/>
                </a:solidFill>
              </a:rPr>
              <a:t>"type": "Property",</a:t>
            </a:r>
            <a:r>
              <a:rPr lang="en-US" sz="1200"/>
              <a:t> "value": true }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},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"location": { </a:t>
            </a:r>
            <a:r>
              <a:rPr b="1" lang="en-US" sz="1200">
                <a:solidFill>
                  <a:schemeClr val="dk2"/>
                </a:solidFill>
              </a:rPr>
              <a:t>"type": "GeoProperty"</a:t>
            </a:r>
            <a:r>
              <a:rPr lang="en-US" sz="1200"/>
              <a:t>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    "value": { "type": "Point",  "coordinates": [13.3986, 52.5547]}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},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 "name": { </a:t>
            </a:r>
            <a:r>
              <a:rPr b="1" lang="en-US" sz="1200">
                <a:solidFill>
                  <a:schemeClr val="dk2"/>
                </a:solidFill>
              </a:rPr>
              <a:t>"type": "Property"</a:t>
            </a:r>
            <a:r>
              <a:rPr lang="en-US" sz="1200"/>
              <a:t>, "value": "Bösebrücke Einkauf" },</a:t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  </a:t>
            </a:r>
            <a:r>
              <a:rPr b="1" lang="en-US" sz="1200">
                <a:solidFill>
                  <a:schemeClr val="accent2"/>
                </a:solidFill>
              </a:rPr>
              <a:t> "@context": [</a:t>
            </a:r>
            <a:endParaRPr b="1" sz="1200">
              <a:solidFill>
                <a:schemeClr val="accent2"/>
              </a:solidFill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2"/>
                </a:solidFill>
              </a:rPr>
              <a:t>        "https://fiware.github.io/data-models/context.jsonld",</a:t>
            </a:r>
            <a:endParaRPr b="1" sz="1200">
              <a:solidFill>
                <a:schemeClr val="accent2"/>
              </a:solidFill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2"/>
                </a:solidFill>
              </a:rPr>
              <a:t>        "https://uri.etsi.org/ngsi-ld/v1/ngsi-ld-core-context.jsonld"</a:t>
            </a:r>
            <a:endParaRPr b="1" sz="1200">
              <a:solidFill>
                <a:schemeClr val="accent2"/>
              </a:solidFill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2"/>
                </a:solidFill>
              </a:rPr>
              <a:t>    ]</a:t>
            </a:r>
            <a:endParaRPr b="1" sz="1200">
              <a:solidFill>
                <a:schemeClr val="accent2"/>
              </a:solidFill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}'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NGSI-LD Properties: Data Model</a:t>
            </a:r>
            <a:endParaRPr b="0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564900" y="2975200"/>
            <a:ext cx="3659100" cy="3071700"/>
          </a:xfrm>
          <a:prstGeom prst="rect">
            <a:avLst/>
          </a:prstGeom>
          <a:solidFill>
            <a:srgbClr val="9BBB59">
              <a:alpha val="1450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NGSI v2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Entities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Attributes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MetaData</a:t>
            </a:r>
            <a:endParaRPr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4543200" y="1145625"/>
            <a:ext cx="7170600" cy="4901400"/>
          </a:xfrm>
          <a:prstGeom prst="rect">
            <a:avLst/>
          </a:prstGeom>
          <a:solidFill>
            <a:srgbClr val="50B3CE">
              <a:alpha val="1098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NGSI-LD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Entities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Properties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Relationships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Values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2"/>
                </a:solidFill>
              </a:rPr>
              <a:t>             plus …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2"/>
                </a:solidFill>
              </a:rPr>
              <a:t>                          plus …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2"/>
                </a:solidFill>
              </a:rPr>
              <a:t>                                                                                  etc...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73046" lvl="0" marL="3000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884025" y="3721000"/>
            <a:ext cx="2865300" cy="100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/>
              <a:t> 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350" y="3952923"/>
            <a:ext cx="2614650" cy="5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7512" y="1346175"/>
            <a:ext cx="4663588" cy="25692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26"/>
          <p:cNvSpPr txBox="1"/>
          <p:nvPr/>
        </p:nvSpPr>
        <p:spPr>
          <a:xfrm>
            <a:off x="564900" y="1351000"/>
            <a:ext cx="37137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NGSI LD data model is more complex; the definitions of use are </a:t>
            </a:r>
            <a:r>
              <a:rPr b="0" i="0" lang="en-US" sz="1800" u="none" cap="none" strike="noStrike">
                <a:solidFill>
                  <a:srgbClr val="4C4C4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more rigid </a:t>
            </a:r>
            <a:r>
              <a:rPr b="0" i="0" lang="en-US" sz="1800" u="none" cap="none" strike="noStrike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which lead to a navigable knowledge graph.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5672725" y="3915375"/>
            <a:ext cx="31530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Properties of Properties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Properties of Relationships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Relationships of Properties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Relationships of Relationships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7349750" y="4906300"/>
            <a:ext cx="28653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800"/>
              <a:buFont typeface="Noto Sans Symbols"/>
              <a:buChar char="▪"/>
            </a:pPr>
            <a:r>
              <a:rPr b="0" i="0" lang="en-US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Properties of Properties of Properties 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800"/>
              <a:buFont typeface="Noto Sans Symbols"/>
              <a:buChar char="▪"/>
            </a:pPr>
            <a:r>
              <a:rPr b="0" i="0" lang="en-US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Relationships of Properties of Properties 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800"/>
              <a:buFont typeface="Noto Sans Symbols"/>
              <a:buChar char="▪"/>
            </a:pPr>
            <a:r>
              <a:rPr b="0" i="0" lang="en-US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Properties of Properties of Relationships 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800"/>
              <a:buFont typeface="Noto Sans Symbols"/>
              <a:buChar char="▪"/>
            </a:pPr>
            <a:r>
              <a:rPr b="0" i="0" lang="en-US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Relationships of Properties of Relationships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800"/>
              <a:buFont typeface="Noto Sans Symbols"/>
              <a:buChar char="▪"/>
            </a:pPr>
            <a:r>
              <a:rPr b="0" i="0" lang="en-US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Properties of Relationships of Properties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800"/>
              <a:buFont typeface="Noto Sans Symbols"/>
              <a:buChar char="▪"/>
            </a:pPr>
            <a:r>
              <a:rPr b="0" i="0" lang="en-US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Relationships of Relationships of Properties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800"/>
              <a:buFont typeface="Noto Sans Symbols"/>
              <a:buChar char="▪"/>
            </a:pPr>
            <a:r>
              <a:rPr b="0" i="0" lang="en-US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Properties of Relationships of Relationships</a:t>
            </a:r>
            <a:endParaRPr b="0" i="0" sz="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800"/>
              <a:buFont typeface="Noto Sans Symbols"/>
              <a:buChar char="▪"/>
            </a:pPr>
            <a:r>
              <a:rPr b="0" i="0" lang="en-US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Relationships of Relationships of Relationships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5"/>
                </a:solidFill>
              </a:rPr>
              <a:t>NGSI-LD Properties: Data Model</a:t>
            </a:r>
            <a:endParaRPr b="0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429000" y="1500675"/>
            <a:ext cx="11334000" cy="4629000"/>
          </a:xfrm>
          <a:prstGeom prst="rect">
            <a:avLst/>
          </a:prstGeom>
          <a:solidFill>
            <a:srgbClr val="50B3CE">
              <a:alpha val="1098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graphicFrame>
        <p:nvGraphicFramePr>
          <p:cNvPr id="173" name="Google Shape;173;p27"/>
          <p:cNvGraphicFramePr/>
          <p:nvPr/>
        </p:nvGraphicFramePr>
        <p:xfrm>
          <a:off x="564875" y="166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{20518F00-A66F-4FFE-8DEE-755B7B7888C8}</a:tableStyleId>
              </a:tblPr>
              <a:tblGrid>
                <a:gridCol w="2529850"/>
                <a:gridCol w="3130475"/>
                <a:gridCol w="5372325"/>
              </a:tblGrid>
              <a:tr h="41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The Entity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Notes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4150"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Has an </a:t>
                      </a:r>
                      <a:r>
                        <a:rPr b="1" lang="en-US" sz="12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urn:ngsi-ld:Building:store001</a:t>
                      </a:r>
                      <a:endParaRPr b="1" sz="1400" u="none" cap="none" strike="noStrike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URI/URN. </a:t>
                      </a:r>
                      <a:r>
                        <a:rPr b="1" lang="en-US" sz="12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 must be unique.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675800"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Has a </a:t>
                      </a:r>
                      <a:r>
                        <a:rPr b="1" lang="en-US" sz="12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https://uri.fiware.org/ns/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data-models#Building</a:t>
                      </a:r>
                      <a:endParaRPr b="1" sz="1400" u="none" cap="none" strike="noStrike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595959"/>
                          </a:solidFill>
                        </a:rPr>
                        <a:t>Fully qualified URI of  a well defined data model</a:t>
                      </a:r>
                      <a:endParaRPr sz="1000" u="none" cap="none" strike="noStrike">
                        <a:solidFill>
                          <a:srgbClr val="595959"/>
                        </a:solidFill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n-US" sz="1000" u="none" cap="none" strike="noStrike">
                          <a:solidFill>
                            <a:srgbClr val="595959"/>
                          </a:solidFill>
                        </a:rPr>
                        <a:t>Short-hand strings for types, mapped to fully qualified URIs through the JSON-LD </a:t>
                      </a:r>
                      <a:r>
                        <a:rPr b="1" lang="en-US" sz="1000" u="none" cap="none" strike="noStrike">
                          <a:solidFill>
                            <a:schemeClr val="dk2"/>
                          </a:solidFill>
                        </a:rPr>
                        <a:t>@context.</a:t>
                      </a:r>
                      <a:endParaRPr b="1" sz="10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75225"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Has a series of properties</a:t>
                      </a:r>
                      <a:endParaRPr sz="10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name, address, category etc.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This can be expanded into </a:t>
                      </a:r>
                      <a:r>
                        <a:rPr b="1" lang="en-US" sz="12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http://schema.org/address</a:t>
                      </a: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, which is known as a fully qualified name (FQN). 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75225"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Has a series of 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properties-of-properties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a verified field for the address 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This is the equivalent of  NGSI v2  metadata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7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   Has a series of relationships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managedBy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The </a:t>
                      </a:r>
                      <a:r>
                        <a:rPr b="1" lang="en-US" sz="12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 corresponds to the URI/URN of another data entity. 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Equivalent of NGSI v2 </a:t>
                      </a:r>
                      <a:r>
                        <a:rPr b="1" lang="en-US" sz="12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refXXX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75225"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Has a series of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properties-of-relationships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managedBy.since 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Holds additional information about a relationship.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  <a:p>
                      <a:pPr indent="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This is the equivalent of metadata about a </a:t>
                      </a:r>
                      <a:r>
                        <a:rPr b="1" lang="en-US" sz="1200" u="none" cap="none" strike="noStrik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refXXX</a:t>
                      </a: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 property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14125"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Has a series of 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relationships-of-relationships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managedBy.subordinateTo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95959"/>
                          </a:solidFill>
                        </a:rPr>
                        <a:t>holds the URI/URN of another relationship.</a:t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  <a:p>
                      <a:pPr indent="-173046" lvl="0" marL="300046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2010-09-29T09:49:24Z</dcterms:created>
  <dc:creator>TID</dc:creator>
</cp:coreProperties>
</file>