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7099300" cy="10234600"/>
  <p:embeddedFontLst>
    <p:embeddedFont>
      <p:font typeface="Montserrat SemiBold"/>
      <p:regular r:id="rId26"/>
      <p:bold r:id="rId27"/>
      <p:italic r:id="rId28"/>
      <p:boldItalic r:id="rId29"/>
    </p:embeddedFont>
    <p:embeddedFont>
      <p:font typeface="Montserrat Medium"/>
      <p:regular r:id="rId30"/>
      <p:bold r:id="rId31"/>
      <p:italic r:id="rId32"/>
      <p:boldItalic r:id="rId33"/>
    </p:embeddedFont>
    <p:embeddedFont>
      <p:font typeface="Helvetica Neue"/>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42" roundtripDataSignature="AMtx7mh1Ic0KpZIzvTKmhKrHZgobFDxh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509197-E5D9-4D6A-9251-1C2D7CF28460}">
  <a:tblStyle styleId="{A8509197-E5D9-4D6A-9251-1C2D7CF284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regular.fntdata"/><Relationship Id="rId25" Type="http://schemas.openxmlformats.org/officeDocument/2006/relationships/slide" Target="slides/slide19.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SemiBold-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5.xml"/><Relationship Id="rId33" Type="http://schemas.openxmlformats.org/officeDocument/2006/relationships/font" Target="fonts/MontserratMedium-boldItalic.fntdata"/><Relationship Id="rId10" Type="http://schemas.openxmlformats.org/officeDocument/2006/relationships/slide" Target="slides/slide4.xml"/><Relationship Id="rId32" Type="http://schemas.openxmlformats.org/officeDocument/2006/relationships/font" Target="fonts/MontserratMedium-italic.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4988" cy="511175"/>
          </a:xfrm>
          <a:prstGeom prst="rect">
            <a:avLst/>
          </a:prstGeom>
          <a:noFill/>
          <a:ln>
            <a:noFill/>
          </a:ln>
        </p:spPr>
        <p:txBody>
          <a:bodyPr anchorCtr="0" anchor="ctr"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4313" y="0"/>
            <a:ext cx="3074987" cy="511175"/>
          </a:xfrm>
          <a:prstGeom prst="rect">
            <a:avLst/>
          </a:prstGeom>
          <a:noFill/>
          <a:ln>
            <a:noFill/>
          </a:ln>
        </p:spPr>
        <p:txBody>
          <a:bodyPr anchorCtr="0" anchor="ctr" bIns="47875" lIns="95775" spcFirstLastPara="1" rIns="95775" wrap="square" tIns="478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3438"/>
            <a:ext cx="3074988" cy="511175"/>
          </a:xfrm>
          <a:prstGeom prst="rect">
            <a:avLst/>
          </a:prstGeom>
          <a:noFill/>
          <a:ln>
            <a:noFill/>
          </a:ln>
        </p:spPr>
        <p:txBody>
          <a:bodyPr anchorCtr="0" anchor="b" bIns="47875" lIns="95775" spcFirstLastPara="1" rIns="95775" wrap="square" tIns="478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5ee14eff_0_769:notes"/>
          <p:cNvSpPr/>
          <p:nvPr>
            <p:ph idx="2" type="sldImg"/>
          </p:nvPr>
        </p:nvSpPr>
        <p:spPr>
          <a:xfrm>
            <a:off x="136525" y="766763"/>
            <a:ext cx="6826200" cy="38403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5ee14eff_0_769:notes"/>
          <p:cNvSpPr txBox="1"/>
          <p:nvPr>
            <p:ph idx="1" type="body"/>
          </p:nvPr>
        </p:nvSpPr>
        <p:spPr>
          <a:xfrm>
            <a:off x="946150" y="4862513"/>
            <a:ext cx="5207100" cy="4605300"/>
          </a:xfrm>
          <a:prstGeom prst="rect">
            <a:avLst/>
          </a:prstGeom>
        </p:spPr>
        <p:txBody>
          <a:bodyPr anchorCtr="0" anchor="t" bIns="47875" lIns="95775" spcFirstLastPara="1" rIns="95775" wrap="square" tIns="47875">
            <a:noAutofit/>
          </a:bodyPr>
          <a:lstStyle/>
          <a:p>
            <a:pPr indent="0" lvl="0" marL="0" rtl="0" algn="l">
              <a:spcBef>
                <a:spcPts val="300"/>
              </a:spcBef>
              <a:spcAft>
                <a:spcPts val="0"/>
              </a:spcAft>
              <a:buNone/>
            </a:pPr>
            <a:r>
              <a:t/>
            </a:r>
            <a:endParaRPr/>
          </a:p>
        </p:txBody>
      </p:sp>
      <p:sp>
        <p:nvSpPr>
          <p:cNvPr id="101" name="Google Shape;101;ge15ee14eff_0_769:notes"/>
          <p:cNvSpPr txBox="1"/>
          <p:nvPr>
            <p:ph idx="12" type="sldNum"/>
          </p:nvPr>
        </p:nvSpPr>
        <p:spPr>
          <a:xfrm>
            <a:off x="4024313" y="9723438"/>
            <a:ext cx="3075000" cy="511200"/>
          </a:xfrm>
          <a:prstGeom prst="rect">
            <a:avLst/>
          </a:prstGeom>
        </p:spPr>
        <p:txBody>
          <a:bodyPr anchorCtr="0" anchor="b" bIns="47875" lIns="95775" spcFirstLastPara="1" rIns="95775" wrap="square" tIns="4787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8: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14" name="Google Shape;214;p28: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9: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22" name="Google Shape;222;p29: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30" name="Google Shape;230;p30: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40" name="Google Shape;240;p31: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54" name="Google Shape;254;p32: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62" name="Google Shape;262;p33: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4: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71" name="Google Shape;271;p34: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80" name="Google Shape;280;p35: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89" name="Google Shape;289;p36: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2: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0"/>
              </a:spcBef>
              <a:spcAft>
                <a:spcPts val="0"/>
              </a:spcAft>
              <a:buSzPts val="1400"/>
              <a:buNone/>
            </a:pPr>
            <a:r>
              <a:t/>
            </a:r>
            <a:endParaRPr/>
          </a:p>
        </p:txBody>
      </p:sp>
      <p:sp>
        <p:nvSpPr>
          <p:cNvPr id="297" name="Google Shape;297;p2:notes"/>
          <p:cNvSpPr txBox="1"/>
          <p:nvPr>
            <p:ph idx="12" type="sldNum"/>
          </p:nvPr>
        </p:nvSpPr>
        <p:spPr>
          <a:xfrm>
            <a:off x="4024313" y="9723438"/>
            <a:ext cx="3074987" cy="511175"/>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0: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09" name="Google Shape;109;p20: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1: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21: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18" name="Google Shape;118;p21:notes"/>
          <p:cNvSpPr txBox="1"/>
          <p:nvPr>
            <p:ph idx="12" type="sldNum"/>
          </p:nvPr>
        </p:nvSpPr>
        <p:spPr>
          <a:xfrm>
            <a:off x="4024313" y="9723438"/>
            <a:ext cx="3075000" cy="511200"/>
          </a:xfrm>
          <a:prstGeom prst="rect">
            <a:avLst/>
          </a:prstGeom>
          <a:noFill/>
          <a:ln>
            <a:noFill/>
          </a:ln>
        </p:spPr>
        <p:txBody>
          <a:bodyPr anchorCtr="0" anchor="b" bIns="47875" lIns="95775" spcFirstLastPara="1" rIns="95775" wrap="square" tIns="4787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2:notes"/>
          <p:cNvSpPr txBox="1"/>
          <p:nvPr>
            <p:ph idx="1" type="body"/>
          </p:nvPr>
        </p:nvSpPr>
        <p:spPr>
          <a:xfrm>
            <a:off x="946150" y="4862513"/>
            <a:ext cx="5207000" cy="4605337"/>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65" name="Google Shape;165;p22: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3: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72" name="Google Shape;172;p23: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79" name="Google Shape;179;p24: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89" name="Google Shape;189;p25: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6: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198" name="Google Shape;198;p26: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7:notes"/>
          <p:cNvSpPr txBox="1"/>
          <p:nvPr>
            <p:ph idx="1" type="body"/>
          </p:nvPr>
        </p:nvSpPr>
        <p:spPr>
          <a:xfrm>
            <a:off x="946150" y="4862513"/>
            <a:ext cx="5207100" cy="4605300"/>
          </a:xfrm>
          <a:prstGeom prst="rect">
            <a:avLst/>
          </a:prstGeom>
          <a:noFill/>
          <a:ln>
            <a:noFill/>
          </a:ln>
        </p:spPr>
        <p:txBody>
          <a:bodyPr anchorCtr="0" anchor="t" bIns="47875" lIns="95775" spcFirstLastPara="1" rIns="95775" wrap="square" tIns="47875">
            <a:noAutofit/>
          </a:bodyPr>
          <a:lstStyle/>
          <a:p>
            <a:pPr indent="0" lvl="0" marL="0" rtl="0" algn="l">
              <a:lnSpc>
                <a:spcPct val="100000"/>
              </a:lnSpc>
              <a:spcBef>
                <a:spcPts val="300"/>
              </a:spcBef>
              <a:spcAft>
                <a:spcPts val="0"/>
              </a:spcAft>
              <a:buSzPts val="1400"/>
              <a:buNone/>
            </a:pPr>
            <a:r>
              <a:t/>
            </a:r>
            <a:endParaRPr/>
          </a:p>
        </p:txBody>
      </p:sp>
      <p:sp>
        <p:nvSpPr>
          <p:cNvPr id="206" name="Google Shape;206;p27:notes"/>
          <p:cNvSpPr/>
          <p:nvPr>
            <p:ph idx="2" type="sldImg"/>
          </p:nvPr>
        </p:nvSpPr>
        <p:spPr>
          <a:xfrm>
            <a:off x="136525" y="766763"/>
            <a:ext cx="6826250" cy="3840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bg>
      <p:bgPr>
        <a:solidFill>
          <a:srgbClr val="41B4C7"/>
        </a:solidFill>
      </p:bgPr>
    </p:bg>
    <p:spTree>
      <p:nvGrpSpPr>
        <p:cNvPr id="10" name="Shape 10"/>
        <p:cNvGrpSpPr/>
        <p:nvPr/>
      </p:nvGrpSpPr>
      <p:grpSpPr>
        <a:xfrm>
          <a:off x="0" y="0"/>
          <a:ext cx="0" cy="0"/>
          <a:chOff x="0" y="0"/>
          <a:chExt cx="0" cy="0"/>
        </a:xfrm>
      </p:grpSpPr>
      <p:cxnSp>
        <p:nvCxnSpPr>
          <p:cNvPr id="11" name="Google Shape;11;p4"/>
          <p:cNvCxnSpPr/>
          <p:nvPr/>
        </p:nvCxnSpPr>
        <p:spPr>
          <a:xfrm rot="10800000">
            <a:off x="561241" y="2368440"/>
            <a:ext cx="0" cy="3059927"/>
          </a:xfrm>
          <a:prstGeom prst="straightConnector1">
            <a:avLst/>
          </a:prstGeom>
          <a:noFill/>
          <a:ln cap="flat" cmpd="sng" w="38100">
            <a:solidFill>
              <a:srgbClr val="FFFFFF"/>
            </a:solidFill>
            <a:prstDash val="solid"/>
            <a:round/>
            <a:headEnd len="sm" w="sm" type="none"/>
            <a:tailEnd len="sm" w="sm" type="none"/>
          </a:ln>
        </p:spPr>
      </p:cxnSp>
      <p:sp>
        <p:nvSpPr>
          <p:cNvPr id="12" name="Google Shape;12;p4"/>
          <p:cNvSpPr txBox="1"/>
          <p:nvPr>
            <p:ph type="ctrTitle"/>
          </p:nvPr>
        </p:nvSpPr>
        <p:spPr>
          <a:xfrm>
            <a:off x="871140" y="2545702"/>
            <a:ext cx="9327017" cy="85929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13" name="Google Shape;13;p4"/>
          <p:cNvSpPr txBox="1"/>
          <p:nvPr>
            <p:ph idx="1" type="subTitle"/>
          </p:nvPr>
        </p:nvSpPr>
        <p:spPr>
          <a:xfrm>
            <a:off x="871141" y="3898403"/>
            <a:ext cx="10363200" cy="92139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51"/>
              </a:spcBef>
              <a:spcAft>
                <a:spcPts val="0"/>
              </a:spcAft>
              <a:buClr>
                <a:srgbClr val="FFFFFF"/>
              </a:buClr>
              <a:buSzPts val="1800"/>
              <a:buFont typeface="Arial"/>
              <a:buNone/>
              <a:defRPr b="0" i="0" sz="1800" u="none" cap="none" strike="noStrike">
                <a:solidFill>
                  <a:srgbClr val="FFFFFF"/>
                </a:solidFill>
                <a:latin typeface="Arial"/>
                <a:ea typeface="Arial"/>
                <a:cs typeface="Arial"/>
                <a:sym typeface="Arial"/>
              </a:defRPr>
            </a:lvl1pPr>
            <a:lvl2pPr lvl="1" marR="0" rtl="0" algn="ctr">
              <a:lnSpc>
                <a:spcPct val="100000"/>
              </a:lnSpc>
              <a:spcBef>
                <a:spcPts val="658"/>
              </a:spcBef>
              <a:spcAft>
                <a:spcPts val="0"/>
              </a:spcAft>
              <a:buClr>
                <a:srgbClr val="888888"/>
              </a:buClr>
              <a:buSzPts val="3286"/>
              <a:buFont typeface="Arial"/>
              <a:buNone/>
              <a:defRPr b="0" i="0" sz="3286" u="none" cap="none" strike="noStrike">
                <a:solidFill>
                  <a:srgbClr val="888888"/>
                </a:solidFill>
                <a:latin typeface="Helvetica Neue"/>
                <a:ea typeface="Helvetica Neue"/>
                <a:cs typeface="Helvetica Neue"/>
                <a:sym typeface="Helvetica Neue"/>
              </a:defRPr>
            </a:lvl2pPr>
            <a:lvl3pPr lvl="2" marR="0" rtl="0" algn="ctr">
              <a:lnSpc>
                <a:spcPct val="100000"/>
              </a:lnSpc>
              <a:spcBef>
                <a:spcPts val="562"/>
              </a:spcBef>
              <a:spcAft>
                <a:spcPts val="0"/>
              </a:spcAft>
              <a:buClr>
                <a:srgbClr val="888888"/>
              </a:buClr>
              <a:buSzPts val="2815"/>
              <a:buFont typeface="Arial"/>
              <a:buNone/>
              <a:defRPr b="0" i="0" sz="2815" u="none" cap="none" strike="noStrike">
                <a:solidFill>
                  <a:srgbClr val="888888"/>
                </a:solidFill>
                <a:latin typeface="Helvetica Neue"/>
                <a:ea typeface="Helvetica Neue"/>
                <a:cs typeface="Helvetica Neue"/>
                <a:sym typeface="Helvetica Neue"/>
              </a:defRPr>
            </a:lvl3pPr>
            <a:lvl4pPr lvl="3"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Helvetica Neue"/>
                <a:ea typeface="Helvetica Neue"/>
                <a:cs typeface="Helvetica Neue"/>
                <a:sym typeface="Helvetica Neue"/>
              </a:defRPr>
            </a:lvl4pPr>
            <a:lvl5pPr lvl="4"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Helvetica Neue"/>
                <a:ea typeface="Helvetica Neue"/>
                <a:cs typeface="Helvetica Neue"/>
                <a:sym typeface="Helvetica Neue"/>
              </a:defRPr>
            </a:lvl5pPr>
            <a:lvl6pPr lvl="5"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6pPr>
            <a:lvl7pPr lvl="6"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7pPr>
            <a:lvl8pPr lvl="7"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8pPr>
            <a:lvl9pPr lvl="8"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9pPr>
          </a:lstStyle>
          <a:p/>
        </p:txBody>
      </p:sp>
      <p:sp>
        <p:nvSpPr>
          <p:cNvPr id="14" name="Google Shape;14;p4"/>
          <p:cNvSpPr txBox="1"/>
          <p:nvPr>
            <p:ph idx="10" type="dt"/>
          </p:nvPr>
        </p:nvSpPr>
        <p:spPr>
          <a:xfrm>
            <a:off x="871141" y="6045529"/>
            <a:ext cx="2844798" cy="365124"/>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9pPr>
          </a:lstStyle>
          <a:p/>
        </p:txBody>
      </p:sp>
      <p:pic>
        <p:nvPicPr>
          <p:cNvPr id="15" name="Google Shape;15;p4"/>
          <p:cNvPicPr preferRelativeResize="0"/>
          <p:nvPr/>
        </p:nvPicPr>
        <p:blipFill rotWithShape="1">
          <a:blip r:embed="rId2">
            <a:alphaModFix/>
          </a:blip>
          <a:srcRect b="0" l="0" r="0" t="0"/>
          <a:stretch/>
        </p:blipFill>
        <p:spPr>
          <a:xfrm>
            <a:off x="9112305" y="5278650"/>
            <a:ext cx="2581638" cy="1824316"/>
          </a:xfrm>
          <a:prstGeom prst="rect">
            <a:avLst/>
          </a:prstGeom>
          <a:noFill/>
          <a:ln>
            <a:noFill/>
          </a:ln>
        </p:spPr>
      </p:pic>
      <p:pic>
        <p:nvPicPr>
          <p:cNvPr id="16" name="Google Shape;16;p4"/>
          <p:cNvPicPr preferRelativeResize="0"/>
          <p:nvPr/>
        </p:nvPicPr>
        <p:blipFill rotWithShape="1">
          <a:blip r:embed="rId3">
            <a:alphaModFix/>
          </a:blip>
          <a:srcRect b="19524" l="21655" r="21652" t="13698"/>
          <a:stretch/>
        </p:blipFill>
        <p:spPr>
          <a:xfrm>
            <a:off x="9063486" y="300513"/>
            <a:ext cx="2630456" cy="218959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rgbClr val="5DC0CF"/>
        </a:solidFill>
      </p:bgPr>
    </p:bg>
    <p:spTree>
      <p:nvGrpSpPr>
        <p:cNvPr id="60" name="Shape 60"/>
        <p:cNvGrpSpPr/>
        <p:nvPr/>
      </p:nvGrpSpPr>
      <p:grpSpPr>
        <a:xfrm>
          <a:off x="0" y="0"/>
          <a:ext cx="0" cy="0"/>
          <a:chOff x="0" y="0"/>
          <a:chExt cx="0" cy="0"/>
        </a:xfrm>
      </p:grpSpPr>
      <p:sp>
        <p:nvSpPr>
          <p:cNvPr id="61" name="Google Shape;61;p10"/>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62" name="Google Shape;62;p10"/>
          <p:cNvPicPr preferRelativeResize="0"/>
          <p:nvPr/>
        </p:nvPicPr>
        <p:blipFill rotWithShape="1">
          <a:blip r:embed="rId2">
            <a:alphaModFix/>
          </a:blip>
          <a:srcRect b="0" l="0" r="0" t="0"/>
          <a:stretch/>
        </p:blipFill>
        <p:spPr>
          <a:xfrm>
            <a:off x="10271007" y="5925330"/>
            <a:ext cx="1666504" cy="11776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bg>
      <p:bgPr>
        <a:solidFill>
          <a:srgbClr val="5DC0CF"/>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5" name="Shape 65"/>
        <p:cNvGrpSpPr/>
        <p:nvPr/>
      </p:nvGrpSpPr>
      <p:grpSpPr>
        <a:xfrm>
          <a:off x="0" y="0"/>
          <a:ext cx="0" cy="0"/>
          <a:chOff x="0" y="0"/>
          <a:chExt cx="0" cy="0"/>
        </a:xfrm>
      </p:grpSpPr>
      <p:sp>
        <p:nvSpPr>
          <p:cNvPr id="66" name="Google Shape;66;p12"/>
          <p:cNvSpPr txBox="1"/>
          <p:nvPr>
            <p:ph type="ctrTitle"/>
          </p:nvPr>
        </p:nvSpPr>
        <p:spPr>
          <a:xfrm>
            <a:off x="914400" y="2603605"/>
            <a:ext cx="10363200" cy="85929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rgbClr val="002E6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67" name="Google Shape;67;p12"/>
          <p:cNvSpPr txBox="1"/>
          <p:nvPr>
            <p:ph idx="1" type="subTitle"/>
          </p:nvPr>
        </p:nvSpPr>
        <p:spPr>
          <a:xfrm>
            <a:off x="914400" y="4106171"/>
            <a:ext cx="10363200" cy="515186"/>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51"/>
              </a:spcBef>
              <a:spcAft>
                <a:spcPts val="0"/>
              </a:spcAft>
              <a:buClr>
                <a:srgbClr val="FFFFFF"/>
              </a:buClr>
              <a:buSzPts val="2000"/>
              <a:buFont typeface="Arial"/>
              <a:buNone/>
              <a:defRPr b="0" i="0" sz="2000" u="none" cap="none" strike="noStrike">
                <a:solidFill>
                  <a:srgbClr val="002E67"/>
                </a:solidFill>
                <a:latin typeface="Arial"/>
                <a:ea typeface="Arial"/>
                <a:cs typeface="Arial"/>
                <a:sym typeface="Arial"/>
              </a:defRPr>
            </a:lvl1pPr>
            <a:lvl2pPr lvl="1" marR="0" rtl="0" algn="ctr">
              <a:lnSpc>
                <a:spcPct val="100000"/>
              </a:lnSpc>
              <a:spcBef>
                <a:spcPts val="658"/>
              </a:spcBef>
              <a:spcAft>
                <a:spcPts val="0"/>
              </a:spcAft>
              <a:buClr>
                <a:srgbClr val="888888"/>
              </a:buClr>
              <a:buSzPts val="3286"/>
              <a:buFont typeface="Arial"/>
              <a:buNone/>
              <a:defRPr b="0" i="0" sz="3286" u="none" cap="none" strike="noStrike">
                <a:solidFill>
                  <a:srgbClr val="888888"/>
                </a:solidFill>
                <a:latin typeface="Helvetica Neue"/>
                <a:ea typeface="Helvetica Neue"/>
                <a:cs typeface="Helvetica Neue"/>
                <a:sym typeface="Helvetica Neue"/>
              </a:defRPr>
            </a:lvl2pPr>
            <a:lvl3pPr lvl="2" marR="0" rtl="0" algn="ctr">
              <a:lnSpc>
                <a:spcPct val="100000"/>
              </a:lnSpc>
              <a:spcBef>
                <a:spcPts val="562"/>
              </a:spcBef>
              <a:spcAft>
                <a:spcPts val="0"/>
              </a:spcAft>
              <a:buClr>
                <a:srgbClr val="888888"/>
              </a:buClr>
              <a:buSzPts val="2815"/>
              <a:buFont typeface="Arial"/>
              <a:buNone/>
              <a:defRPr b="0" i="0" sz="2815" u="none" cap="none" strike="noStrike">
                <a:solidFill>
                  <a:srgbClr val="888888"/>
                </a:solidFill>
                <a:latin typeface="Helvetica Neue"/>
                <a:ea typeface="Helvetica Neue"/>
                <a:cs typeface="Helvetica Neue"/>
                <a:sym typeface="Helvetica Neue"/>
              </a:defRPr>
            </a:lvl3pPr>
            <a:lvl4pPr lvl="3"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Helvetica Neue"/>
                <a:ea typeface="Helvetica Neue"/>
                <a:cs typeface="Helvetica Neue"/>
                <a:sym typeface="Helvetica Neue"/>
              </a:defRPr>
            </a:lvl4pPr>
            <a:lvl5pPr lvl="4"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Helvetica Neue"/>
                <a:ea typeface="Helvetica Neue"/>
                <a:cs typeface="Helvetica Neue"/>
                <a:sym typeface="Helvetica Neue"/>
              </a:defRPr>
            </a:lvl5pPr>
            <a:lvl6pPr lvl="5"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6pPr>
            <a:lvl7pPr lvl="6"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7pPr>
            <a:lvl8pPr lvl="7"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8pPr>
            <a:lvl9pPr lvl="8" marR="0" rtl="0" algn="ctr">
              <a:lnSpc>
                <a:spcPct val="100000"/>
              </a:lnSpc>
              <a:spcBef>
                <a:spcPts val="469"/>
              </a:spcBef>
              <a:spcAft>
                <a:spcPts val="0"/>
              </a:spcAft>
              <a:buClr>
                <a:srgbClr val="888888"/>
              </a:buClr>
              <a:buSzPts val="2348"/>
              <a:buFont typeface="Arial"/>
              <a:buNone/>
              <a:defRPr b="0" i="0" sz="2348" u="none" cap="none" strike="noStrike">
                <a:solidFill>
                  <a:srgbClr val="888888"/>
                </a:solidFill>
                <a:latin typeface="Calibri"/>
                <a:ea typeface="Calibri"/>
                <a:cs typeface="Calibri"/>
                <a:sym typeface="Calibri"/>
              </a:defRPr>
            </a:lvl9pPr>
          </a:lstStyle>
          <a:p/>
        </p:txBody>
      </p:sp>
      <p:sp>
        <p:nvSpPr>
          <p:cNvPr id="68" name="Google Shape;68;p12"/>
          <p:cNvSpPr txBox="1"/>
          <p:nvPr>
            <p:ph idx="10" type="dt"/>
          </p:nvPr>
        </p:nvSpPr>
        <p:spPr>
          <a:xfrm>
            <a:off x="914400" y="6055025"/>
            <a:ext cx="2844798" cy="365124"/>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2E6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114" u="none" cap="none" strike="noStrike">
                <a:solidFill>
                  <a:schemeClr val="dk1"/>
                </a:solidFill>
                <a:latin typeface="Calibri"/>
                <a:ea typeface="Calibri"/>
                <a:cs typeface="Calibri"/>
                <a:sym typeface="Calibri"/>
              </a:defRPr>
            </a:lvl9pPr>
          </a:lstStyle>
          <a:p/>
        </p:txBody>
      </p:sp>
      <p:cxnSp>
        <p:nvCxnSpPr>
          <p:cNvPr id="69" name="Google Shape;69;p12"/>
          <p:cNvCxnSpPr/>
          <p:nvPr/>
        </p:nvCxnSpPr>
        <p:spPr>
          <a:xfrm rot="10800000">
            <a:off x="561241" y="2368440"/>
            <a:ext cx="0" cy="3059927"/>
          </a:xfrm>
          <a:prstGeom prst="straightConnector1">
            <a:avLst/>
          </a:prstGeom>
          <a:noFill/>
          <a:ln cap="flat" cmpd="sng" w="38100">
            <a:solidFill>
              <a:srgbClr val="002E67"/>
            </a:solidFill>
            <a:prstDash val="solid"/>
            <a:round/>
            <a:headEnd len="sm" w="sm" type="none"/>
            <a:tailEnd len="sm" w="sm" type="none"/>
          </a:ln>
        </p:spPr>
      </p:cxnSp>
      <p:pic>
        <p:nvPicPr>
          <p:cNvPr id="70" name="Google Shape;70;p12"/>
          <p:cNvPicPr preferRelativeResize="0"/>
          <p:nvPr/>
        </p:nvPicPr>
        <p:blipFill rotWithShape="1">
          <a:blip r:embed="rId2">
            <a:alphaModFix/>
          </a:blip>
          <a:srcRect b="13284" l="4618" r="3614" t="16507"/>
          <a:stretch/>
        </p:blipFill>
        <p:spPr>
          <a:xfrm>
            <a:off x="9244361" y="5920004"/>
            <a:ext cx="2338907" cy="514944"/>
          </a:xfrm>
          <a:prstGeom prst="rect">
            <a:avLst/>
          </a:prstGeom>
          <a:noFill/>
          <a:ln>
            <a:noFill/>
          </a:ln>
        </p:spPr>
      </p:pic>
      <p:pic>
        <p:nvPicPr>
          <p:cNvPr id="71" name="Google Shape;71;p12"/>
          <p:cNvPicPr preferRelativeResize="0"/>
          <p:nvPr/>
        </p:nvPicPr>
        <p:blipFill rotWithShape="1">
          <a:blip r:embed="rId3">
            <a:alphaModFix/>
          </a:blip>
          <a:srcRect b="16053" l="7561" r="37806" t="17506"/>
          <a:stretch/>
        </p:blipFill>
        <p:spPr>
          <a:xfrm>
            <a:off x="9063486" y="356116"/>
            <a:ext cx="2522714" cy="21679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72" name="Shape 72"/>
        <p:cNvGrpSpPr/>
        <p:nvPr/>
      </p:nvGrpSpPr>
      <p:grpSpPr>
        <a:xfrm>
          <a:off x="0" y="0"/>
          <a:ext cx="0" cy="0"/>
          <a:chOff x="0" y="0"/>
          <a:chExt cx="0" cy="0"/>
        </a:xfrm>
      </p:grpSpPr>
      <p:cxnSp>
        <p:nvCxnSpPr>
          <p:cNvPr id="73" name="Google Shape;73;p13"/>
          <p:cNvCxnSpPr/>
          <p:nvPr/>
        </p:nvCxnSpPr>
        <p:spPr>
          <a:xfrm rot="10800000">
            <a:off x="784197" y="1726514"/>
            <a:ext cx="0" cy="1062719"/>
          </a:xfrm>
          <a:prstGeom prst="straightConnector1">
            <a:avLst/>
          </a:prstGeom>
          <a:noFill/>
          <a:ln cap="flat" cmpd="sng" w="38100">
            <a:solidFill>
              <a:srgbClr val="002E67"/>
            </a:solidFill>
            <a:prstDash val="solid"/>
            <a:round/>
            <a:headEnd len="sm" w="sm" type="none"/>
            <a:tailEnd len="sm" w="sm" type="none"/>
          </a:ln>
        </p:spPr>
      </p:cxnSp>
      <p:sp>
        <p:nvSpPr>
          <p:cNvPr id="74" name="Google Shape;74;p13"/>
          <p:cNvSpPr txBox="1"/>
          <p:nvPr>
            <p:ph type="ctrTitle"/>
          </p:nvPr>
        </p:nvSpPr>
        <p:spPr>
          <a:xfrm>
            <a:off x="914400" y="1693061"/>
            <a:ext cx="10363200" cy="106271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rgbClr val="002E6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75" name="Google Shape;75;p13"/>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6" name="Google Shape;76;p13"/>
          <p:cNvPicPr preferRelativeResize="0"/>
          <p:nvPr/>
        </p:nvPicPr>
        <p:blipFill rotWithShape="1">
          <a:blip r:embed="rId2">
            <a:alphaModFix/>
          </a:blip>
          <a:srcRect b="13284" l="4618" r="3614" t="16507"/>
          <a:stretch/>
        </p:blipFill>
        <p:spPr>
          <a:xfrm>
            <a:off x="10326030" y="6330410"/>
            <a:ext cx="1598093" cy="3518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77" name="Shape 77"/>
        <p:cNvGrpSpPr/>
        <p:nvPr/>
      </p:nvGrpSpPr>
      <p:grpSpPr>
        <a:xfrm>
          <a:off x="0" y="0"/>
          <a:ext cx="0" cy="0"/>
          <a:chOff x="0" y="0"/>
          <a:chExt cx="0" cy="0"/>
        </a:xfrm>
      </p:grpSpPr>
      <p:sp>
        <p:nvSpPr>
          <p:cNvPr id="78" name="Google Shape;78;p14"/>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79" name="Google Shape;79;p14"/>
          <p:cNvPicPr preferRelativeResize="0"/>
          <p:nvPr/>
        </p:nvPicPr>
        <p:blipFill rotWithShape="1">
          <a:blip r:embed="rId2">
            <a:alphaModFix/>
          </a:blip>
          <a:srcRect b="13284" l="4618" r="3614" t="16507"/>
          <a:stretch/>
        </p:blipFill>
        <p:spPr>
          <a:xfrm>
            <a:off x="10326030" y="6330410"/>
            <a:ext cx="1598093" cy="35184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 blanco">
  <p:cSld name="2_En blanco">
    <p:spTree>
      <p:nvGrpSpPr>
        <p:cNvPr id="80" name="Shape 80"/>
        <p:cNvGrpSpPr/>
        <p:nvPr/>
      </p:nvGrpSpPr>
      <p:grpSpPr>
        <a:xfrm>
          <a:off x="0" y="0"/>
          <a:ext cx="0" cy="0"/>
          <a:chOff x="0" y="0"/>
          <a:chExt cx="0" cy="0"/>
        </a:xfrm>
      </p:grpSpPr>
      <p:sp>
        <p:nvSpPr>
          <p:cNvPr id="81" name="Google Shape;81;p15"/>
          <p:cNvSpPr txBox="1"/>
          <p:nvPr>
            <p:ph type="title"/>
          </p:nvPr>
        </p:nvSpPr>
        <p:spPr>
          <a:xfrm>
            <a:off x="564897" y="253887"/>
            <a:ext cx="10492766"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2E67"/>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cxnSp>
        <p:nvCxnSpPr>
          <p:cNvPr id="82" name="Google Shape;82;p15"/>
          <p:cNvCxnSpPr/>
          <p:nvPr/>
        </p:nvCxnSpPr>
        <p:spPr>
          <a:xfrm rot="10800000">
            <a:off x="321958" y="279962"/>
            <a:ext cx="5145" cy="1013542"/>
          </a:xfrm>
          <a:prstGeom prst="straightConnector1">
            <a:avLst/>
          </a:prstGeom>
          <a:noFill/>
          <a:ln cap="flat" cmpd="sng" w="38100">
            <a:solidFill>
              <a:srgbClr val="002E67"/>
            </a:solidFill>
            <a:prstDash val="solid"/>
            <a:round/>
            <a:headEnd len="sm" w="sm" type="none"/>
            <a:tailEnd len="sm" w="sm" type="none"/>
          </a:ln>
        </p:spPr>
      </p:cxnSp>
      <p:sp>
        <p:nvSpPr>
          <p:cNvPr id="83" name="Google Shape;83;p15"/>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84" name="Google Shape;84;p15"/>
          <p:cNvPicPr preferRelativeResize="0"/>
          <p:nvPr/>
        </p:nvPicPr>
        <p:blipFill rotWithShape="1">
          <a:blip r:embed="rId2">
            <a:alphaModFix/>
          </a:blip>
          <a:srcRect b="13284" l="4618" r="3614" t="16507"/>
          <a:stretch/>
        </p:blipFill>
        <p:spPr>
          <a:xfrm>
            <a:off x="10326030" y="6330410"/>
            <a:ext cx="1598093" cy="35184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 blanco">
  <p:cSld name="6_En blanco">
    <p:spTree>
      <p:nvGrpSpPr>
        <p:cNvPr id="85" name="Shape 85"/>
        <p:cNvGrpSpPr/>
        <p:nvPr/>
      </p:nvGrpSpPr>
      <p:grpSpPr>
        <a:xfrm>
          <a:off x="0" y="0"/>
          <a:ext cx="0" cy="0"/>
          <a:chOff x="0" y="0"/>
          <a:chExt cx="0" cy="0"/>
        </a:xfrm>
      </p:grpSpPr>
      <p:sp>
        <p:nvSpPr>
          <p:cNvPr id="86" name="Google Shape;86;p17"/>
          <p:cNvSpPr txBox="1"/>
          <p:nvPr>
            <p:ph type="title"/>
          </p:nvPr>
        </p:nvSpPr>
        <p:spPr>
          <a:xfrm>
            <a:off x="564897" y="253887"/>
            <a:ext cx="11145506"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2E67"/>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87" name="Google Shape;87;p17"/>
          <p:cNvSpPr txBox="1"/>
          <p:nvPr>
            <p:ph idx="1" type="body"/>
          </p:nvPr>
        </p:nvSpPr>
        <p:spPr>
          <a:xfrm>
            <a:off x="564900" y="1357298"/>
            <a:ext cx="6659052"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41B4C7"/>
              </a:buClr>
              <a:buSzPts val="2000"/>
              <a:buFont typeface="Noto Sans Symbols"/>
              <a:buChar char="▪"/>
              <a:defRPr b="0" i="0" sz="2000" u="none" cap="none" strike="noStrike">
                <a:solidFill>
                  <a:srgbClr val="002E67"/>
                </a:solidFill>
                <a:latin typeface="Arial"/>
                <a:ea typeface="Arial"/>
                <a:cs typeface="Arial"/>
                <a:sym typeface="Arial"/>
              </a:defRPr>
            </a:lvl1pPr>
            <a:lvl2pPr indent="-342900" lvl="1" marL="914400" marR="0" rtl="0" algn="l">
              <a:lnSpc>
                <a:spcPct val="100000"/>
              </a:lnSpc>
              <a:spcBef>
                <a:spcPts val="300"/>
              </a:spcBef>
              <a:spcAft>
                <a:spcPts val="0"/>
              </a:spcAft>
              <a:buClr>
                <a:srgbClr val="002E67"/>
              </a:buClr>
              <a:buSzPts val="1800"/>
              <a:buFont typeface="Arial"/>
              <a:buChar char="•"/>
              <a:defRPr b="0" i="0" sz="1800" u="none" cap="none" strike="noStrike">
                <a:solidFill>
                  <a:srgbClr val="002E67"/>
                </a:solidFill>
                <a:latin typeface="Arial"/>
                <a:ea typeface="Arial"/>
                <a:cs typeface="Arial"/>
                <a:sym typeface="Arial"/>
              </a:defRPr>
            </a:lvl2pPr>
            <a:lvl3pPr indent="-330200" lvl="2" marL="1371600" marR="0" rtl="0" algn="l">
              <a:lnSpc>
                <a:spcPct val="100000"/>
              </a:lnSpc>
              <a:spcBef>
                <a:spcPts val="320"/>
              </a:spcBef>
              <a:spcAft>
                <a:spcPts val="0"/>
              </a:spcAft>
              <a:buClr>
                <a:srgbClr val="002E67"/>
              </a:buClr>
              <a:buSzPts val="1600"/>
              <a:buFont typeface="Merriweather Sans"/>
              <a:buChar char="□"/>
              <a:defRPr b="0" i="0" sz="1600" u="none" cap="none" strike="noStrike">
                <a:solidFill>
                  <a:srgbClr val="002E67"/>
                </a:solidFill>
                <a:latin typeface="Arial"/>
                <a:ea typeface="Arial"/>
                <a:cs typeface="Arial"/>
                <a:sym typeface="Arial"/>
              </a:defRPr>
            </a:lvl3pPr>
            <a:lvl4pPr indent="-317500" lvl="3" marL="1828800" marR="0" rtl="0" algn="l">
              <a:lnSpc>
                <a:spcPct val="100000"/>
              </a:lnSpc>
              <a:spcBef>
                <a:spcPts val="300"/>
              </a:spcBef>
              <a:spcAft>
                <a:spcPts val="0"/>
              </a:spcAft>
              <a:buClr>
                <a:srgbClr val="002E67"/>
              </a:buClr>
              <a:buSzPts val="1400"/>
              <a:buFont typeface="Arial"/>
              <a:buChar char="–"/>
              <a:defRPr b="0" i="0" sz="1400" u="none" cap="none" strike="noStrike">
                <a:solidFill>
                  <a:srgbClr val="002E67"/>
                </a:solidFill>
                <a:latin typeface="Arial"/>
                <a:ea typeface="Arial"/>
                <a:cs typeface="Arial"/>
                <a:sym typeface="Arial"/>
              </a:defRPr>
            </a:lvl4pPr>
            <a:lvl5pPr indent="-304800" lvl="4" marL="2286000" marR="0" rtl="0" algn="l">
              <a:lnSpc>
                <a:spcPct val="100000"/>
              </a:lnSpc>
              <a:spcBef>
                <a:spcPts val="300"/>
              </a:spcBef>
              <a:spcAft>
                <a:spcPts val="0"/>
              </a:spcAft>
              <a:buClr>
                <a:srgbClr val="002E67"/>
              </a:buClr>
              <a:buSzPts val="1200"/>
              <a:buFont typeface="Arial"/>
              <a:buChar char="»"/>
              <a:defRPr b="0" i="0" sz="1200" u="none" cap="none" strike="noStrike">
                <a:solidFill>
                  <a:srgbClr val="002E67"/>
                </a:solidFill>
                <a:latin typeface="Arial"/>
                <a:ea typeface="Arial"/>
                <a:cs typeface="Arial"/>
                <a:sym typeface="Arial"/>
              </a:defRPr>
            </a:lvl5pPr>
            <a:lvl6pPr indent="-377698" lvl="5" marL="27432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6pPr>
            <a:lvl7pPr indent="-377698" lvl="6" marL="32004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7pPr>
            <a:lvl8pPr indent="-377697" lvl="7" marL="36576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8pPr>
            <a:lvl9pPr indent="-377697" lvl="8" marL="41148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9pPr>
          </a:lstStyle>
          <a:p/>
        </p:txBody>
      </p:sp>
      <p:cxnSp>
        <p:nvCxnSpPr>
          <p:cNvPr id="88" name="Google Shape;88;p17"/>
          <p:cNvCxnSpPr/>
          <p:nvPr/>
        </p:nvCxnSpPr>
        <p:spPr>
          <a:xfrm rot="10800000">
            <a:off x="321958" y="279962"/>
            <a:ext cx="5145" cy="1013542"/>
          </a:xfrm>
          <a:prstGeom prst="straightConnector1">
            <a:avLst/>
          </a:prstGeom>
          <a:noFill/>
          <a:ln cap="flat" cmpd="sng" w="38100">
            <a:solidFill>
              <a:srgbClr val="002E67"/>
            </a:solidFill>
            <a:prstDash val="solid"/>
            <a:round/>
            <a:headEnd len="sm" w="sm" type="none"/>
            <a:tailEnd len="sm" w="sm" type="none"/>
          </a:ln>
        </p:spPr>
      </p:cxnSp>
      <p:sp>
        <p:nvSpPr>
          <p:cNvPr id="89" name="Google Shape;89;p17"/>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0" name="Google Shape;90;p17"/>
          <p:cNvPicPr preferRelativeResize="0"/>
          <p:nvPr/>
        </p:nvPicPr>
        <p:blipFill rotWithShape="1">
          <a:blip r:embed="rId2">
            <a:alphaModFix/>
          </a:blip>
          <a:srcRect b="13284" l="4618" r="3614" t="16507"/>
          <a:stretch/>
        </p:blipFill>
        <p:spPr>
          <a:xfrm>
            <a:off x="10326030" y="6330410"/>
            <a:ext cx="1598093" cy="35184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91" name="Shape 91"/>
        <p:cNvGrpSpPr/>
        <p:nvPr/>
      </p:nvGrpSpPr>
      <p:grpSpPr>
        <a:xfrm>
          <a:off x="0" y="0"/>
          <a:ext cx="0" cy="0"/>
          <a:chOff x="0" y="0"/>
          <a:chExt cx="0" cy="0"/>
        </a:xfrm>
      </p:grpSpPr>
      <p:sp>
        <p:nvSpPr>
          <p:cNvPr id="92" name="Google Shape;92;p18"/>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13284" l="4618" r="3614" t="16507"/>
          <a:stretch/>
        </p:blipFill>
        <p:spPr>
          <a:xfrm>
            <a:off x="9244361" y="5920004"/>
            <a:ext cx="2338907" cy="514944"/>
          </a:xfrm>
          <a:prstGeom prst="rect">
            <a:avLst/>
          </a:prstGeom>
          <a:noFill/>
          <a:ln>
            <a:noFill/>
          </a:ln>
        </p:spPr>
      </p:pic>
      <p:cxnSp>
        <p:nvCxnSpPr>
          <p:cNvPr id="95" name="Google Shape;95;p19"/>
          <p:cNvCxnSpPr/>
          <p:nvPr/>
        </p:nvCxnSpPr>
        <p:spPr>
          <a:xfrm rot="10800000">
            <a:off x="784197" y="1726514"/>
            <a:ext cx="0" cy="1062719"/>
          </a:xfrm>
          <a:prstGeom prst="straightConnector1">
            <a:avLst/>
          </a:prstGeom>
          <a:noFill/>
          <a:ln cap="flat" cmpd="sng" w="38100">
            <a:solidFill>
              <a:srgbClr val="002E67"/>
            </a:solidFill>
            <a:prstDash val="solid"/>
            <a:round/>
            <a:headEnd len="sm" w="sm" type="none"/>
            <a:tailEnd len="sm" w="sm" type="none"/>
          </a:ln>
        </p:spPr>
      </p:cxnSp>
      <p:sp>
        <p:nvSpPr>
          <p:cNvPr id="96" name="Google Shape;96;p19"/>
          <p:cNvSpPr txBox="1"/>
          <p:nvPr/>
        </p:nvSpPr>
        <p:spPr>
          <a:xfrm>
            <a:off x="914403" y="1827444"/>
            <a:ext cx="3482043"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rgbClr val="002E67"/>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97" name="Google Shape;97;p19"/>
          <p:cNvSpPr txBox="1"/>
          <p:nvPr/>
        </p:nvSpPr>
        <p:spPr>
          <a:xfrm>
            <a:off x="914402" y="3858615"/>
            <a:ext cx="4397551"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2E67"/>
                </a:solidFill>
                <a:latin typeface="Arial"/>
                <a:ea typeface="Arial"/>
                <a:cs typeface="Arial"/>
                <a:sym typeface="Arial"/>
              </a:rPr>
              <a:t>http://fiware.org</a:t>
            </a:r>
            <a:endParaRPr b="0" i="0" sz="2600" u="none" cap="none" strike="noStrike">
              <a:solidFill>
                <a:srgbClr val="002E6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2E67"/>
                </a:solidFill>
                <a:latin typeface="Arial"/>
                <a:ea typeface="Arial"/>
                <a:cs typeface="Arial"/>
                <a:sym typeface="Arial"/>
              </a:rPr>
              <a:t>Follow @FIWARE on Twitter</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17" name="Shape 17"/>
        <p:cNvGrpSpPr/>
        <p:nvPr/>
      </p:nvGrpSpPr>
      <p:grpSpPr>
        <a:xfrm>
          <a:off x="0" y="0"/>
          <a:ext cx="0" cy="0"/>
          <a:chOff x="0" y="0"/>
          <a:chExt cx="0" cy="0"/>
        </a:xfrm>
      </p:grpSpPr>
      <p:sp>
        <p:nvSpPr>
          <p:cNvPr id="18" name="Google Shape;18;p16"/>
          <p:cNvSpPr txBox="1"/>
          <p:nvPr>
            <p:ph type="title"/>
          </p:nvPr>
        </p:nvSpPr>
        <p:spPr>
          <a:xfrm>
            <a:off x="564897" y="253887"/>
            <a:ext cx="11145506"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rgbClr val="002E67"/>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19" name="Google Shape;19;p16"/>
          <p:cNvSpPr txBox="1"/>
          <p:nvPr>
            <p:ph idx="1" type="body"/>
          </p:nvPr>
        </p:nvSpPr>
        <p:spPr>
          <a:xfrm>
            <a:off x="564897" y="1357298"/>
            <a:ext cx="11145506"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41B4C7"/>
              </a:buClr>
              <a:buSzPts val="2000"/>
              <a:buFont typeface="Noto Sans Symbols"/>
              <a:buChar char="▪"/>
              <a:defRPr b="0" i="0" sz="2000" u="none" cap="none" strike="noStrike">
                <a:solidFill>
                  <a:srgbClr val="012E67"/>
                </a:solidFill>
                <a:latin typeface="Arial"/>
                <a:ea typeface="Arial"/>
                <a:cs typeface="Arial"/>
                <a:sym typeface="Arial"/>
              </a:defRPr>
            </a:lvl1pPr>
            <a:lvl2pPr indent="-342900" lvl="1" marL="914400" marR="0" rtl="0" algn="l">
              <a:lnSpc>
                <a:spcPct val="100000"/>
              </a:lnSpc>
              <a:spcBef>
                <a:spcPts val="300"/>
              </a:spcBef>
              <a:spcAft>
                <a:spcPts val="0"/>
              </a:spcAft>
              <a:buClr>
                <a:srgbClr val="012E67"/>
              </a:buClr>
              <a:buSzPts val="1800"/>
              <a:buFont typeface="Arial"/>
              <a:buChar char="•"/>
              <a:defRPr b="0" i="0" sz="1800" u="none" cap="none" strike="noStrike">
                <a:solidFill>
                  <a:srgbClr val="012E67"/>
                </a:solidFill>
                <a:latin typeface="Arial"/>
                <a:ea typeface="Arial"/>
                <a:cs typeface="Arial"/>
                <a:sym typeface="Arial"/>
              </a:defRPr>
            </a:lvl2pPr>
            <a:lvl3pPr indent="-330200" lvl="2" marL="1371600" marR="0" rtl="0" algn="l">
              <a:lnSpc>
                <a:spcPct val="100000"/>
              </a:lnSpc>
              <a:spcBef>
                <a:spcPts val="300"/>
              </a:spcBef>
              <a:spcAft>
                <a:spcPts val="0"/>
              </a:spcAft>
              <a:buClr>
                <a:srgbClr val="012E67"/>
              </a:buClr>
              <a:buSzPts val="1600"/>
              <a:buFont typeface="Merriweather Sans"/>
              <a:buChar char="□"/>
              <a:defRPr b="0" i="0" sz="1600" u="none" cap="none" strike="noStrike">
                <a:solidFill>
                  <a:srgbClr val="012E67"/>
                </a:solidFill>
                <a:latin typeface="Arial"/>
                <a:ea typeface="Arial"/>
                <a:cs typeface="Arial"/>
                <a:sym typeface="Arial"/>
              </a:defRPr>
            </a:lvl3pPr>
            <a:lvl4pPr indent="-317500" lvl="3" marL="1828800" marR="0" rtl="0" algn="l">
              <a:lnSpc>
                <a:spcPct val="100000"/>
              </a:lnSpc>
              <a:spcBef>
                <a:spcPts val="300"/>
              </a:spcBef>
              <a:spcAft>
                <a:spcPts val="0"/>
              </a:spcAft>
              <a:buClr>
                <a:srgbClr val="012E67"/>
              </a:buClr>
              <a:buSzPts val="1400"/>
              <a:buFont typeface="Arial"/>
              <a:buChar char="–"/>
              <a:defRPr b="0" i="0" sz="1400" u="none" cap="none" strike="noStrike">
                <a:solidFill>
                  <a:srgbClr val="012E67"/>
                </a:solidFill>
                <a:latin typeface="Arial"/>
                <a:ea typeface="Arial"/>
                <a:cs typeface="Arial"/>
                <a:sym typeface="Arial"/>
              </a:defRPr>
            </a:lvl4pPr>
            <a:lvl5pPr indent="-304800" lvl="4" marL="2286000" marR="0" rtl="0" algn="l">
              <a:lnSpc>
                <a:spcPct val="100000"/>
              </a:lnSpc>
              <a:spcBef>
                <a:spcPts val="300"/>
              </a:spcBef>
              <a:spcAft>
                <a:spcPts val="0"/>
              </a:spcAft>
              <a:buClr>
                <a:srgbClr val="012E67"/>
              </a:buClr>
              <a:buSzPts val="1200"/>
              <a:buFont typeface="Arial"/>
              <a:buChar char="»"/>
              <a:defRPr b="0" i="0" sz="1200" u="none" cap="none" strike="noStrike">
                <a:solidFill>
                  <a:srgbClr val="012E67"/>
                </a:solidFill>
                <a:latin typeface="Arial"/>
                <a:ea typeface="Arial"/>
                <a:cs typeface="Arial"/>
                <a:sym typeface="Arial"/>
              </a:defRPr>
            </a:lvl5pPr>
            <a:lvl6pPr indent="-377698" lvl="5" marL="27432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6pPr>
            <a:lvl7pPr indent="-377698" lvl="6" marL="32004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7pPr>
            <a:lvl8pPr indent="-377697" lvl="7" marL="36576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8pPr>
            <a:lvl9pPr indent="-377697" lvl="8" marL="41148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9pPr>
          </a:lstStyle>
          <a:p/>
        </p:txBody>
      </p:sp>
      <p:cxnSp>
        <p:nvCxnSpPr>
          <p:cNvPr id="20" name="Google Shape;20;p16"/>
          <p:cNvCxnSpPr/>
          <p:nvPr/>
        </p:nvCxnSpPr>
        <p:spPr>
          <a:xfrm rot="10800000">
            <a:off x="321958" y="279962"/>
            <a:ext cx="5145" cy="1013542"/>
          </a:xfrm>
          <a:prstGeom prst="straightConnector1">
            <a:avLst/>
          </a:prstGeom>
          <a:noFill/>
          <a:ln cap="flat" cmpd="sng" w="38100">
            <a:solidFill>
              <a:srgbClr val="002E67"/>
            </a:solidFill>
            <a:prstDash val="solid"/>
            <a:round/>
            <a:headEnd len="sm" w="sm" type="none"/>
            <a:tailEnd len="sm" w="sm" type="none"/>
          </a:ln>
        </p:spPr>
      </p:cxnSp>
      <p:sp>
        <p:nvSpPr>
          <p:cNvPr id="21" name="Google Shape;21;p16"/>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22" name="Google Shape;22;p16"/>
          <p:cNvPicPr preferRelativeResize="0"/>
          <p:nvPr/>
        </p:nvPicPr>
        <p:blipFill rotWithShape="1">
          <a:blip r:embed="rId2">
            <a:alphaModFix/>
          </a:blip>
          <a:srcRect b="13284" l="4618" r="3614" t="16507"/>
          <a:stretch/>
        </p:blipFill>
        <p:spPr>
          <a:xfrm>
            <a:off x="10326030" y="6330410"/>
            <a:ext cx="1598093" cy="3518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7"/>
          <p:cNvSpPr txBox="1"/>
          <p:nvPr>
            <p:ph type="title"/>
          </p:nvPr>
        </p:nvSpPr>
        <p:spPr>
          <a:xfrm>
            <a:off x="415600" y="593367"/>
            <a:ext cx="11360700" cy="763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5" name="Google Shape;25;p37"/>
          <p:cNvSpPr txBox="1"/>
          <p:nvPr>
            <p:ph idx="1" type="body"/>
          </p:nvPr>
        </p:nvSpPr>
        <p:spPr>
          <a:xfrm>
            <a:off x="415600" y="1536633"/>
            <a:ext cx="11360700" cy="45552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6" name="Google Shape;26;p37"/>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5DC0CF"/>
        </a:solidFill>
      </p:bgPr>
    </p:bg>
    <p:spTree>
      <p:nvGrpSpPr>
        <p:cNvPr id="27" name="Shape 27"/>
        <p:cNvGrpSpPr/>
        <p:nvPr/>
      </p:nvGrpSpPr>
      <p:grpSpPr>
        <a:xfrm>
          <a:off x="0" y="0"/>
          <a:ext cx="0" cy="0"/>
          <a:chOff x="0" y="0"/>
          <a:chExt cx="0" cy="0"/>
        </a:xfrm>
      </p:grpSpPr>
      <p:sp>
        <p:nvSpPr>
          <p:cNvPr id="28" name="Google Shape;28;p3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8"/>
          <p:cNvSpPr txBox="1"/>
          <p:nvPr>
            <p:ph type="title"/>
          </p:nvPr>
        </p:nvSpPr>
        <p:spPr>
          <a:xfrm>
            <a:off x="564896" y="287340"/>
            <a:ext cx="11046600" cy="1006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765" u="none" cap="none" strike="noStrike">
                <a:solidFill>
                  <a:schemeClr val="dk1"/>
                </a:solidFill>
                <a:latin typeface="Calibri"/>
                <a:ea typeface="Calibri"/>
                <a:cs typeface="Calibri"/>
                <a:sym typeface="Calibri"/>
              </a:defRPr>
            </a:lvl9pPr>
          </a:lstStyle>
          <a:p/>
        </p:txBody>
      </p:sp>
      <p:cxnSp>
        <p:nvCxnSpPr>
          <p:cNvPr id="30" name="Google Shape;30;p38"/>
          <p:cNvCxnSpPr/>
          <p:nvPr/>
        </p:nvCxnSpPr>
        <p:spPr>
          <a:xfrm rot="10800000">
            <a:off x="321946" y="279826"/>
            <a:ext cx="5100" cy="942000"/>
          </a:xfrm>
          <a:prstGeom prst="straightConnector1">
            <a:avLst/>
          </a:prstGeom>
          <a:noFill/>
          <a:ln cap="flat" cmpd="sng" w="38100">
            <a:solidFill>
              <a:schemeClr val="lt1"/>
            </a:solidFill>
            <a:prstDash val="solid"/>
            <a:round/>
            <a:headEnd len="sm" w="sm" type="none"/>
            <a:tailEnd len="sm" w="sm" type="none"/>
          </a:ln>
        </p:spPr>
      </p:cxnSp>
      <p:sp>
        <p:nvSpPr>
          <p:cNvPr id="31" name="Google Shape;31;p38"/>
          <p:cNvSpPr txBox="1"/>
          <p:nvPr>
            <p:ph idx="1" type="body"/>
          </p:nvPr>
        </p:nvSpPr>
        <p:spPr>
          <a:xfrm>
            <a:off x="564897" y="1357298"/>
            <a:ext cx="11046600" cy="49293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rgbClr val="002E67"/>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100000"/>
              </a:lnSpc>
              <a:spcBef>
                <a:spcPts val="320"/>
              </a:spcBef>
              <a:spcAft>
                <a:spcPts val="0"/>
              </a:spcAft>
              <a:buClr>
                <a:schemeClr val="lt1"/>
              </a:buClr>
              <a:buSzPts val="1600"/>
              <a:buFont typeface="Merriweather Sans"/>
              <a:buChar char="□"/>
              <a:defRPr b="0" i="0" sz="1600" u="none" cap="none" strike="noStrike">
                <a:solidFill>
                  <a:schemeClr val="lt1"/>
                </a:solidFill>
                <a:latin typeface="Arial"/>
                <a:ea typeface="Arial"/>
                <a:cs typeface="Arial"/>
                <a:sym typeface="Arial"/>
              </a:defRPr>
            </a:lvl3pPr>
            <a:lvl4pPr indent="-317500" lvl="3" marL="1828800" marR="0" rtl="0" algn="l">
              <a:lnSpc>
                <a:spcPct val="100000"/>
              </a:lnSpc>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00000"/>
              </a:lnSpc>
              <a:spcBef>
                <a:spcPts val="24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66204" lvl="5" marL="27432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6pPr>
            <a:lvl7pPr indent="-366204" lvl="6" marL="32004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7pPr>
            <a:lvl8pPr indent="-366204" lvl="7" marL="36576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8pPr>
            <a:lvl9pPr indent="-366204" lvl="8" marL="4114800" marR="0" rtl="0" algn="l">
              <a:lnSpc>
                <a:spcPct val="100000"/>
              </a:lnSpc>
              <a:spcBef>
                <a:spcPts val="433"/>
              </a:spcBef>
              <a:spcAft>
                <a:spcPts val="0"/>
              </a:spcAft>
              <a:buClr>
                <a:schemeClr val="dk1"/>
              </a:buClr>
              <a:buSzPts val="2167"/>
              <a:buFont typeface="Arial"/>
              <a:buChar char="•"/>
              <a:defRPr b="0" i="0" sz="2167" u="none" cap="none" strike="noStrike">
                <a:solidFill>
                  <a:schemeClr val="dk1"/>
                </a:solidFill>
                <a:latin typeface="Calibri"/>
                <a:ea typeface="Calibri"/>
                <a:cs typeface="Calibri"/>
                <a:sym typeface="Calibri"/>
              </a:defRPr>
            </a:lvl9pPr>
          </a:lstStyle>
          <a:p/>
        </p:txBody>
      </p:sp>
      <p:pic>
        <p:nvPicPr>
          <p:cNvPr id="32" name="Google Shape;32;p38"/>
          <p:cNvPicPr preferRelativeResize="0"/>
          <p:nvPr/>
        </p:nvPicPr>
        <p:blipFill rotWithShape="1">
          <a:blip r:embed="rId2">
            <a:alphaModFix/>
          </a:blip>
          <a:srcRect b="0" l="0" r="0" t="0"/>
          <a:stretch/>
        </p:blipFill>
        <p:spPr>
          <a:xfrm>
            <a:off x="9877528" y="6073230"/>
            <a:ext cx="1816413" cy="56626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bg>
      <p:bgPr>
        <a:solidFill>
          <a:srgbClr val="5DC0CF"/>
        </a:solidFill>
      </p:bgPr>
    </p:bg>
    <p:spTree>
      <p:nvGrpSpPr>
        <p:cNvPr id="33" name="Shape 33"/>
        <p:cNvGrpSpPr/>
        <p:nvPr/>
      </p:nvGrpSpPr>
      <p:grpSpPr>
        <a:xfrm>
          <a:off x="0" y="0"/>
          <a:ext cx="0" cy="0"/>
          <a:chOff x="0" y="0"/>
          <a:chExt cx="0" cy="0"/>
        </a:xfrm>
      </p:grpSpPr>
      <p:cxnSp>
        <p:nvCxnSpPr>
          <p:cNvPr id="34" name="Google Shape;34;p5"/>
          <p:cNvCxnSpPr/>
          <p:nvPr/>
        </p:nvCxnSpPr>
        <p:spPr>
          <a:xfrm rot="10800000">
            <a:off x="784197" y="1726514"/>
            <a:ext cx="0" cy="1062719"/>
          </a:xfrm>
          <a:prstGeom prst="straightConnector1">
            <a:avLst/>
          </a:prstGeom>
          <a:noFill/>
          <a:ln cap="flat" cmpd="sng" w="38100">
            <a:solidFill>
              <a:schemeClr val="lt1"/>
            </a:solidFill>
            <a:prstDash val="solid"/>
            <a:round/>
            <a:headEnd len="sm" w="sm" type="none"/>
            <a:tailEnd len="sm" w="sm" type="none"/>
          </a:ln>
        </p:spPr>
      </p:cxnSp>
      <p:sp>
        <p:nvSpPr>
          <p:cNvPr id="35" name="Google Shape;35;p5"/>
          <p:cNvSpPr txBox="1"/>
          <p:nvPr/>
        </p:nvSpPr>
        <p:spPr>
          <a:xfrm>
            <a:off x="914403" y="1827444"/>
            <a:ext cx="3482043"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lt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36" name="Google Shape;36;p5"/>
          <p:cNvSpPr txBox="1"/>
          <p:nvPr/>
        </p:nvSpPr>
        <p:spPr>
          <a:xfrm>
            <a:off x="914402" y="3858615"/>
            <a:ext cx="4397551"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http://fiware.org</a:t>
            </a:r>
            <a:endParaRPr b="0" i="0" sz="2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lt1"/>
                </a:solidFill>
                <a:latin typeface="Arial"/>
                <a:ea typeface="Arial"/>
                <a:cs typeface="Arial"/>
                <a:sym typeface="Arial"/>
              </a:rPr>
              <a:t>Follow @FIWARE on Twitter</a:t>
            </a:r>
            <a:endParaRPr b="0" i="0" sz="1400" u="none" cap="none" strike="noStrike">
              <a:solidFill>
                <a:srgbClr val="000000"/>
              </a:solidFill>
              <a:latin typeface="Arial"/>
              <a:ea typeface="Arial"/>
              <a:cs typeface="Arial"/>
              <a:sym typeface="Arial"/>
            </a:endParaRPr>
          </a:p>
        </p:txBody>
      </p:sp>
      <p:pic>
        <p:nvPicPr>
          <p:cNvPr id="37" name="Google Shape;37;p5"/>
          <p:cNvPicPr preferRelativeResize="0"/>
          <p:nvPr/>
        </p:nvPicPr>
        <p:blipFill rotWithShape="1">
          <a:blip r:embed="rId2">
            <a:alphaModFix/>
          </a:blip>
          <a:srcRect b="0" l="0" r="0" t="0"/>
          <a:stretch/>
        </p:blipFill>
        <p:spPr>
          <a:xfrm>
            <a:off x="9112305" y="5278650"/>
            <a:ext cx="2581638" cy="18243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rgbClr val="5DC0CF"/>
        </a:solidFill>
      </p:bgPr>
    </p:bg>
    <p:spTree>
      <p:nvGrpSpPr>
        <p:cNvPr id="38" name="Shape 38"/>
        <p:cNvGrpSpPr/>
        <p:nvPr/>
      </p:nvGrpSpPr>
      <p:grpSpPr>
        <a:xfrm>
          <a:off x="0" y="0"/>
          <a:ext cx="0" cy="0"/>
          <a:chOff x="0" y="0"/>
          <a:chExt cx="0" cy="0"/>
        </a:xfrm>
      </p:grpSpPr>
      <p:cxnSp>
        <p:nvCxnSpPr>
          <p:cNvPr id="39" name="Google Shape;39;p6"/>
          <p:cNvCxnSpPr/>
          <p:nvPr/>
        </p:nvCxnSpPr>
        <p:spPr>
          <a:xfrm rot="10800000">
            <a:off x="784197" y="1726514"/>
            <a:ext cx="0" cy="1062719"/>
          </a:xfrm>
          <a:prstGeom prst="straightConnector1">
            <a:avLst/>
          </a:prstGeom>
          <a:noFill/>
          <a:ln cap="flat" cmpd="sng" w="38100">
            <a:solidFill>
              <a:schemeClr val="lt1"/>
            </a:solidFill>
            <a:prstDash val="solid"/>
            <a:round/>
            <a:headEnd len="sm" w="sm" type="none"/>
            <a:tailEnd len="sm" w="sm" type="none"/>
          </a:ln>
        </p:spPr>
      </p:cxnSp>
      <p:sp>
        <p:nvSpPr>
          <p:cNvPr id="40" name="Google Shape;40;p6"/>
          <p:cNvSpPr txBox="1"/>
          <p:nvPr>
            <p:ph type="ctrTitle"/>
          </p:nvPr>
        </p:nvSpPr>
        <p:spPr>
          <a:xfrm>
            <a:off x="914400" y="1693061"/>
            <a:ext cx="10363200" cy="106271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2" name="Google Shape;42;p6"/>
          <p:cNvPicPr preferRelativeResize="0"/>
          <p:nvPr/>
        </p:nvPicPr>
        <p:blipFill rotWithShape="1">
          <a:blip r:embed="rId2">
            <a:alphaModFix/>
          </a:blip>
          <a:srcRect b="0" l="0" r="0" t="0"/>
          <a:stretch/>
        </p:blipFill>
        <p:spPr>
          <a:xfrm>
            <a:off x="10271007" y="5925330"/>
            <a:ext cx="1666504" cy="11776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bg>
      <p:bgPr>
        <a:solidFill>
          <a:srgbClr val="5DC0CF"/>
        </a:solidFill>
      </p:bgPr>
    </p:bg>
    <p:spTree>
      <p:nvGrpSpPr>
        <p:cNvPr id="43" name="Shape 43"/>
        <p:cNvGrpSpPr/>
        <p:nvPr/>
      </p:nvGrpSpPr>
      <p:grpSpPr>
        <a:xfrm>
          <a:off x="0" y="0"/>
          <a:ext cx="0" cy="0"/>
          <a:chOff x="0" y="0"/>
          <a:chExt cx="0" cy="0"/>
        </a:xfrm>
      </p:grpSpPr>
      <p:sp>
        <p:nvSpPr>
          <p:cNvPr id="44" name="Google Shape;44;p7"/>
          <p:cNvSpPr txBox="1"/>
          <p:nvPr>
            <p:ph type="title"/>
          </p:nvPr>
        </p:nvSpPr>
        <p:spPr>
          <a:xfrm>
            <a:off x="564897" y="253887"/>
            <a:ext cx="10492766"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cxnSp>
        <p:nvCxnSpPr>
          <p:cNvPr id="45" name="Google Shape;45;p7"/>
          <p:cNvCxnSpPr/>
          <p:nvPr/>
        </p:nvCxnSpPr>
        <p:spPr>
          <a:xfrm rot="10800000">
            <a:off x="321958" y="279962"/>
            <a:ext cx="5145" cy="1013542"/>
          </a:xfrm>
          <a:prstGeom prst="straightConnector1">
            <a:avLst/>
          </a:prstGeom>
          <a:noFill/>
          <a:ln cap="flat" cmpd="sng" w="38100">
            <a:solidFill>
              <a:schemeClr val="lt1"/>
            </a:solidFill>
            <a:prstDash val="solid"/>
            <a:round/>
            <a:headEnd len="sm" w="sm" type="none"/>
            <a:tailEnd len="sm" w="sm" type="none"/>
          </a:ln>
        </p:spPr>
      </p:cxnSp>
      <p:sp>
        <p:nvSpPr>
          <p:cNvPr id="46" name="Google Shape;46;p7"/>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47" name="Google Shape;47;p7"/>
          <p:cNvPicPr preferRelativeResize="0"/>
          <p:nvPr/>
        </p:nvPicPr>
        <p:blipFill rotWithShape="1">
          <a:blip r:embed="rId2">
            <a:alphaModFix/>
          </a:blip>
          <a:srcRect b="0" l="0" r="0" t="0"/>
          <a:stretch/>
        </p:blipFill>
        <p:spPr>
          <a:xfrm>
            <a:off x="10271007" y="5925330"/>
            <a:ext cx="1666504" cy="11776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9_Blank">
    <p:bg>
      <p:bgPr>
        <a:solidFill>
          <a:srgbClr val="5DC0CF"/>
        </a:solidFill>
      </p:bgPr>
    </p:bg>
    <p:spTree>
      <p:nvGrpSpPr>
        <p:cNvPr id="48" name="Shape 48"/>
        <p:cNvGrpSpPr/>
        <p:nvPr/>
      </p:nvGrpSpPr>
      <p:grpSpPr>
        <a:xfrm>
          <a:off x="0" y="0"/>
          <a:ext cx="0" cy="0"/>
          <a:chOff x="0" y="0"/>
          <a:chExt cx="0" cy="0"/>
        </a:xfrm>
      </p:grpSpPr>
      <p:sp>
        <p:nvSpPr>
          <p:cNvPr id="49" name="Google Shape;49;p8"/>
          <p:cNvSpPr txBox="1"/>
          <p:nvPr>
            <p:ph type="title"/>
          </p:nvPr>
        </p:nvSpPr>
        <p:spPr>
          <a:xfrm>
            <a:off x="564899" y="253887"/>
            <a:ext cx="11046532"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50" name="Google Shape;50;p8"/>
          <p:cNvSpPr txBox="1"/>
          <p:nvPr>
            <p:ph idx="1" type="body"/>
          </p:nvPr>
        </p:nvSpPr>
        <p:spPr>
          <a:xfrm>
            <a:off x="564899" y="1357298"/>
            <a:ext cx="11046531"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chemeClr val="lt1"/>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lnSpc>
                <a:spcPct val="100000"/>
              </a:lnSpc>
              <a:spcBef>
                <a:spcPts val="30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2pPr>
            <a:lvl3pPr indent="-330200" lvl="2" marL="1371600" marR="0" rtl="0" algn="l">
              <a:lnSpc>
                <a:spcPct val="100000"/>
              </a:lnSpc>
              <a:spcBef>
                <a:spcPts val="300"/>
              </a:spcBef>
              <a:spcAft>
                <a:spcPts val="0"/>
              </a:spcAft>
              <a:buClr>
                <a:schemeClr val="lt1"/>
              </a:buClr>
              <a:buSzPts val="1600"/>
              <a:buFont typeface="Merriweather Sans"/>
              <a:buChar char="□"/>
              <a:defRPr b="0" i="0" sz="1600" u="none" cap="none" strike="noStrike">
                <a:solidFill>
                  <a:schemeClr val="lt1"/>
                </a:solidFill>
                <a:latin typeface="Arial"/>
                <a:ea typeface="Arial"/>
                <a:cs typeface="Arial"/>
                <a:sym typeface="Arial"/>
              </a:defRPr>
            </a:lvl3pPr>
            <a:lvl4pPr indent="-317500" lvl="3" marL="1828800" marR="0" rtl="0" algn="l">
              <a:lnSpc>
                <a:spcPct val="100000"/>
              </a:lnSpc>
              <a:spcBef>
                <a:spcPts val="3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00000"/>
              </a:lnSpc>
              <a:spcBef>
                <a:spcPts val="3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77698" lvl="5" marL="27432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6pPr>
            <a:lvl7pPr indent="-377698" lvl="6" marL="32004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7pPr>
            <a:lvl8pPr indent="-377697" lvl="7" marL="36576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8pPr>
            <a:lvl9pPr indent="-377697" lvl="8" marL="41148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9pPr>
          </a:lstStyle>
          <a:p/>
        </p:txBody>
      </p:sp>
      <p:cxnSp>
        <p:nvCxnSpPr>
          <p:cNvPr id="51" name="Google Shape;51;p8"/>
          <p:cNvCxnSpPr/>
          <p:nvPr/>
        </p:nvCxnSpPr>
        <p:spPr>
          <a:xfrm rot="10800000">
            <a:off x="321958" y="279962"/>
            <a:ext cx="5145" cy="1013542"/>
          </a:xfrm>
          <a:prstGeom prst="straightConnector1">
            <a:avLst/>
          </a:prstGeom>
          <a:noFill/>
          <a:ln cap="flat" cmpd="sng" w="38100">
            <a:solidFill>
              <a:schemeClr val="lt1"/>
            </a:solidFill>
            <a:prstDash val="solid"/>
            <a:round/>
            <a:headEnd len="sm" w="sm" type="none"/>
            <a:tailEnd len="sm" w="sm" type="none"/>
          </a:ln>
        </p:spPr>
      </p:cxnSp>
      <p:sp>
        <p:nvSpPr>
          <p:cNvPr id="52" name="Google Shape;52;p8"/>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3" name="Google Shape;53;p8"/>
          <p:cNvPicPr preferRelativeResize="0"/>
          <p:nvPr/>
        </p:nvPicPr>
        <p:blipFill rotWithShape="1">
          <a:blip r:embed="rId2">
            <a:alphaModFix/>
          </a:blip>
          <a:srcRect b="0" l="0" r="0" t="0"/>
          <a:stretch/>
        </p:blipFill>
        <p:spPr>
          <a:xfrm>
            <a:off x="10271007" y="5925330"/>
            <a:ext cx="1666504" cy="11776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bg>
      <p:bgPr>
        <a:solidFill>
          <a:srgbClr val="5DC0CF"/>
        </a:solidFill>
      </p:bgPr>
    </p:bg>
    <p:spTree>
      <p:nvGrpSpPr>
        <p:cNvPr id="54" name="Shape 54"/>
        <p:cNvGrpSpPr/>
        <p:nvPr/>
      </p:nvGrpSpPr>
      <p:grpSpPr>
        <a:xfrm>
          <a:off x="0" y="0"/>
          <a:ext cx="0" cy="0"/>
          <a:chOff x="0" y="0"/>
          <a:chExt cx="0" cy="0"/>
        </a:xfrm>
      </p:grpSpPr>
      <p:sp>
        <p:nvSpPr>
          <p:cNvPr id="55" name="Google Shape;55;p9"/>
          <p:cNvSpPr txBox="1"/>
          <p:nvPr>
            <p:ph type="title"/>
          </p:nvPr>
        </p:nvSpPr>
        <p:spPr>
          <a:xfrm>
            <a:off x="564899" y="253887"/>
            <a:ext cx="11046532" cy="100616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5163" u="none" cap="none" strike="noStrike">
                <a:solidFill>
                  <a:schemeClr val="dk1"/>
                </a:solidFill>
                <a:latin typeface="Calibri"/>
                <a:ea typeface="Calibri"/>
                <a:cs typeface="Calibri"/>
                <a:sym typeface="Calibri"/>
              </a:defRPr>
            </a:lvl9pPr>
          </a:lstStyle>
          <a:p/>
        </p:txBody>
      </p:sp>
      <p:sp>
        <p:nvSpPr>
          <p:cNvPr id="56" name="Google Shape;56;p9"/>
          <p:cNvSpPr txBox="1"/>
          <p:nvPr>
            <p:ph idx="1" type="body"/>
          </p:nvPr>
        </p:nvSpPr>
        <p:spPr>
          <a:xfrm>
            <a:off x="564900" y="1357298"/>
            <a:ext cx="6659052" cy="4929222"/>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200"/>
              </a:spcBef>
              <a:spcAft>
                <a:spcPts val="0"/>
              </a:spcAft>
              <a:buClr>
                <a:schemeClr val="lt1"/>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lnSpc>
                <a:spcPct val="100000"/>
              </a:lnSpc>
              <a:spcBef>
                <a:spcPts val="300"/>
              </a:spcBef>
              <a:spcAft>
                <a:spcPts val="0"/>
              </a:spcAft>
              <a:buClr>
                <a:schemeClr val="lt1"/>
              </a:buClr>
              <a:buSzPts val="1800"/>
              <a:buFont typeface="Noto Sans Symbols"/>
              <a:buChar char="▪"/>
              <a:defRPr b="0" i="0" sz="1800" u="none" cap="none" strike="noStrike">
                <a:solidFill>
                  <a:schemeClr val="lt1"/>
                </a:solidFill>
                <a:latin typeface="Arial"/>
                <a:ea typeface="Arial"/>
                <a:cs typeface="Arial"/>
                <a:sym typeface="Arial"/>
              </a:defRPr>
            </a:lvl2pPr>
            <a:lvl3pPr indent="-330200" lvl="2" marL="1371600" marR="0" rtl="0" algn="l">
              <a:lnSpc>
                <a:spcPct val="100000"/>
              </a:lnSpc>
              <a:spcBef>
                <a:spcPts val="300"/>
              </a:spcBef>
              <a:spcAft>
                <a:spcPts val="0"/>
              </a:spcAft>
              <a:buClr>
                <a:schemeClr val="lt1"/>
              </a:buClr>
              <a:buSzPts val="1600"/>
              <a:buFont typeface="Merriweather Sans"/>
              <a:buChar char="□"/>
              <a:defRPr b="0" i="0" sz="1600" u="none" cap="none" strike="noStrike">
                <a:solidFill>
                  <a:schemeClr val="lt1"/>
                </a:solidFill>
                <a:latin typeface="Arial"/>
                <a:ea typeface="Arial"/>
                <a:cs typeface="Arial"/>
                <a:sym typeface="Arial"/>
              </a:defRPr>
            </a:lvl3pPr>
            <a:lvl4pPr indent="-317500" lvl="3" marL="1828800" marR="0" rtl="0" algn="l">
              <a:lnSpc>
                <a:spcPct val="100000"/>
              </a:lnSpc>
              <a:spcBef>
                <a:spcPts val="3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04800" lvl="4" marL="2286000" marR="0" rtl="0" algn="l">
              <a:lnSpc>
                <a:spcPct val="100000"/>
              </a:lnSpc>
              <a:spcBef>
                <a:spcPts val="3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77698" lvl="5" marL="27432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6pPr>
            <a:lvl7pPr indent="-377698" lvl="6" marL="32004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7pPr>
            <a:lvl8pPr indent="-377697" lvl="7" marL="36576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8pPr>
            <a:lvl9pPr indent="-377697" lvl="8" marL="4114800" marR="0" rtl="0" algn="l">
              <a:lnSpc>
                <a:spcPct val="100000"/>
              </a:lnSpc>
              <a:spcBef>
                <a:spcPts val="470"/>
              </a:spcBef>
              <a:spcAft>
                <a:spcPts val="0"/>
              </a:spcAft>
              <a:buClr>
                <a:schemeClr val="dk1"/>
              </a:buClr>
              <a:buSzPts val="2348"/>
              <a:buFont typeface="Arial"/>
              <a:buChar char="•"/>
              <a:defRPr b="0" i="0" sz="2348" u="none" cap="none" strike="noStrike">
                <a:solidFill>
                  <a:schemeClr val="dk1"/>
                </a:solidFill>
                <a:latin typeface="Calibri"/>
                <a:ea typeface="Calibri"/>
                <a:cs typeface="Calibri"/>
                <a:sym typeface="Calibri"/>
              </a:defRPr>
            </a:lvl9pPr>
          </a:lstStyle>
          <a:p/>
        </p:txBody>
      </p:sp>
      <p:cxnSp>
        <p:nvCxnSpPr>
          <p:cNvPr id="57" name="Google Shape;57;p9"/>
          <p:cNvCxnSpPr/>
          <p:nvPr/>
        </p:nvCxnSpPr>
        <p:spPr>
          <a:xfrm rot="10800000">
            <a:off x="321958" y="279962"/>
            <a:ext cx="5145" cy="1013542"/>
          </a:xfrm>
          <a:prstGeom prst="straightConnector1">
            <a:avLst/>
          </a:prstGeom>
          <a:noFill/>
          <a:ln cap="flat" cmpd="sng" w="38100">
            <a:solidFill>
              <a:schemeClr val="lt1"/>
            </a:solidFill>
            <a:prstDash val="solid"/>
            <a:round/>
            <a:headEnd len="sm" w="sm" type="none"/>
            <a:tailEnd len="sm" w="sm" type="none"/>
          </a:ln>
        </p:spPr>
      </p:cxnSp>
      <p:sp>
        <p:nvSpPr>
          <p:cNvPr id="58" name="Google Shape;58;p9"/>
          <p:cNvSpPr txBox="1"/>
          <p:nvPr>
            <p:ph idx="12" type="sldNum"/>
          </p:nvPr>
        </p:nvSpPr>
        <p:spPr>
          <a:xfrm>
            <a:off x="5407286" y="6492879"/>
            <a:ext cx="1377433"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8"/>
              <a:buFont typeface="Arial"/>
              <a:buNone/>
              <a:defRPr b="1" i="0" sz="1408" u="none" cap="none" strike="noStrike">
                <a:solidFill>
                  <a:srgbClr val="D8D8D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59" name="Google Shape;59;p9"/>
          <p:cNvPicPr preferRelativeResize="0"/>
          <p:nvPr/>
        </p:nvPicPr>
        <p:blipFill rotWithShape="1">
          <a:blip r:embed="rId2">
            <a:alphaModFix/>
          </a:blip>
          <a:srcRect b="0" l="0" r="0" t="0"/>
          <a:stretch/>
        </p:blipFill>
        <p:spPr>
          <a:xfrm>
            <a:off x="10271007" y="5925330"/>
            <a:ext cx="1666504" cy="11776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fiware-datamodels.readthedocs.io/en/latest/ngsi-ld_faq/index.html" TargetMode="External"/><Relationship Id="rId4" Type="http://schemas.openxmlformats.org/officeDocument/2006/relationships/hyperlink" Target="http://dbpedia.org/resource/John_Lennon" TargetMode="External"/><Relationship Id="rId9" Type="http://schemas.openxmlformats.org/officeDocument/2006/relationships/hyperlink" Target="http://dbpedia.org/resource/Cynthia_Lennon" TargetMode="External"/><Relationship Id="rId5" Type="http://schemas.openxmlformats.org/officeDocument/2006/relationships/hyperlink" Target="http://dbpedia.org/resource/John_Lennon" TargetMode="External"/><Relationship Id="rId6" Type="http://schemas.openxmlformats.org/officeDocument/2006/relationships/hyperlink" Target="http://dbpedia.org/resource/John_Lennon" TargetMode="External"/><Relationship Id="rId7" Type="http://schemas.openxmlformats.org/officeDocument/2006/relationships/hyperlink" Target="http://dbpedia.org/resource/John_Lennon" TargetMode="External"/><Relationship Id="rId8" Type="http://schemas.openxmlformats.org/officeDocument/2006/relationships/hyperlink" Target="http://dbpedia.org/resource/John_Lenn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ri.fiware.org/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uri.etsi.org/ngsi-ld/hasObject" TargetMode="External"/><Relationship Id="rId4" Type="http://schemas.openxmlformats.org/officeDocument/2006/relationships/hyperlink" Target="https://uri.etsi.org/ngsi-ld/Relationship" TargetMode="External"/><Relationship Id="rId5" Type="http://schemas.openxmlformats.org/officeDocument/2006/relationships/hyperlink" Target="https://uri.etsi.org/ngsi-ld/lo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uri.fiware.org/ns/data-models#commercial" TargetMode="External"/><Relationship Id="rId4" Type="http://schemas.openxmlformats.org/officeDocument/2006/relationships/hyperlink" Target="https://uri.fiware.org/ns/data-models#office" TargetMode="External"/><Relationship Id="rId5" Type="http://schemas.openxmlformats.org/officeDocument/2006/relationships/hyperlink" Target="https://uri.fiware.org/ns/data-models#retail" TargetMode="External"/></Relationships>
</file>

<file path=ppt/slides/_rels/slide18.xml.rels><?xml version="1.0" encoding="UTF-8" standalone="yes"?><Relationships xmlns="http://schemas.openxmlformats.org/package/2006/relationships"><Relationship Id="rId10" Type="http://schemas.openxmlformats.org/officeDocument/2006/relationships/hyperlink" Target="https://www.youtube.com/watch?v=dfMo0HnaIUQ"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json-ld.org/" TargetMode="External"/><Relationship Id="rId4" Type="http://schemas.openxmlformats.org/officeDocument/2006/relationships/hyperlink" Target="https://www.youtube.com/watch?v=vioCbTo3C-4" TargetMode="External"/><Relationship Id="rId9" Type="http://schemas.openxmlformats.org/officeDocument/2006/relationships/hyperlink" Target="http://smartdatamodels.org/" TargetMode="External"/><Relationship Id="rId5" Type="http://schemas.openxmlformats.org/officeDocument/2006/relationships/hyperlink" Target="https://www.youtube.com/watch?v=4x_xzT5eF5Q" TargetMode="External"/><Relationship Id="rId6" Type="http://schemas.openxmlformats.org/officeDocument/2006/relationships/hyperlink" Target="https://www.etsi.org/deliver/etsi_gs/CIM/001_099/009/01.03.01_60/gs_cim009v010301p.pdf" TargetMode="External"/><Relationship Id="rId7" Type="http://schemas.openxmlformats.org/officeDocument/2006/relationships/hyperlink" Target="https://www.youtube.com/watch?v=rZ13IyLpAtA" TargetMode="External"/><Relationship Id="rId8" Type="http://schemas.openxmlformats.org/officeDocument/2006/relationships/hyperlink" Target="https://ngsi-ld-tutorials.readthedocs.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json-ld.org/" TargetMode="External"/><Relationship Id="rId4" Type="http://schemas.openxmlformats.org/officeDocument/2006/relationships/image" Target="../media/image11.png"/><Relationship Id="rId5" Type="http://schemas.openxmlformats.org/officeDocument/2006/relationships/hyperlink" Target="https://json-ld.org/contexts/person.jsonld" TargetMode="External"/><Relationship Id="rId6" Type="http://schemas.openxmlformats.org/officeDocument/2006/relationships/hyperlink" Target="http://dbpedia.org/resource/John_Lennon" TargetMode="External"/><Relationship Id="rId7" Type="http://schemas.openxmlformats.org/officeDocument/2006/relationships/hyperlink" Target="http://dbpedia.org/resource/Cynthia_Lenn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e15ee14eff_0_769"/>
          <p:cNvSpPr txBox="1"/>
          <p:nvPr>
            <p:ph idx="12" type="sldNum"/>
          </p:nvPr>
        </p:nvSpPr>
        <p:spPr>
          <a:xfrm>
            <a:off x="5407286" y="6492879"/>
            <a:ext cx="13773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300"/>
              <a:buFont typeface="Arial"/>
              <a:buNone/>
            </a:pPr>
            <a:fld id="{00000000-1234-1234-1234-123412341234}" type="slidenum">
              <a:rPr lang="en-US"/>
              <a:t>‹#›</a:t>
            </a:fld>
            <a:endParaRPr/>
          </a:p>
        </p:txBody>
      </p:sp>
      <p:sp>
        <p:nvSpPr>
          <p:cNvPr id="104" name="Google Shape;104;ge15ee14eff_0_769"/>
          <p:cNvSpPr txBox="1"/>
          <p:nvPr/>
        </p:nvSpPr>
        <p:spPr>
          <a:xfrm>
            <a:off x="640790" y="2511068"/>
            <a:ext cx="9505200" cy="11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17">
                <a:solidFill>
                  <a:srgbClr val="FFFFFF"/>
                </a:solidFill>
                <a:latin typeface="Montserrat SemiBold"/>
                <a:ea typeface="Montserrat SemiBold"/>
                <a:cs typeface="Montserrat SemiBold"/>
                <a:sym typeface="Montserrat SemiBold"/>
              </a:rPr>
              <a:t>JSON-LD and NGSI-LD</a:t>
            </a:r>
            <a:endParaRPr>
              <a:solidFill>
                <a:srgbClr val="FFFFFF"/>
              </a:solidFill>
              <a:latin typeface="Montserrat SemiBold"/>
              <a:ea typeface="Montserrat SemiBold"/>
              <a:cs typeface="Montserrat SemiBold"/>
              <a:sym typeface="Montserrat SemiBold"/>
            </a:endParaRPr>
          </a:p>
        </p:txBody>
      </p:sp>
      <p:sp>
        <p:nvSpPr>
          <p:cNvPr id="105" name="Google Shape;105;ge15ee14eff_0_769"/>
          <p:cNvSpPr txBox="1"/>
          <p:nvPr/>
        </p:nvSpPr>
        <p:spPr>
          <a:xfrm>
            <a:off x="640790" y="3473536"/>
            <a:ext cx="8420100" cy="17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FF"/>
                </a:solidFill>
                <a:latin typeface="Montserrat SemiBold"/>
                <a:ea typeface="Montserrat SemiBold"/>
                <a:cs typeface="Montserrat SemiBold"/>
                <a:sym typeface="Montserrat SemiBold"/>
              </a:rPr>
              <a:t>Jason Fox</a:t>
            </a:r>
            <a:endParaRPr sz="2000">
              <a:solidFill>
                <a:srgbClr val="FFFFFF"/>
              </a:solidFill>
              <a:latin typeface="Montserrat SemiBold"/>
              <a:ea typeface="Montserrat SemiBold"/>
              <a:cs typeface="Montserrat SemiBold"/>
              <a:sym typeface="Montserrat SemiBold"/>
            </a:endParaRPr>
          </a:p>
          <a:p>
            <a:pPr indent="0" lvl="0" marL="0" rtl="0" algn="l">
              <a:spcBef>
                <a:spcPts val="600"/>
              </a:spcBef>
              <a:spcAft>
                <a:spcPts val="0"/>
              </a:spcAft>
              <a:buNone/>
            </a:pPr>
            <a:r>
              <a:rPr lang="en-US" sz="2000">
                <a:solidFill>
                  <a:srgbClr val="FFFFFF"/>
                </a:solidFill>
                <a:latin typeface="Montserrat Medium"/>
                <a:ea typeface="Montserrat Medium"/>
                <a:cs typeface="Montserrat Medium"/>
                <a:sym typeface="Montserrat Medium"/>
              </a:rPr>
              <a:t>Senior Technical Evangelist</a:t>
            </a:r>
            <a:endParaRPr sz="2000">
              <a:solidFill>
                <a:srgbClr val="FFFFFF"/>
              </a:solidFill>
              <a:latin typeface="Montserrat Medium"/>
              <a:ea typeface="Montserrat Medium"/>
              <a:cs typeface="Montserrat Medium"/>
              <a:sym typeface="Montserrat Medium"/>
            </a:endParaRPr>
          </a:p>
          <a:p>
            <a:pPr indent="0" lvl="0" marL="0" rtl="0" algn="l">
              <a:spcBef>
                <a:spcPts val="600"/>
              </a:spcBef>
              <a:spcAft>
                <a:spcPts val="0"/>
              </a:spcAft>
              <a:buNone/>
            </a:pPr>
            <a:r>
              <a:rPr lang="en-US" sz="2000">
                <a:solidFill>
                  <a:srgbClr val="FFFFFF"/>
                </a:solidFill>
                <a:latin typeface="Montserrat Medium"/>
                <a:ea typeface="Montserrat Medium"/>
                <a:cs typeface="Montserrat Medium"/>
                <a:sym typeface="Montserrat Medium"/>
              </a:rPr>
              <a:t>FIWARE Foundation</a:t>
            </a:r>
            <a:endParaRPr sz="2000">
              <a:solidFill>
                <a:srgbClr val="FFFFFF"/>
              </a:solidFill>
              <a:latin typeface="Montserrat Medium"/>
              <a:ea typeface="Montserrat Medium"/>
              <a:cs typeface="Montserrat Medium"/>
              <a:sym typeface="Montserrat Medium"/>
            </a:endParaRPr>
          </a:p>
        </p:txBody>
      </p:sp>
      <p:sp>
        <p:nvSpPr>
          <p:cNvPr id="106" name="Google Shape;106;ge15ee14eff_0_769"/>
          <p:cNvSpPr txBox="1"/>
          <p:nvPr/>
        </p:nvSpPr>
        <p:spPr>
          <a:xfrm>
            <a:off x="891425" y="5978450"/>
            <a:ext cx="6240000" cy="400200"/>
          </a:xfrm>
          <a:prstGeom prst="rect">
            <a:avLst/>
          </a:prstGeom>
          <a:solidFill>
            <a:srgbClr val="5DC0C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17" name="Google Shape;217;p28"/>
          <p:cNvSpPr txBox="1"/>
          <p:nvPr>
            <p:ph type="title"/>
          </p:nvPr>
        </p:nvSpPr>
        <p:spPr>
          <a:xfrm>
            <a:off x="564896" y="287340"/>
            <a:ext cx="110466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600"/>
              <a:buNone/>
            </a:pPr>
            <a:r>
              <a:rPr lang="en-US"/>
              <a:t>URL: https://www.linkedin.com/in/singhhp1069/</a:t>
            </a:r>
            <a:endParaRPr/>
          </a:p>
        </p:txBody>
      </p:sp>
      <p:sp>
        <p:nvSpPr>
          <p:cNvPr id="218" name="Google Shape;218;p28"/>
          <p:cNvSpPr txBox="1"/>
          <p:nvPr>
            <p:ph idx="1" type="body"/>
          </p:nvPr>
        </p:nvSpPr>
        <p:spPr>
          <a:xfrm>
            <a:off x="564897" y="1357298"/>
            <a:ext cx="11046600" cy="492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a:t> </a:t>
            </a:r>
            <a:endParaRPr b="0" i="0" sz="2000" u="none" cap="none" strike="noStrike">
              <a:solidFill>
                <a:schemeClr val="lt1"/>
              </a:solidFill>
              <a:latin typeface="Arial"/>
              <a:ea typeface="Arial"/>
              <a:cs typeface="Arial"/>
              <a:sym typeface="Arial"/>
            </a:endParaRPr>
          </a:p>
        </p:txBody>
      </p:sp>
      <p:pic>
        <p:nvPicPr>
          <p:cNvPr id="219" name="Google Shape;219;p28"/>
          <p:cNvPicPr preferRelativeResize="0"/>
          <p:nvPr/>
        </p:nvPicPr>
        <p:blipFill rotWithShape="1">
          <a:blip r:embed="rId3">
            <a:alphaModFix/>
          </a:blip>
          <a:srcRect b="0" l="0" r="0" t="0"/>
          <a:stretch/>
        </p:blipFill>
        <p:spPr>
          <a:xfrm>
            <a:off x="2505694" y="1357298"/>
            <a:ext cx="7458730" cy="485620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Linked Data: NGSI v2 to NGSI-LD</a:t>
            </a:r>
            <a:endParaRPr b="0" i="0" sz="2800" u="none" cap="none" strike="noStrike">
              <a:solidFill>
                <a:schemeClr val="accent5"/>
              </a:solidFill>
              <a:latin typeface="Arial"/>
              <a:ea typeface="Arial"/>
              <a:cs typeface="Arial"/>
              <a:sym typeface="Arial"/>
            </a:endParaRPr>
          </a:p>
        </p:txBody>
      </p:sp>
      <p:sp>
        <p:nvSpPr>
          <p:cNvPr id="225" name="Google Shape;225;p29"/>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lang="en-US" sz="1800"/>
              <a:t>From: </a:t>
            </a:r>
            <a:r>
              <a:rPr lang="en-US" sz="1800" u="sng">
                <a:solidFill>
                  <a:schemeClr val="accent5"/>
                </a:solidFill>
                <a:hlinkClick r:id="rId3">
                  <a:extLst>
                    <a:ext uri="{A12FA001-AC4F-418D-AE19-62706E023703}">
                      <ahyp:hlinkClr val="tx"/>
                    </a:ext>
                  </a:extLst>
                </a:hlinkClick>
              </a:rPr>
              <a:t>https://fiware-datamodels.readthedocs.io/en/latest/ngsi-ld_faq/index.html</a:t>
            </a:r>
            <a:endParaRPr sz="1800">
              <a:solidFill>
                <a:schemeClr val="accent5"/>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330200" lvl="0" marL="457200" marR="0" rtl="0" algn="l">
              <a:lnSpc>
                <a:spcPct val="100000"/>
              </a:lnSpc>
              <a:spcBef>
                <a:spcPts val="0"/>
              </a:spcBef>
              <a:spcAft>
                <a:spcPts val="0"/>
              </a:spcAft>
              <a:buSzPts val="1600"/>
              <a:buChar char="▪"/>
            </a:pPr>
            <a:r>
              <a:rPr b="1" lang="en-US" sz="1600">
                <a:solidFill>
                  <a:schemeClr val="dk2"/>
                </a:solidFill>
              </a:rPr>
              <a:t>NGSI-LD </a:t>
            </a:r>
            <a:r>
              <a:rPr lang="en-US" sz="1600"/>
              <a:t>is an evolution of the FIWARE NGSI v2 information model, and has been updated/improved to support linked data (entity relationships), property graphs and semantics (exploiting the capabilities offered by JSON-LD). This work has been conducted under the ETSI ISG Context Information Management initiative.</a:t>
            </a:r>
            <a:endParaRPr sz="16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1800"/>
          </a:p>
          <a:p>
            <a:pPr indent="0" lvl="0" marL="0" marR="0" rtl="0" algn="l">
              <a:lnSpc>
                <a:spcPct val="100000"/>
              </a:lnSpc>
              <a:spcBef>
                <a:spcPts val="0"/>
              </a:spcBef>
              <a:spcAft>
                <a:spcPts val="0"/>
              </a:spcAft>
              <a:buSzPts val="2000"/>
              <a:buNone/>
            </a:pPr>
            <a:r>
              <a:t/>
            </a:r>
            <a:endParaRPr sz="800"/>
          </a:p>
          <a:p>
            <a:pPr indent="-342900" lvl="0" marL="457200" rtl="0" algn="l">
              <a:lnSpc>
                <a:spcPct val="100000"/>
              </a:lnSpc>
              <a:spcBef>
                <a:spcPts val="0"/>
              </a:spcBef>
              <a:spcAft>
                <a:spcPts val="0"/>
              </a:spcAft>
              <a:buSzPts val="1800"/>
              <a:buChar char="▪"/>
            </a:pPr>
            <a:r>
              <a:rPr lang="en-US" sz="1800"/>
              <a:t>Creating proper machine-readable Linked Data is </a:t>
            </a:r>
            <a:r>
              <a:rPr b="1" lang="en-US" sz="1800">
                <a:solidFill>
                  <a:schemeClr val="dk2"/>
                </a:solidFill>
              </a:rPr>
              <a:t>fundamental</a:t>
            </a:r>
            <a:r>
              <a:rPr lang="en-US" sz="1800"/>
              <a:t> to NGSI-LD.</a:t>
            </a:r>
            <a:endParaRPr b="1" sz="1800">
              <a:solidFill>
                <a:schemeClr val="dk2"/>
              </a:solidFill>
            </a:endParaRPr>
          </a:p>
          <a:p>
            <a:pPr indent="-342900" lvl="0" marL="457200" marR="0" rtl="0" algn="l">
              <a:lnSpc>
                <a:spcPct val="100000"/>
              </a:lnSpc>
              <a:spcBef>
                <a:spcPts val="0"/>
              </a:spcBef>
              <a:spcAft>
                <a:spcPts val="0"/>
              </a:spcAft>
              <a:buSzPts val="1800"/>
              <a:buChar char="▪"/>
            </a:pPr>
            <a:r>
              <a:rPr b="1" lang="en-US" sz="1800">
                <a:solidFill>
                  <a:schemeClr val="dk2"/>
                </a:solidFill>
              </a:rPr>
              <a:t>NGSI-LD</a:t>
            </a:r>
            <a:r>
              <a:rPr lang="en-US" sz="1800"/>
              <a:t> Payloads are valid</a:t>
            </a:r>
            <a:r>
              <a:rPr b="1" lang="en-US" sz="1800">
                <a:solidFill>
                  <a:schemeClr val="dk2"/>
                </a:solidFill>
              </a:rPr>
              <a:t> JSON-LD  </a:t>
            </a:r>
            <a:endParaRPr b="1" sz="1800">
              <a:solidFill>
                <a:schemeClr val="dk2"/>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p:txBody>
      </p:sp>
      <p:sp>
        <p:nvSpPr>
          <p:cNvPr id="226" name="Google Shape;226;p29"/>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27" name="Google Shape;227;p29"/>
          <p:cNvSpPr txBox="1"/>
          <p:nvPr/>
        </p:nvSpPr>
        <p:spPr>
          <a:xfrm>
            <a:off x="986250" y="3035800"/>
            <a:ext cx="9650100" cy="2237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"@context":  [</a:t>
            </a:r>
            <a:endParaRPr b="1" i="0" sz="1200" u="none" cap="none" strike="noStrike">
              <a:solidFill>
                <a:schemeClr val="lt1"/>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"https://fiware.github.io/data-models/context.jsonld",</a:t>
            </a:r>
            <a:endParaRPr b="1" i="0" sz="1200" u="none" cap="none" strike="noStrike">
              <a:solidFill>
                <a:schemeClr val="lt1"/>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"https://uri.etsi.org/ngsi-ld/v1/ngsi-ld-core-context.jsonld"</a:t>
            </a:r>
            <a:endParaRPr b="1" i="0" sz="1200" u="none" cap="none" strike="noStrike">
              <a:solidFill>
                <a:schemeClr val="lt1"/>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"id": "</a:t>
            </a:r>
            <a:r>
              <a:rPr b="1" i="0" lang="en-US" sz="1200" u="none" cap="none" strike="noStrike">
                <a:solidFill>
                  <a:schemeClr val="lt1"/>
                </a:solidFill>
                <a:uFill>
                  <a:noFill/>
                </a:uFill>
                <a:latin typeface="Courier New"/>
                <a:ea typeface="Courier New"/>
                <a:cs typeface="Courier New"/>
                <a:sym typeface="Courier New"/>
                <a:hlinkClick r:id="rId4">
                  <a:extLst>
                    <a:ext uri="{A12FA001-AC4F-418D-AE19-62706E023703}">
                      <ahyp:hlinkClr val="tx"/>
                    </a:ext>
                  </a:extLst>
                </a:hlinkClick>
              </a:rPr>
              <a:t>http://dbpedia.org/resource/John_Lennon</a:t>
            </a: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"type": "</a:t>
            </a:r>
            <a:r>
              <a:rPr b="1" i="0" lang="en-US" sz="1200" u="none" cap="none" strike="noStrike">
                <a:solidFill>
                  <a:schemeClr val="lt1"/>
                </a:solidFill>
                <a:uFill>
                  <a:noFill/>
                </a:uFill>
                <a:latin typeface="Courier New"/>
                <a:ea typeface="Courier New"/>
                <a:cs typeface="Courier New"/>
                <a:sym typeface="Courier New"/>
                <a:hlinkClick r:id="rId5">
                  <a:extLst>
                    <a:ext uri="{A12FA001-AC4F-418D-AE19-62706E023703}">
                      <ahyp:hlinkClr val="tx"/>
                    </a:ext>
                  </a:extLst>
                </a:hlinkClick>
              </a:rPr>
              <a:t>Person</a:t>
            </a: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"name": {"type": "</a:t>
            </a:r>
            <a:r>
              <a:rPr b="1" i="0" lang="en-US" sz="1200" u="none" cap="none" strike="noStrike">
                <a:solidFill>
                  <a:schemeClr val="lt1"/>
                </a:solidFill>
                <a:uFill>
                  <a:noFill/>
                </a:uFill>
                <a:latin typeface="Courier New"/>
                <a:ea typeface="Courier New"/>
                <a:cs typeface="Courier New"/>
                <a:sym typeface="Courier New"/>
                <a:hlinkClick r:id="rId6">
                  <a:extLst>
                    <a:ext uri="{A12FA001-AC4F-418D-AE19-62706E023703}">
                      <ahyp:hlinkClr val="tx"/>
                    </a:ext>
                  </a:extLst>
                </a:hlinkClick>
              </a:rPr>
              <a:t>Property</a:t>
            </a:r>
            <a:r>
              <a:rPr b="1" i="0" lang="en-US" sz="1200" u="none" cap="none" strike="noStrike">
                <a:solidFill>
                  <a:schemeClr val="lt1"/>
                </a:solidFill>
                <a:latin typeface="Courier New"/>
                <a:ea typeface="Courier New"/>
                <a:cs typeface="Courier New"/>
                <a:sym typeface="Courier New"/>
              </a:rPr>
              <a:t>", "value": "John Lennon"},</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"born": {"type": "</a:t>
            </a:r>
            <a:r>
              <a:rPr b="1" i="0" lang="en-US" sz="1200" u="none" cap="none" strike="noStrike">
                <a:solidFill>
                  <a:schemeClr val="lt1"/>
                </a:solidFill>
                <a:uFill>
                  <a:noFill/>
                </a:uFill>
                <a:latin typeface="Courier New"/>
                <a:ea typeface="Courier New"/>
                <a:cs typeface="Courier New"/>
                <a:sym typeface="Courier New"/>
                <a:hlinkClick r:id="rId7">
                  <a:extLst>
                    <a:ext uri="{A12FA001-AC4F-418D-AE19-62706E023703}">
                      <ahyp:hlinkClr val="tx"/>
                    </a:ext>
                  </a:extLst>
                </a:hlinkClick>
              </a:rPr>
              <a:t>Property</a:t>
            </a:r>
            <a:r>
              <a:rPr b="1" i="0" lang="en-US" sz="1200" u="none" cap="none" strike="noStrike">
                <a:solidFill>
                  <a:schemeClr val="lt1"/>
                </a:solidFill>
                <a:latin typeface="Courier New"/>
                <a:ea typeface="Courier New"/>
                <a:cs typeface="Courier New"/>
                <a:sym typeface="Courier New"/>
              </a:rPr>
              <a:t>", "value": "1940-10-09"},</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"spouse": {"type": "</a:t>
            </a:r>
            <a:r>
              <a:rPr b="1" i="0" lang="en-US" sz="1200" u="none" cap="none" strike="noStrike">
                <a:solidFill>
                  <a:schemeClr val="lt1"/>
                </a:solidFill>
                <a:uFill>
                  <a:noFill/>
                </a:uFill>
                <a:latin typeface="Courier New"/>
                <a:ea typeface="Courier New"/>
                <a:cs typeface="Courier New"/>
                <a:sym typeface="Courier New"/>
                <a:hlinkClick r:id="rId8">
                  <a:extLst>
                    <a:ext uri="{A12FA001-AC4F-418D-AE19-62706E023703}">
                      <ahyp:hlinkClr val="tx"/>
                    </a:ext>
                  </a:extLst>
                </a:hlinkClick>
              </a:rPr>
              <a:t>Relationship</a:t>
            </a:r>
            <a:r>
              <a:rPr b="1" i="0" lang="en-US" sz="1200" u="none" cap="none" strike="noStrike">
                <a:solidFill>
                  <a:schemeClr val="lt1"/>
                </a:solidFill>
                <a:latin typeface="Courier New"/>
                <a:ea typeface="Courier New"/>
                <a:cs typeface="Courier New"/>
                <a:sym typeface="Courier New"/>
              </a:rPr>
              <a:t>", "object": "</a:t>
            </a:r>
            <a:r>
              <a:rPr b="1" i="0" lang="en-US" sz="1200" u="none" cap="none" strike="noStrike">
                <a:solidFill>
                  <a:schemeClr val="lt1"/>
                </a:solidFill>
                <a:uFill>
                  <a:noFill/>
                </a:uFill>
                <a:latin typeface="Courier New"/>
                <a:ea typeface="Courier New"/>
                <a:cs typeface="Courier New"/>
                <a:sym typeface="Courier New"/>
                <a:hlinkClick r:id="rId9">
                  <a:extLst>
                    <a:ext uri="{A12FA001-AC4F-418D-AE19-62706E023703}">
                      <ahyp:hlinkClr val="tx"/>
                    </a:ext>
                  </a:extLst>
                </a:hlinkClick>
              </a:rPr>
              <a:t>http://dbpedia.org/resource/Cynthia_Lennon</a:t>
            </a:r>
            <a:r>
              <a:rPr b="1" i="0" lang="en-US" sz="1200" u="none" cap="none" strike="noStrike">
                <a:solidFill>
                  <a:schemeClr val="lt1"/>
                </a:solidFill>
                <a:latin typeface="Courier New"/>
                <a:ea typeface="Courier New"/>
                <a:cs typeface="Courier New"/>
                <a:sym typeface="Courier New"/>
              </a:rPr>
              <a:t>" }</a:t>
            </a:r>
            <a:endParaRPr b="1" i="0" sz="1200" u="none" cap="none" strike="noStrike">
              <a:solidFill>
                <a:schemeClr val="lt1"/>
              </a:solidFill>
              <a:latin typeface="Courier New"/>
              <a:ea typeface="Courier New"/>
              <a:cs typeface="Courier New"/>
              <a:sym typeface="Courier New"/>
            </a:endParaRPr>
          </a:p>
          <a:p>
            <a:pPr indent="0" lvl="0" marL="0" marR="88900" rtl="0" algn="l">
              <a:lnSpc>
                <a:spcPct val="150000"/>
              </a:lnSpc>
              <a:spcBef>
                <a:spcPts val="0"/>
              </a:spcBef>
              <a:spcAft>
                <a:spcPts val="80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5"/>
                </a:solidFill>
              </a:rPr>
              <a:t>NGSI-LD Properties: Creating an Entity</a:t>
            </a:r>
            <a:endParaRPr b="0" i="0" sz="2800" u="none" cap="none" strike="noStrike">
              <a:solidFill>
                <a:schemeClr val="accent5"/>
              </a:solidFill>
              <a:latin typeface="Arial"/>
              <a:ea typeface="Arial"/>
              <a:cs typeface="Arial"/>
              <a:sym typeface="Arial"/>
            </a:endParaRPr>
          </a:p>
        </p:txBody>
      </p:sp>
      <p:sp>
        <p:nvSpPr>
          <p:cNvPr id="233" name="Google Shape;233;p30"/>
          <p:cNvSpPr txBox="1"/>
          <p:nvPr>
            <p:ph idx="1" type="body"/>
          </p:nvPr>
        </p:nvSpPr>
        <p:spPr>
          <a:xfrm>
            <a:off x="414200" y="1423400"/>
            <a:ext cx="5408100" cy="4695900"/>
          </a:xfrm>
          <a:prstGeom prst="rect">
            <a:avLst/>
          </a:prstGeom>
          <a:solidFill>
            <a:srgbClr val="9BBB59">
              <a:alpha val="14509"/>
            </a:srgbClr>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 v2</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34" name="Google Shape;234;p3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35" name="Google Shape;235;p30"/>
          <p:cNvSpPr txBox="1"/>
          <p:nvPr>
            <p:ph idx="1" type="body"/>
          </p:nvPr>
        </p:nvSpPr>
        <p:spPr>
          <a:xfrm>
            <a:off x="6423025" y="1423988"/>
            <a:ext cx="5768975" cy="4695825"/>
          </a:xfrm>
          <a:prstGeom prst="rect">
            <a:avLst/>
          </a:prstGeom>
          <a:solidFill>
            <a:srgbClr val="50B3CE">
              <a:alpha val="10980"/>
            </a:srgbClr>
          </a:solidFill>
          <a:ln cap="flat" cmpd="sng" w="1905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t/>
            </a:r>
            <a:endParaRPr b="1" i="0" sz="600" u="none" cap="none" strike="noStrike">
              <a:solidFill>
                <a:schemeClr val="dk2"/>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rPr b="1" i="0" lang="en-US" sz="1400" u="none" cap="none" strike="noStrike">
                <a:solidFill>
                  <a:schemeClr val="dk2"/>
                </a:solidFill>
                <a:latin typeface="Arial"/>
                <a:ea typeface="Arial"/>
                <a:cs typeface="Arial"/>
                <a:sym typeface="Arial"/>
              </a:rPr>
              <a:t>NGSI-LD</a:t>
            </a:r>
            <a:endParaRPr b="1" i="0" sz="1400" u="none" cap="none" strike="noStrike">
              <a:solidFill>
                <a:schemeClr val="dk2"/>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0"/>
          <p:cNvSpPr txBox="1"/>
          <p:nvPr>
            <p:ph idx="2" type="body"/>
          </p:nvPr>
        </p:nvSpPr>
        <p:spPr>
          <a:xfrm>
            <a:off x="866899" y="2025650"/>
            <a:ext cx="4718050" cy="3924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curl -iX POST 'http://localhost:1026</a:t>
            </a:r>
            <a:r>
              <a:rPr b="1" i="0" lang="en-US" sz="1200" u="none" cap="none" strike="noStrike">
                <a:solidFill>
                  <a:schemeClr val="lt1"/>
                </a:solidFill>
                <a:latin typeface="Arial"/>
                <a:ea typeface="Arial"/>
                <a:cs typeface="Arial"/>
                <a:sym typeface="Arial"/>
              </a:rPr>
              <a:t>/v2/</a:t>
            </a:r>
            <a:r>
              <a:rPr b="0" i="0" lang="en-US" sz="1200" u="none" cap="none" strike="noStrike">
                <a:solidFill>
                  <a:schemeClr val="lt1"/>
                </a:solidFill>
                <a:latin typeface="Arial"/>
                <a:ea typeface="Arial"/>
                <a:cs typeface="Arial"/>
                <a:sym typeface="Arial"/>
              </a:rPr>
              <a:t>entities'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-H 'Content-Type: </a:t>
            </a:r>
            <a:r>
              <a:rPr b="1" i="0" lang="en-US" sz="1200" u="none" cap="none" strike="noStrike">
                <a:solidFill>
                  <a:schemeClr val="lt1"/>
                </a:solidFill>
                <a:latin typeface="Arial"/>
                <a:ea typeface="Arial"/>
                <a:cs typeface="Arial"/>
                <a:sym typeface="Arial"/>
              </a:rPr>
              <a:t>application/json' </a:t>
            </a:r>
            <a:r>
              <a:rPr b="0" i="0" lang="en-US" sz="1200" u="none" cap="none" strike="noStrike">
                <a:solidFill>
                  <a:schemeClr val="lt1"/>
                </a:solidFill>
                <a:latin typeface="Arial"/>
                <a:ea typeface="Arial"/>
                <a:cs typeface="Arial"/>
                <a:sym typeface="Arial"/>
              </a:rPr>
              <a:t>\</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-d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r>
              <a:rPr b="1" i="0" lang="en-US" sz="1200" u="none" cap="none" strike="noStrike">
                <a:solidFill>
                  <a:schemeClr val="lt1"/>
                </a:solidFill>
                <a:latin typeface="Arial"/>
                <a:ea typeface="Arial"/>
                <a:cs typeface="Arial"/>
                <a:sym typeface="Arial"/>
              </a:rPr>
              <a:t>"type": "Store", "id": "store001", </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"category": { </a:t>
            </a:r>
            <a:r>
              <a:rPr b="1" i="0" lang="en-US" sz="1200" u="none" cap="none" strike="noStrike">
                <a:solidFill>
                  <a:schemeClr val="lt1"/>
                </a:solidFill>
                <a:latin typeface="Arial"/>
                <a:ea typeface="Arial"/>
                <a:cs typeface="Arial"/>
                <a:sym typeface="Arial"/>
              </a:rPr>
              <a:t>"type": "Array"</a:t>
            </a:r>
            <a:r>
              <a:rPr b="0" i="0" lang="en-US" sz="1200" u="none" cap="none" strike="noStrike">
                <a:solidFill>
                  <a:schemeClr val="lt1"/>
                </a:solidFill>
                <a:latin typeface="Arial"/>
                <a:ea typeface="Arial"/>
                <a:cs typeface="Arial"/>
                <a:sym typeface="Arial"/>
              </a:rPr>
              <a:t>, "value": ["commercial"]},</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 { </a:t>
            </a:r>
            <a:r>
              <a:rPr b="1" i="0" lang="en-US" sz="1200" u="none" cap="none" strike="noStrike">
                <a:solidFill>
                  <a:schemeClr val="lt1"/>
                </a:solidFill>
                <a:latin typeface="Arial"/>
                <a:ea typeface="Arial"/>
                <a:cs typeface="Arial"/>
                <a:sym typeface="Arial"/>
              </a:rPr>
              <a:t>"type": "PostalAddress",</a:t>
            </a:r>
            <a:r>
              <a:rPr b="0" i="0" lang="en-US" sz="1200" u="none" cap="none" strike="noStrike">
                <a:solidFill>
                  <a:schemeClr val="lt1"/>
                </a:solidFill>
                <a:latin typeface="Arial"/>
                <a:ea typeface="Arial"/>
                <a:cs typeface="Arial"/>
                <a:sym typeface="Arial"/>
              </a:rPr>
              <a:t> "value":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"streetAddress": "Bornholmer Straße 65",</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"addressRegion": "Berlin",</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"addressLocality": "Prenzlauer Berg",</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"postalCode": "10439"</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r>
              <a:rPr b="1" i="0" lang="en-US" sz="1200" u="none" cap="none" strike="noStrike">
                <a:solidFill>
                  <a:schemeClr val="lt1"/>
                </a:solidFill>
                <a:latin typeface="Arial"/>
                <a:ea typeface="Arial"/>
                <a:cs typeface="Arial"/>
                <a:sym typeface="Arial"/>
              </a:rPr>
              <a:t> "metadata": {</a:t>
            </a:r>
            <a:endParaRPr b="1"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1" i="0" lang="en-US" sz="1200" u="none" cap="none" strike="noStrike">
                <a:solidFill>
                  <a:schemeClr val="lt1"/>
                </a:solidFill>
                <a:latin typeface="Arial"/>
                <a:ea typeface="Arial"/>
                <a:cs typeface="Arial"/>
                <a:sym typeface="Arial"/>
              </a:rPr>
              <a:t>    "verified": { "type": "Boolean","value": true}</a:t>
            </a:r>
            <a:endParaRPr b="1"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1" i="0" lang="en-US" sz="1200" u="none" cap="none" strike="noStrike">
                <a:solidFill>
                  <a:schemeClr val="lt1"/>
                </a:solidFill>
                <a:latin typeface="Arial"/>
                <a:ea typeface="Arial"/>
                <a:cs typeface="Arial"/>
                <a:sym typeface="Arial"/>
              </a:rPr>
              <a:t>}</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"location": {</a:t>
            </a:r>
            <a:r>
              <a:rPr b="1" i="0" lang="en-US" sz="1200" u="none" cap="none" strike="noStrike">
                <a:solidFill>
                  <a:schemeClr val="lt1"/>
                </a:solidFill>
                <a:latin typeface="Arial"/>
                <a:ea typeface="Arial"/>
                <a:cs typeface="Arial"/>
                <a:sym typeface="Arial"/>
              </a:rPr>
              <a:t>"type": "geo:json",</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"value": {"type": "Point",  "coordinates": [13.3986, 52.5547]}</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"name": {</a:t>
            </a:r>
            <a:r>
              <a:rPr b="1" i="0" lang="en-US" sz="1200" u="none" cap="none" strike="noStrike">
                <a:solidFill>
                  <a:schemeClr val="lt1"/>
                </a:solidFill>
                <a:latin typeface="Arial"/>
                <a:ea typeface="Arial"/>
                <a:cs typeface="Arial"/>
                <a:sym typeface="Arial"/>
              </a:rPr>
              <a:t>"type": "Text"</a:t>
            </a:r>
            <a:r>
              <a:rPr b="0" i="0" lang="en-US" sz="1200" u="none" cap="none" strike="noStrike">
                <a:solidFill>
                  <a:schemeClr val="lt1"/>
                </a:solidFill>
                <a:latin typeface="Arial"/>
                <a:ea typeface="Arial"/>
                <a:cs typeface="Arial"/>
                <a:sym typeface="Arial"/>
              </a:rPr>
              <a:t>, "value": "Bösebrücke Einkauf"}</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1200" u="none" cap="none" strike="noStrike">
              <a:solidFill>
                <a:schemeClr val="lt1"/>
              </a:solidFill>
              <a:latin typeface="Arial"/>
              <a:ea typeface="Arial"/>
              <a:cs typeface="Arial"/>
              <a:sym typeface="Arial"/>
            </a:endParaRPr>
          </a:p>
        </p:txBody>
      </p:sp>
      <p:sp>
        <p:nvSpPr>
          <p:cNvPr id="237" name="Google Shape;237;p30"/>
          <p:cNvSpPr txBox="1"/>
          <p:nvPr>
            <p:ph idx="3" type="body"/>
          </p:nvPr>
        </p:nvSpPr>
        <p:spPr>
          <a:xfrm>
            <a:off x="7140575" y="1962150"/>
            <a:ext cx="5051425" cy="4051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curl -iX POST http://localhost:1026/</a:t>
            </a:r>
            <a:r>
              <a:rPr b="1" i="0" lang="en-US" sz="1200" u="none" cap="none" strike="noStrike">
                <a:solidFill>
                  <a:schemeClr val="lt1"/>
                </a:solidFill>
                <a:latin typeface="Arial"/>
                <a:ea typeface="Arial"/>
                <a:cs typeface="Arial"/>
                <a:sym typeface="Arial"/>
              </a:rPr>
              <a:t>ngsi-ld/v1/</a:t>
            </a:r>
            <a:r>
              <a:rPr b="0" i="0" lang="en-US" sz="1200" u="none" cap="none" strike="noStrike">
                <a:solidFill>
                  <a:schemeClr val="lt1"/>
                </a:solidFill>
                <a:latin typeface="Arial"/>
                <a:ea typeface="Arial"/>
                <a:cs typeface="Arial"/>
                <a:sym typeface="Arial"/>
              </a:rPr>
              <a:t>entities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-H 'Content-Type: </a:t>
            </a:r>
            <a:r>
              <a:rPr b="1" i="0" lang="en-US" sz="1200" u="none" cap="none" strike="noStrike">
                <a:solidFill>
                  <a:schemeClr val="lt1"/>
                </a:solidFill>
                <a:latin typeface="Arial"/>
                <a:ea typeface="Arial"/>
                <a:cs typeface="Arial"/>
                <a:sym typeface="Arial"/>
              </a:rPr>
              <a:t>application/ld+json</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-d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r>
              <a:rPr b="1" i="0" lang="en-US" sz="1200" u="none" cap="none" strike="noStrike">
                <a:solidFill>
                  <a:schemeClr val="lt1"/>
                </a:solidFill>
                <a:latin typeface="Arial"/>
                <a:ea typeface="Arial"/>
                <a:cs typeface="Arial"/>
                <a:sym typeface="Arial"/>
              </a:rPr>
              <a:t>"type": "Building", "id": "urn:ngsi-ld:Building:store001", </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"category": { </a:t>
            </a:r>
            <a:r>
              <a:rPr b="1" i="0" lang="en-US" sz="1200" u="none" cap="none" strike="noStrike">
                <a:solidFill>
                  <a:schemeClr val="lt1"/>
                </a:solidFill>
                <a:latin typeface="Arial"/>
                <a:ea typeface="Arial"/>
                <a:cs typeface="Arial"/>
                <a:sym typeface="Arial"/>
              </a:rPr>
              <a:t>"type": "Property"</a:t>
            </a:r>
            <a:r>
              <a:rPr b="0" i="0" lang="en-US" sz="1200" u="none" cap="none" strike="noStrike">
                <a:solidFill>
                  <a:schemeClr val="lt1"/>
                </a:solidFill>
                <a:latin typeface="Arial"/>
                <a:ea typeface="Arial"/>
                <a:cs typeface="Arial"/>
                <a:sym typeface="Arial"/>
              </a:rPr>
              <a:t>, "value": ["commercial"]},</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 {  </a:t>
            </a:r>
            <a:r>
              <a:rPr b="1" i="0" lang="en-US" sz="1200" u="none" cap="none" strike="noStrike">
                <a:solidFill>
                  <a:schemeClr val="lt1"/>
                </a:solidFill>
                <a:latin typeface="Arial"/>
                <a:ea typeface="Arial"/>
                <a:cs typeface="Arial"/>
                <a:sym typeface="Arial"/>
              </a:rPr>
              <a:t>"type": "Property"</a:t>
            </a:r>
            <a:r>
              <a:rPr b="0" i="0" lang="en-US" sz="1200" u="none" cap="none" strike="noStrike">
                <a:solidFill>
                  <a:schemeClr val="lt1"/>
                </a:solidFill>
                <a:latin typeface="Arial"/>
                <a:ea typeface="Arial"/>
                <a:cs typeface="Arial"/>
                <a:sym typeface="Arial"/>
              </a:rPr>
              <a:t>," value":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"streetAddress": "Bornholmer Straße 65",</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"addressRegion": "Berlin",</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"addressLocality": "Prenzlauer Berg",</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"postalCode": "10439"</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"verified": { </a:t>
            </a:r>
            <a:r>
              <a:rPr b="1" i="0" lang="en-US" sz="1200" u="none" cap="none" strike="noStrike">
                <a:solidFill>
                  <a:schemeClr val="lt1"/>
                </a:solidFill>
                <a:latin typeface="Arial"/>
                <a:ea typeface="Arial"/>
                <a:cs typeface="Arial"/>
                <a:sym typeface="Arial"/>
              </a:rPr>
              <a:t>"type": "Property",</a:t>
            </a:r>
            <a:r>
              <a:rPr b="0" i="0" lang="en-US" sz="1200" u="none" cap="none" strike="noStrike">
                <a:solidFill>
                  <a:schemeClr val="lt1"/>
                </a:solidFill>
                <a:latin typeface="Arial"/>
                <a:ea typeface="Arial"/>
                <a:cs typeface="Arial"/>
                <a:sym typeface="Arial"/>
              </a:rPr>
              <a:t> "value": true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"location": { </a:t>
            </a:r>
            <a:r>
              <a:rPr b="1" i="0" lang="en-US" sz="1200" u="none" cap="none" strike="noStrike">
                <a:solidFill>
                  <a:schemeClr val="lt1"/>
                </a:solidFill>
                <a:latin typeface="Arial"/>
                <a:ea typeface="Arial"/>
                <a:cs typeface="Arial"/>
                <a:sym typeface="Arial"/>
              </a:rPr>
              <a:t>"type": "GeoProperty"</a:t>
            </a:r>
            <a:r>
              <a:rPr b="0" i="0" lang="en-US" sz="1200" u="none" cap="none" strike="noStrike">
                <a:solidFill>
                  <a:schemeClr val="lt1"/>
                </a:solidFill>
                <a:latin typeface="Arial"/>
                <a:ea typeface="Arial"/>
                <a:cs typeface="Arial"/>
                <a:sym typeface="Arial"/>
              </a:rPr>
              <a:t>,</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"value": { "type": "Point",  "coordinates": [13.3986, 52.5547]}</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"name": { </a:t>
            </a:r>
            <a:r>
              <a:rPr b="1" i="0" lang="en-US" sz="1200" u="none" cap="none" strike="noStrike">
                <a:solidFill>
                  <a:schemeClr val="lt1"/>
                </a:solidFill>
                <a:latin typeface="Arial"/>
                <a:ea typeface="Arial"/>
                <a:cs typeface="Arial"/>
                <a:sym typeface="Arial"/>
              </a:rPr>
              <a:t>"type": "Property"</a:t>
            </a:r>
            <a:r>
              <a:rPr b="0" i="0" lang="en-US" sz="1200" u="none" cap="none" strike="noStrike">
                <a:solidFill>
                  <a:schemeClr val="lt1"/>
                </a:solidFill>
                <a:latin typeface="Arial"/>
                <a:ea typeface="Arial"/>
                <a:cs typeface="Arial"/>
                <a:sym typeface="Arial"/>
              </a:rPr>
              <a:t>, "value": "Bösebrücke Einkauf" },</a:t>
            </a:r>
            <a:endParaRPr b="0"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   </a:t>
            </a:r>
            <a:r>
              <a:rPr b="1" i="0" lang="en-US" sz="1200" u="none" cap="none" strike="noStrike">
                <a:solidFill>
                  <a:schemeClr val="lt1"/>
                </a:solidFill>
                <a:latin typeface="Arial"/>
                <a:ea typeface="Arial"/>
                <a:cs typeface="Arial"/>
                <a:sym typeface="Arial"/>
              </a:rPr>
              <a:t> "@context": [</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1" i="0" lang="en-US" sz="1200" u="none" cap="none" strike="noStrike">
                <a:solidFill>
                  <a:schemeClr val="lt1"/>
                </a:solidFill>
                <a:latin typeface="Arial"/>
                <a:ea typeface="Arial"/>
                <a:cs typeface="Arial"/>
                <a:sym typeface="Arial"/>
              </a:rPr>
              <a:t>        "https://fiware.github.io/data-models/context.jsonld",</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1" i="0" lang="en-US" sz="1200" u="none" cap="none" strike="noStrike">
                <a:solidFill>
                  <a:schemeClr val="lt1"/>
                </a:solidFill>
                <a:latin typeface="Arial"/>
                <a:ea typeface="Arial"/>
                <a:cs typeface="Arial"/>
                <a:sym typeface="Arial"/>
              </a:rPr>
              <a:t>        "https://uri.etsi.org/ngsi-ld/v1/ngsi-ld-core-context.jsonld"</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1" i="0" lang="en-US" sz="1200" u="none" cap="none" strike="noStrike">
                <a:solidFill>
                  <a:schemeClr val="lt1"/>
                </a:solidFill>
                <a:latin typeface="Arial"/>
                <a:ea typeface="Arial"/>
                <a:cs typeface="Arial"/>
                <a:sym typeface="Arial"/>
              </a:rPr>
              <a:t>    ]</a:t>
            </a:r>
            <a:endParaRPr b="1" i="0" sz="12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chemeClr val="lt1"/>
                </a:solidFill>
                <a:latin typeface="Arial"/>
                <a:ea typeface="Arial"/>
                <a:cs typeface="Arial"/>
                <a:sym typeface="Arial"/>
              </a:rPr>
              <a:t>}'</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accent5"/>
                </a:solidFill>
              </a:rPr>
              <a:t>NGSI-LD Properties: Data Model</a:t>
            </a:r>
            <a:endParaRPr b="0" i="0" sz="2800" u="none" cap="none" strike="noStrike">
              <a:solidFill>
                <a:schemeClr val="accent5"/>
              </a:solidFill>
              <a:latin typeface="Arial"/>
              <a:ea typeface="Arial"/>
              <a:cs typeface="Arial"/>
              <a:sym typeface="Arial"/>
            </a:endParaRPr>
          </a:p>
        </p:txBody>
      </p:sp>
      <p:sp>
        <p:nvSpPr>
          <p:cNvPr id="243" name="Google Shape;243;p31"/>
          <p:cNvSpPr txBox="1"/>
          <p:nvPr>
            <p:ph idx="1" type="body"/>
          </p:nvPr>
        </p:nvSpPr>
        <p:spPr>
          <a:xfrm>
            <a:off x="564900" y="2975200"/>
            <a:ext cx="3659100" cy="3071700"/>
          </a:xfrm>
          <a:prstGeom prst="rect">
            <a:avLst/>
          </a:prstGeom>
          <a:solidFill>
            <a:srgbClr val="9BBB59">
              <a:alpha val="14509"/>
            </a:srgbClr>
          </a:solidFill>
          <a:ln>
            <a:noFill/>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 v2</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355600" lvl="0" marL="457200" rtl="0" algn="l">
              <a:lnSpc>
                <a:spcPct val="100000"/>
              </a:lnSpc>
              <a:spcBef>
                <a:spcPts val="0"/>
              </a:spcBef>
              <a:spcAft>
                <a:spcPts val="0"/>
              </a:spcAft>
              <a:buSzPts val="2000"/>
              <a:buChar char="▪"/>
            </a:pPr>
            <a:r>
              <a:rPr lang="en-US"/>
              <a:t>Entities</a:t>
            </a:r>
            <a:endParaRPr/>
          </a:p>
          <a:p>
            <a:pPr indent="-355600" lvl="0" marL="457200" rtl="0" algn="l">
              <a:lnSpc>
                <a:spcPct val="100000"/>
              </a:lnSpc>
              <a:spcBef>
                <a:spcPts val="0"/>
              </a:spcBef>
              <a:spcAft>
                <a:spcPts val="0"/>
              </a:spcAft>
              <a:buSzPts val="2000"/>
              <a:buChar char="▪"/>
            </a:pPr>
            <a:r>
              <a:rPr lang="en-US"/>
              <a:t>Attributes</a:t>
            </a:r>
            <a:endParaRPr/>
          </a:p>
          <a:p>
            <a:pPr indent="-355600" lvl="0" marL="457200" rtl="0" algn="l">
              <a:lnSpc>
                <a:spcPct val="100000"/>
              </a:lnSpc>
              <a:spcBef>
                <a:spcPts val="0"/>
              </a:spcBef>
              <a:spcAft>
                <a:spcPts val="0"/>
              </a:spcAft>
              <a:buSzPts val="2000"/>
              <a:buChar char="▪"/>
            </a:pPr>
            <a:r>
              <a:rPr lang="en-US"/>
              <a:t>MetaData</a:t>
            </a:r>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44" name="Google Shape;244;p31"/>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45" name="Google Shape;245;p31"/>
          <p:cNvSpPr txBox="1"/>
          <p:nvPr>
            <p:ph idx="1" type="body"/>
          </p:nvPr>
        </p:nvSpPr>
        <p:spPr>
          <a:xfrm>
            <a:off x="5021263" y="1146175"/>
            <a:ext cx="7170737" cy="4900613"/>
          </a:xfrm>
          <a:prstGeom prst="rect">
            <a:avLst/>
          </a:prstGeom>
          <a:solidFill>
            <a:srgbClr val="50B3CE">
              <a:alpha val="10980"/>
            </a:srgbClr>
          </a:solid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t/>
            </a:r>
            <a:endParaRPr b="1" i="0" sz="600" u="none" cap="none" strike="noStrike">
              <a:solidFill>
                <a:schemeClr val="dk2"/>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rPr b="1" i="0" lang="en-US" sz="1400" u="none" cap="none" strike="noStrike">
                <a:solidFill>
                  <a:schemeClr val="dk2"/>
                </a:solidFill>
                <a:latin typeface="Arial"/>
                <a:ea typeface="Arial"/>
                <a:cs typeface="Arial"/>
                <a:sym typeface="Arial"/>
              </a:rPr>
              <a:t>NGSI-LD</a:t>
            </a:r>
            <a:endParaRPr b="1"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1400" u="none" cap="none" strike="noStrike">
                <a:solidFill>
                  <a:srgbClr val="000000"/>
                </a:solidFill>
                <a:latin typeface="Arial"/>
                <a:ea typeface="Arial"/>
                <a:cs typeface="Arial"/>
                <a:sym typeface="Arial"/>
              </a:rPr>
              <a:t>Entities</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1400" u="none" cap="none" strike="noStrike">
                <a:solidFill>
                  <a:srgbClr val="000000"/>
                </a:solidFill>
                <a:latin typeface="Arial"/>
                <a:ea typeface="Arial"/>
                <a:cs typeface="Arial"/>
                <a:sym typeface="Arial"/>
              </a:rPr>
              <a:t>Properties</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1400" u="none" cap="none" strike="noStrike">
                <a:solidFill>
                  <a:srgbClr val="000000"/>
                </a:solidFill>
                <a:latin typeface="Arial"/>
                <a:ea typeface="Arial"/>
                <a:cs typeface="Arial"/>
                <a:sym typeface="Arial"/>
              </a:rPr>
              <a:t>Relationships</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1400" u="none" cap="none" strike="noStrike">
                <a:solidFill>
                  <a:srgbClr val="000000"/>
                </a:solidFill>
                <a:latin typeface="Arial"/>
                <a:ea typeface="Arial"/>
                <a:cs typeface="Arial"/>
                <a:sym typeface="Arial"/>
              </a:rPr>
              <a:t>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1400" u="none" cap="none" strike="noStrike">
                <a:solidFill>
                  <a:schemeClr val="dk2"/>
                </a:solidFill>
                <a:latin typeface="Arial"/>
                <a:ea typeface="Arial"/>
                <a:cs typeface="Arial"/>
                <a:sym typeface="Arial"/>
              </a:rPr>
              <a:t>             plus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1400" u="none" cap="none" strike="noStrike">
                <a:solidFill>
                  <a:schemeClr val="dk2"/>
                </a:solidFill>
                <a:latin typeface="Arial"/>
                <a:ea typeface="Arial"/>
                <a:cs typeface="Arial"/>
                <a:sym typeface="Arial"/>
              </a:rPr>
              <a:t>                          plus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1400" u="none" cap="none" strike="noStrike">
                <a:solidFill>
                  <a:schemeClr val="dk2"/>
                </a:solidFill>
                <a:latin typeface="Arial"/>
                <a:ea typeface="Arial"/>
                <a:cs typeface="Arial"/>
                <a:sym typeface="Arial"/>
              </a:rPr>
              <a:t>                                                                                  etc...</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1"/>
          <p:cNvSpPr txBox="1"/>
          <p:nvPr>
            <p:ph idx="2" type="body"/>
          </p:nvPr>
        </p:nvSpPr>
        <p:spPr>
          <a:xfrm>
            <a:off x="843147" y="3721100"/>
            <a:ext cx="2980707" cy="1006475"/>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b="0" i="0" lang="en-US" sz="1400" u="none" cap="none" strike="noStrike">
                <a:solidFill>
                  <a:srgbClr val="000000"/>
                </a:solidFill>
                <a:latin typeface="Arial"/>
                <a:ea typeface="Arial"/>
                <a:cs typeface="Arial"/>
                <a:sym typeface="Arial"/>
              </a:rPr>
              <a:t> </a:t>
            </a:r>
            <a:endParaRPr b="0" i="0" sz="2000" u="none" cap="none" strike="noStrike">
              <a:solidFill>
                <a:srgbClr val="595959"/>
              </a:solidFill>
              <a:latin typeface="Arial"/>
              <a:ea typeface="Arial"/>
              <a:cs typeface="Arial"/>
              <a:sym typeface="Arial"/>
            </a:endParaRPr>
          </a:p>
        </p:txBody>
      </p:sp>
      <p:pic>
        <p:nvPicPr>
          <p:cNvPr id="247" name="Google Shape;247;p31"/>
          <p:cNvPicPr preferRelativeResize="0"/>
          <p:nvPr/>
        </p:nvPicPr>
        <p:blipFill rotWithShape="1">
          <a:blip r:embed="rId3">
            <a:alphaModFix/>
          </a:blip>
          <a:srcRect b="0" l="0" r="0" t="0"/>
          <a:stretch/>
        </p:blipFill>
        <p:spPr>
          <a:xfrm>
            <a:off x="1009350" y="3952923"/>
            <a:ext cx="2614650" cy="542375"/>
          </a:xfrm>
          <a:prstGeom prst="rect">
            <a:avLst/>
          </a:prstGeom>
          <a:noFill/>
          <a:ln>
            <a:noFill/>
          </a:ln>
        </p:spPr>
      </p:pic>
      <p:pic>
        <p:nvPicPr>
          <p:cNvPr id="248" name="Google Shape;248;p31"/>
          <p:cNvPicPr preferRelativeResize="0"/>
          <p:nvPr/>
        </p:nvPicPr>
        <p:blipFill rotWithShape="1">
          <a:blip r:embed="rId4">
            <a:alphaModFix/>
          </a:blip>
          <a:srcRect b="0" l="0" r="0" t="0"/>
          <a:stretch/>
        </p:blipFill>
        <p:spPr>
          <a:xfrm>
            <a:off x="6847512" y="1346175"/>
            <a:ext cx="4663588" cy="2569201"/>
          </a:xfrm>
          <a:prstGeom prst="rect">
            <a:avLst/>
          </a:prstGeom>
          <a:noFill/>
          <a:ln cap="flat" cmpd="sng" w="9525">
            <a:solidFill>
              <a:schemeClr val="dk2"/>
            </a:solidFill>
            <a:prstDash val="solid"/>
            <a:round/>
            <a:headEnd len="sm" w="sm" type="none"/>
            <a:tailEnd len="sm" w="sm" type="none"/>
          </a:ln>
        </p:spPr>
      </p:pic>
      <p:sp>
        <p:nvSpPr>
          <p:cNvPr id="249" name="Google Shape;249;p31"/>
          <p:cNvSpPr txBox="1"/>
          <p:nvPr/>
        </p:nvSpPr>
        <p:spPr>
          <a:xfrm>
            <a:off x="564900" y="1351000"/>
            <a:ext cx="3713700" cy="133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4C4C4C"/>
                </a:solidFill>
                <a:highlight>
                  <a:srgbClr val="FFFFFF"/>
                </a:highlight>
                <a:latin typeface="Arial"/>
                <a:ea typeface="Arial"/>
                <a:cs typeface="Arial"/>
                <a:sym typeface="Arial"/>
              </a:rPr>
              <a:t>The NGSI LD data model is more complex; the definitions of use are </a:t>
            </a:r>
            <a:r>
              <a:rPr b="0" i="0" lang="en-US" sz="1800" u="none" cap="none" strike="noStrike">
                <a:solidFill>
                  <a:srgbClr val="4C4C4C"/>
                </a:solidFill>
                <a:highlight>
                  <a:schemeClr val="lt1"/>
                </a:highlight>
                <a:latin typeface="Arial"/>
                <a:ea typeface="Arial"/>
                <a:cs typeface="Arial"/>
                <a:sym typeface="Arial"/>
              </a:rPr>
              <a:t>more rigid </a:t>
            </a:r>
            <a:r>
              <a:rPr b="0" i="0" lang="en-US" sz="1800" u="none" cap="none" strike="noStrike">
                <a:solidFill>
                  <a:srgbClr val="4C4C4C"/>
                </a:solidFill>
                <a:highlight>
                  <a:srgbClr val="FFFFFF"/>
                </a:highlight>
                <a:latin typeface="Arial"/>
                <a:ea typeface="Arial"/>
                <a:cs typeface="Arial"/>
                <a:sym typeface="Arial"/>
              </a:rPr>
              <a:t>which lead to a navigable knowledge graph.</a:t>
            </a:r>
            <a:endParaRPr b="0" i="0" sz="1800" u="none" cap="none" strike="noStrike">
              <a:solidFill>
                <a:srgbClr val="000000"/>
              </a:solidFill>
              <a:latin typeface="Arial"/>
              <a:ea typeface="Arial"/>
              <a:cs typeface="Arial"/>
              <a:sym typeface="Arial"/>
            </a:endParaRPr>
          </a:p>
        </p:txBody>
      </p:sp>
      <p:sp>
        <p:nvSpPr>
          <p:cNvPr id="250" name="Google Shape;250;p31"/>
          <p:cNvSpPr txBox="1"/>
          <p:nvPr/>
        </p:nvSpPr>
        <p:spPr>
          <a:xfrm>
            <a:off x="5672725" y="3915375"/>
            <a:ext cx="3153000" cy="1006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Properties of Properties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Properties of Relationships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Relationships of Properties</a:t>
            </a:r>
            <a:endParaRPr b="0" i="0" sz="1400" u="none" cap="none" strike="noStrike">
              <a:solidFill>
                <a:srgbClr val="595959"/>
              </a:solidFill>
              <a:latin typeface="Arial"/>
              <a:ea typeface="Arial"/>
              <a:cs typeface="Arial"/>
              <a:sym typeface="Arial"/>
            </a:endParaRPr>
          </a:p>
          <a:p>
            <a:pPr indent="-317500" lvl="0" marL="457200" marR="0" rtl="0" algn="l">
              <a:lnSpc>
                <a:spcPct val="100000"/>
              </a:lnSpc>
              <a:spcBef>
                <a:spcPts val="0"/>
              </a:spcBef>
              <a:spcAft>
                <a:spcPts val="0"/>
              </a:spcAft>
              <a:buClr>
                <a:srgbClr val="41B4C7"/>
              </a:buClr>
              <a:buSzPts val="1400"/>
              <a:buFont typeface="Noto Sans Symbols"/>
              <a:buChar char="▪"/>
            </a:pPr>
            <a:r>
              <a:rPr b="0" i="0" lang="en-US" sz="1400" u="none" cap="none" strike="noStrike">
                <a:solidFill>
                  <a:srgbClr val="595959"/>
                </a:solidFill>
                <a:latin typeface="Arial"/>
                <a:ea typeface="Arial"/>
                <a:cs typeface="Arial"/>
                <a:sym typeface="Arial"/>
              </a:rPr>
              <a:t>Relationships of Relationships</a:t>
            </a:r>
            <a:endParaRPr b="0" i="0" sz="14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595959"/>
                </a:solidFill>
                <a:latin typeface="Arial"/>
                <a:ea typeface="Arial"/>
                <a:cs typeface="Arial"/>
                <a:sym typeface="Arial"/>
              </a:rPr>
              <a:t>.</a:t>
            </a:r>
            <a:endParaRPr b="0" i="0" sz="14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sp>
        <p:nvSpPr>
          <p:cNvPr id="251" name="Google Shape;251;p31"/>
          <p:cNvSpPr txBox="1"/>
          <p:nvPr/>
        </p:nvSpPr>
        <p:spPr>
          <a:xfrm>
            <a:off x="7349750" y="4906300"/>
            <a:ext cx="2865300" cy="11406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Properties of Properties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Properties of Properties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Properties of Relationships </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Properties of Relationships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Relationships of Properties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Relationships of Properties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Properties of Relationships of Relationships</a:t>
            </a:r>
            <a:endParaRPr b="0" i="0" sz="800" u="none" cap="none" strike="noStrike">
              <a:solidFill>
                <a:srgbClr val="595959"/>
              </a:solidFill>
              <a:latin typeface="Arial"/>
              <a:ea typeface="Arial"/>
              <a:cs typeface="Arial"/>
              <a:sym typeface="Arial"/>
            </a:endParaRPr>
          </a:p>
          <a:p>
            <a:pPr indent="-279400" lvl="0" marL="457200" marR="0" rtl="0" algn="l">
              <a:lnSpc>
                <a:spcPct val="100000"/>
              </a:lnSpc>
              <a:spcBef>
                <a:spcPts val="0"/>
              </a:spcBef>
              <a:spcAft>
                <a:spcPts val="0"/>
              </a:spcAft>
              <a:buClr>
                <a:srgbClr val="41B4C7"/>
              </a:buClr>
              <a:buSzPts val="800"/>
              <a:buFont typeface="Noto Sans Symbols"/>
              <a:buChar char="▪"/>
            </a:pPr>
            <a:r>
              <a:rPr b="0" i="0" lang="en-US" sz="800" u="none" cap="none" strike="noStrike">
                <a:solidFill>
                  <a:srgbClr val="595959"/>
                </a:solidFill>
                <a:latin typeface="Arial"/>
                <a:ea typeface="Arial"/>
                <a:cs typeface="Arial"/>
                <a:sym typeface="Arial"/>
              </a:rPr>
              <a:t>Relationships of Relationships of Relationships </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5"/>
                </a:solidFill>
              </a:rPr>
              <a:t>NGSI-LD Properties: Data Model</a:t>
            </a:r>
            <a:endParaRPr b="0" i="0" sz="2800" u="none" cap="none" strike="noStrike">
              <a:solidFill>
                <a:schemeClr val="accent5"/>
              </a:solidFill>
              <a:latin typeface="Arial"/>
              <a:ea typeface="Arial"/>
              <a:cs typeface="Arial"/>
              <a:sym typeface="Arial"/>
            </a:endParaRPr>
          </a:p>
        </p:txBody>
      </p:sp>
      <p:sp>
        <p:nvSpPr>
          <p:cNvPr id="257" name="Google Shape;257;p32"/>
          <p:cNvSpPr txBox="1"/>
          <p:nvPr>
            <p:ph idx="1" type="body"/>
          </p:nvPr>
        </p:nvSpPr>
        <p:spPr>
          <a:xfrm>
            <a:off x="429000" y="1500675"/>
            <a:ext cx="11334000" cy="4629000"/>
          </a:xfrm>
          <a:prstGeom prst="rect">
            <a:avLst/>
          </a:prstGeom>
          <a:solidFill>
            <a:srgbClr val="50B3CE">
              <a:alpha val="10980"/>
            </a:srgbClr>
          </a:solid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t/>
            </a:r>
            <a:endParaRPr sz="1200"/>
          </a:p>
          <a:p>
            <a:pPr indent="-173046" lvl="0" marL="300046" marR="0" rtl="0" algn="l">
              <a:lnSpc>
                <a:spcPct val="100000"/>
              </a:lnSpc>
              <a:spcBef>
                <a:spcPts val="0"/>
              </a:spcBef>
              <a:spcAft>
                <a:spcPts val="0"/>
              </a:spcAft>
              <a:buClr>
                <a:schemeClr val="dk1"/>
              </a:buClr>
              <a:buSzPts val="1100"/>
              <a:buFont typeface="Arial"/>
              <a:buNone/>
            </a:pPr>
            <a:r>
              <a:t/>
            </a:r>
            <a:endParaRPr sz="1200"/>
          </a:p>
        </p:txBody>
      </p:sp>
      <p:sp>
        <p:nvSpPr>
          <p:cNvPr id="258" name="Google Shape;258;p32"/>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aphicFrame>
        <p:nvGraphicFramePr>
          <p:cNvPr id="259" name="Google Shape;259;p32"/>
          <p:cNvGraphicFramePr/>
          <p:nvPr/>
        </p:nvGraphicFramePr>
        <p:xfrm>
          <a:off x="564875" y="1669925"/>
          <a:ext cx="3000000" cy="3000000"/>
        </p:xfrm>
        <a:graphic>
          <a:graphicData uri="http://schemas.openxmlformats.org/drawingml/2006/table">
            <a:tbl>
              <a:tblPr>
                <a:noFill/>
                <a:tableStyleId>{A8509197-E5D9-4D6A-9251-1C2D7CF28460}</a:tableStyleId>
              </a:tblPr>
              <a:tblGrid>
                <a:gridCol w="2529850"/>
                <a:gridCol w="3130475"/>
                <a:gridCol w="5372325"/>
              </a:tblGrid>
              <a:tr h="41432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The Entity</a:t>
                      </a:r>
                      <a:endParaRPr b="1"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Example</a:t>
                      </a:r>
                      <a:endParaRPr b="1"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chemeClr val="lt1"/>
                          </a:solidFill>
                        </a:rPr>
                        <a:t>Notes</a:t>
                      </a:r>
                      <a:endParaRPr b="1" sz="1400" u="none" cap="none" strike="noStrike">
                        <a:solidFill>
                          <a:schemeClr val="lt1"/>
                        </a:solidFill>
                      </a:endParaRPr>
                    </a:p>
                  </a:txBody>
                  <a:tcPr marT="91425" marB="91425" marR="91425" marL="91425">
                    <a:solidFill>
                      <a:srgbClr val="000000"/>
                    </a:solidFill>
                  </a:tcPr>
                </a:tc>
              </a:tr>
              <a:tr h="384150">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Has an </a:t>
                      </a:r>
                      <a:r>
                        <a:rPr b="1" lang="en-US" sz="1200" u="none" cap="none" strike="noStrike">
                          <a:solidFill>
                            <a:schemeClr val="dk2"/>
                          </a:solidFill>
                          <a:latin typeface="Courier New"/>
                          <a:ea typeface="Courier New"/>
                          <a:cs typeface="Courier New"/>
                          <a:sym typeface="Courier New"/>
                        </a:rPr>
                        <a:t>id</a:t>
                      </a:r>
                      <a:r>
                        <a:rPr lang="en-US" sz="1200" u="none" cap="none" strike="noStrike">
                          <a:solidFill>
                            <a:srgbClr val="595959"/>
                          </a:solidFill>
                        </a:rPr>
                        <a:t> </a:t>
                      </a:r>
                      <a:endParaRPr sz="1400" u="none" cap="none" strike="noStrike"/>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b="1" lang="en-US" sz="1200" u="none" cap="none" strike="noStrike">
                          <a:solidFill>
                            <a:schemeClr val="dk2"/>
                          </a:solidFill>
                          <a:latin typeface="Courier New"/>
                          <a:ea typeface="Courier New"/>
                          <a:cs typeface="Courier New"/>
                          <a:sym typeface="Courier New"/>
                        </a:rPr>
                        <a:t>urn:ngsi-ld:Building:store001</a:t>
                      </a:r>
                      <a:endParaRPr b="1" sz="14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URI/URN. </a:t>
                      </a:r>
                      <a:r>
                        <a:rPr b="1" lang="en-US" sz="1200" u="none" cap="none" strike="noStrike">
                          <a:solidFill>
                            <a:schemeClr val="dk2"/>
                          </a:solidFill>
                          <a:latin typeface="Courier New"/>
                          <a:ea typeface="Courier New"/>
                          <a:cs typeface="Courier New"/>
                          <a:sym typeface="Courier New"/>
                        </a:rPr>
                        <a:t>id</a:t>
                      </a:r>
                      <a:r>
                        <a:rPr lang="en-US" sz="1200" u="none" cap="none" strike="noStrike">
                          <a:solidFill>
                            <a:srgbClr val="595959"/>
                          </a:solidFill>
                        </a:rPr>
                        <a:t> must be unique. </a:t>
                      </a:r>
                      <a:endParaRPr sz="1400" u="none" cap="none" strike="noStrike"/>
                    </a:p>
                  </a:txBody>
                  <a:tcPr marT="91425" marB="91425" marR="91425" marL="91425">
                    <a:solidFill>
                      <a:schemeClr val="lt1"/>
                    </a:solidFill>
                  </a:tcPr>
                </a:tc>
              </a:tr>
              <a:tr h="675800">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Has a </a:t>
                      </a:r>
                      <a:r>
                        <a:rPr b="1" lang="en-US" sz="1200" u="none" cap="none" strike="noStrike">
                          <a:solidFill>
                            <a:schemeClr val="dk2"/>
                          </a:solidFill>
                          <a:latin typeface="Courier New"/>
                          <a:ea typeface="Courier New"/>
                          <a:cs typeface="Courier New"/>
                          <a:sym typeface="Courier New"/>
                        </a:rPr>
                        <a:t>type</a:t>
                      </a:r>
                      <a:r>
                        <a:rPr lang="en-US" sz="1200" u="none" cap="none" strike="noStrike">
                          <a:solidFill>
                            <a:srgbClr val="595959"/>
                          </a:solidFill>
                        </a:rPr>
                        <a:t>.</a:t>
                      </a:r>
                      <a:endParaRPr sz="1400" u="none" cap="none" strike="noStrike"/>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b="1" lang="en-US" sz="1200" u="none" cap="none" strike="noStrike">
                          <a:solidFill>
                            <a:schemeClr val="dk2"/>
                          </a:solidFill>
                          <a:uFill>
                            <a:noFill/>
                          </a:uFill>
                          <a:latin typeface="Courier New"/>
                          <a:ea typeface="Courier New"/>
                          <a:cs typeface="Courier New"/>
                          <a:sym typeface="Courier New"/>
                          <a:hlinkClick r:id="rId3">
                            <a:extLst>
                              <a:ext uri="{A12FA001-AC4F-418D-AE19-62706E023703}">
                                <ahyp:hlinkClr val="tx"/>
                              </a:ext>
                            </a:extLst>
                          </a:hlinkClick>
                        </a:rPr>
                        <a:t>https://uri.fiware.org/ns/</a:t>
                      </a:r>
                      <a:endParaRPr b="1" sz="1200" u="none" cap="none" strike="noStrike">
                        <a:solidFill>
                          <a:schemeClr val="dk2"/>
                        </a:solidFill>
                        <a:latin typeface="Courier New"/>
                        <a:ea typeface="Courier New"/>
                        <a:cs typeface="Courier New"/>
                        <a:sym typeface="Courier New"/>
                      </a:endParaRPr>
                    </a:p>
                    <a:p>
                      <a:pPr indent="-173046" lvl="0" marL="300046" marR="0" rtl="0" algn="l">
                        <a:lnSpc>
                          <a:spcPct val="100000"/>
                        </a:lnSpc>
                        <a:spcBef>
                          <a:spcPts val="0"/>
                        </a:spcBef>
                        <a:spcAft>
                          <a:spcPts val="0"/>
                        </a:spcAft>
                        <a:buClr>
                          <a:schemeClr val="dk1"/>
                        </a:buClr>
                        <a:buSzPts val="1100"/>
                        <a:buFont typeface="Arial"/>
                        <a:buNone/>
                      </a:pPr>
                      <a:r>
                        <a:rPr b="1" lang="en-US" sz="1200" u="none" cap="none" strike="noStrike">
                          <a:solidFill>
                            <a:schemeClr val="dk2"/>
                          </a:solidFill>
                          <a:latin typeface="Courier New"/>
                          <a:ea typeface="Courier New"/>
                          <a:cs typeface="Courier New"/>
                          <a:sym typeface="Courier New"/>
                        </a:rPr>
                        <a:t>data-models#Building</a:t>
                      </a:r>
                      <a:endParaRPr b="1" sz="14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c>
                  <a:txBody>
                    <a:bodyPr/>
                    <a:lstStyle/>
                    <a:p>
                      <a:pPr indent="-292100" lvl="0" marL="457200" marR="0" rtl="0" algn="l">
                        <a:lnSpc>
                          <a:spcPct val="100000"/>
                        </a:lnSpc>
                        <a:spcBef>
                          <a:spcPts val="0"/>
                        </a:spcBef>
                        <a:spcAft>
                          <a:spcPts val="0"/>
                        </a:spcAft>
                        <a:buClr>
                          <a:srgbClr val="595959"/>
                        </a:buClr>
                        <a:buSzPts val="1000"/>
                        <a:buFont typeface="Arial"/>
                        <a:buChar char="●"/>
                      </a:pPr>
                      <a:r>
                        <a:rPr lang="en-US" sz="1000" u="none" cap="none" strike="noStrike">
                          <a:solidFill>
                            <a:srgbClr val="595959"/>
                          </a:solidFill>
                        </a:rPr>
                        <a:t>Fully qualified URI of  a well defined data model</a:t>
                      </a:r>
                      <a:endParaRPr sz="1000" u="none" cap="none" strike="noStrike">
                        <a:solidFill>
                          <a:srgbClr val="595959"/>
                        </a:solidFill>
                      </a:endParaRPr>
                    </a:p>
                    <a:p>
                      <a:pPr indent="-292100" lvl="0" marL="457200" marR="0" rtl="0" algn="l">
                        <a:lnSpc>
                          <a:spcPct val="100000"/>
                        </a:lnSpc>
                        <a:spcBef>
                          <a:spcPts val="0"/>
                        </a:spcBef>
                        <a:spcAft>
                          <a:spcPts val="0"/>
                        </a:spcAft>
                        <a:buClr>
                          <a:srgbClr val="595959"/>
                        </a:buClr>
                        <a:buSzPts val="1000"/>
                        <a:buFont typeface="Arial"/>
                        <a:buChar char="●"/>
                      </a:pPr>
                      <a:r>
                        <a:rPr lang="en-US" sz="1000" u="none" cap="none" strike="noStrike">
                          <a:solidFill>
                            <a:srgbClr val="595959"/>
                          </a:solidFill>
                        </a:rPr>
                        <a:t>Short-hand strings for types, mapped to fully qualified URIs through the JSON-LD </a:t>
                      </a:r>
                      <a:r>
                        <a:rPr b="1" lang="en-US" sz="1000" u="none" cap="none" strike="noStrike">
                          <a:solidFill>
                            <a:schemeClr val="dk2"/>
                          </a:solidFill>
                        </a:rPr>
                        <a:t>@context.</a:t>
                      </a:r>
                      <a:endParaRPr b="1" sz="1000" u="none" cap="none" strike="noStrike">
                        <a:solidFill>
                          <a:schemeClr val="dk2"/>
                        </a:solidFill>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properties</a:t>
                      </a:r>
                      <a:endParaRPr sz="10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name, address, category etc.</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can be expanded into </a:t>
                      </a:r>
                      <a:r>
                        <a:rPr b="1" lang="en-US" sz="1200" u="none" cap="none" strike="noStrike">
                          <a:solidFill>
                            <a:schemeClr val="dk2"/>
                          </a:solidFill>
                          <a:latin typeface="Courier New"/>
                          <a:ea typeface="Courier New"/>
                          <a:cs typeface="Courier New"/>
                          <a:sym typeface="Courier New"/>
                        </a:rPr>
                        <a:t>http://schema.org/address</a:t>
                      </a:r>
                      <a:r>
                        <a:rPr lang="en-US" sz="1200" u="none" cap="none" strike="noStrike">
                          <a:solidFill>
                            <a:srgbClr val="595959"/>
                          </a:solidFill>
                        </a:rPr>
                        <a:t>, which is known as a fully qualified name (FQN). </a:t>
                      </a:r>
                      <a:endParaRPr sz="1200" u="none" cap="none" strike="noStrike">
                        <a:solidFill>
                          <a:srgbClr val="595959"/>
                        </a:solidFill>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properties-of-properties</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a verified field for the address </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is the equivalent of  NGSI v2  metadata</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91425" marB="91425" marR="91425" marL="91425">
                    <a:solidFill>
                      <a:schemeClr val="lt1"/>
                    </a:solidFill>
                  </a:tcPr>
                </a:tc>
              </a:tr>
              <a:tr h="575225">
                <a:tc>
                  <a:txBody>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   Has a series of 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managedBy</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The </a:t>
                      </a:r>
                      <a:r>
                        <a:rPr b="1" lang="en-US" sz="1200" u="none" cap="none" strike="noStrike">
                          <a:solidFill>
                            <a:schemeClr val="dk2"/>
                          </a:solidFill>
                          <a:latin typeface="Courier New"/>
                          <a:ea typeface="Courier New"/>
                          <a:cs typeface="Courier New"/>
                          <a:sym typeface="Courier New"/>
                        </a:rPr>
                        <a:t>object</a:t>
                      </a:r>
                      <a:r>
                        <a:rPr lang="en-US" sz="1200" u="none" cap="none" strike="noStrike">
                          <a:solidFill>
                            <a:srgbClr val="595959"/>
                          </a:solidFill>
                        </a:rPr>
                        <a:t> corresponds to the URI/URN of another data entity.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Equivalent of NGSI v2 </a:t>
                      </a:r>
                      <a:r>
                        <a:rPr b="1" lang="en-US" sz="1200" u="none" cap="none" strike="noStrike">
                          <a:solidFill>
                            <a:schemeClr val="dk2"/>
                          </a:solidFill>
                          <a:latin typeface="Courier New"/>
                          <a:ea typeface="Courier New"/>
                          <a:cs typeface="Courier New"/>
                          <a:sym typeface="Courier New"/>
                        </a:rPr>
                        <a:t>refXXX</a:t>
                      </a:r>
                      <a:endParaRPr b="1" sz="1200" u="none" cap="none" strike="noStrike">
                        <a:solidFill>
                          <a:schemeClr val="dk2"/>
                        </a:solidFill>
                        <a:latin typeface="Courier New"/>
                        <a:ea typeface="Courier New"/>
                        <a:cs typeface="Courier New"/>
                        <a:sym typeface="Courier New"/>
                      </a:endParaRPr>
                    </a:p>
                  </a:txBody>
                  <a:tcPr marT="91425" marB="91425" marR="91425" marL="91425">
                    <a:solidFill>
                      <a:schemeClr val="lt1"/>
                    </a:solidFill>
                  </a:tcPr>
                </a:tc>
              </a:tr>
              <a:tr h="5752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properties-of-relationships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managedBy.since </a:t>
                      </a:r>
                      <a:endParaRPr sz="1200" u="none" cap="none" strike="noStrike">
                        <a:solidFill>
                          <a:srgbClr val="595959"/>
                        </a:solidFill>
                      </a:endParaRPr>
                    </a:p>
                  </a:txBody>
                  <a:tcPr marT="91425" marB="91425" marR="91425" marL="91425">
                    <a:solidFill>
                      <a:schemeClr val="lt1"/>
                    </a:solidFill>
                  </a:tcPr>
                </a:tc>
                <a:tc>
                  <a:txBody>
                    <a:bodyPr/>
                    <a:lstStyle/>
                    <a:p>
                      <a:pPr indent="0" lvl="0" marL="127000"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Holds additional information about a relationship.</a:t>
                      </a:r>
                      <a:endParaRPr sz="1200" u="none" cap="none" strike="noStrike">
                        <a:solidFill>
                          <a:srgbClr val="595959"/>
                        </a:solidFill>
                      </a:endParaRPr>
                    </a:p>
                    <a:p>
                      <a:pPr indent="0" lvl="0" marL="127000"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This is the equivalent of metadata about a </a:t>
                      </a:r>
                      <a:r>
                        <a:rPr b="1" lang="en-US" sz="1200" u="none" cap="none" strike="noStrike">
                          <a:solidFill>
                            <a:schemeClr val="dk2"/>
                          </a:solidFill>
                          <a:latin typeface="Courier New"/>
                          <a:ea typeface="Courier New"/>
                          <a:cs typeface="Courier New"/>
                          <a:sym typeface="Courier New"/>
                        </a:rPr>
                        <a:t>refXXX</a:t>
                      </a:r>
                      <a:r>
                        <a:rPr lang="en-US" sz="1200" u="none" cap="none" strike="noStrike">
                          <a:solidFill>
                            <a:srgbClr val="595959"/>
                          </a:solidFill>
                        </a:rPr>
                        <a:t> property</a:t>
                      </a:r>
                      <a:endParaRPr sz="1200" u="none" cap="none" strike="noStrike">
                        <a:solidFill>
                          <a:srgbClr val="595959"/>
                        </a:solidFill>
                      </a:endParaRPr>
                    </a:p>
                  </a:txBody>
                  <a:tcPr marT="91425" marB="91425" marR="91425" marL="91425">
                    <a:solidFill>
                      <a:schemeClr val="lt1"/>
                    </a:solidFill>
                  </a:tcPr>
                </a:tc>
              </a:tr>
              <a:tr h="414125">
                <a:tc>
                  <a:txBody>
                    <a:bodyPr/>
                    <a:lstStyle/>
                    <a:p>
                      <a:pPr indent="-173046" lvl="0" marL="300046" marR="0" rtl="0" algn="l">
                        <a:lnSpc>
                          <a:spcPct val="100000"/>
                        </a:lnSpc>
                        <a:spcBef>
                          <a:spcPts val="0"/>
                        </a:spcBef>
                        <a:spcAft>
                          <a:spcPts val="0"/>
                        </a:spcAft>
                        <a:buClr>
                          <a:srgbClr val="000000"/>
                        </a:buClr>
                        <a:buSzPts val="1200"/>
                        <a:buFont typeface="Arial"/>
                        <a:buNone/>
                      </a:pPr>
                      <a:r>
                        <a:rPr lang="en-US" sz="1200" u="none" cap="none" strike="noStrike">
                          <a:solidFill>
                            <a:srgbClr val="595959"/>
                          </a:solidFill>
                        </a:rPr>
                        <a:t>Has a series of </a:t>
                      </a:r>
                      <a:endParaRPr sz="1200" u="none" cap="none" strike="noStrike">
                        <a:solidFill>
                          <a:srgbClr val="595959"/>
                        </a:solidFill>
                      </a:endParaRPr>
                    </a:p>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relationships-of-relationships</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managedBy.subordinateTo</a:t>
                      </a:r>
                      <a:endParaRPr sz="1200" u="none" cap="none" strike="noStrike">
                        <a:solidFill>
                          <a:srgbClr val="595959"/>
                        </a:solidFill>
                      </a:endParaRPr>
                    </a:p>
                  </a:txBody>
                  <a:tcPr marT="91425" marB="91425" marR="91425" marL="91425">
                    <a:solidFill>
                      <a:schemeClr val="lt1"/>
                    </a:solidFill>
                  </a:tcPr>
                </a:tc>
                <a:tc>
                  <a:txBody>
                    <a:bodyPr/>
                    <a:lstStyle/>
                    <a:p>
                      <a:pPr indent="-173046" lvl="0" marL="300046" marR="0" rtl="0" algn="l">
                        <a:lnSpc>
                          <a:spcPct val="100000"/>
                        </a:lnSpc>
                        <a:spcBef>
                          <a:spcPts val="0"/>
                        </a:spcBef>
                        <a:spcAft>
                          <a:spcPts val="0"/>
                        </a:spcAft>
                        <a:buClr>
                          <a:schemeClr val="dk1"/>
                        </a:buClr>
                        <a:buSzPts val="1100"/>
                        <a:buFont typeface="Arial"/>
                        <a:buNone/>
                      </a:pPr>
                      <a:r>
                        <a:rPr lang="en-US" sz="1200" u="none" cap="none" strike="noStrike">
                          <a:solidFill>
                            <a:srgbClr val="595959"/>
                          </a:solidFill>
                        </a:rPr>
                        <a:t>holds the URI/URN of another relationship.</a:t>
                      </a:r>
                      <a:endParaRPr sz="1200" u="none" cap="none" strike="noStrike">
                        <a:solidFill>
                          <a:srgbClr val="595959"/>
                        </a:solidFill>
                      </a:endParaRPr>
                    </a:p>
                    <a:p>
                      <a:pPr indent="-173046" lvl="0" marL="300046" marR="0" rtl="0" algn="l">
                        <a:lnSpc>
                          <a:spcPct val="100000"/>
                        </a:lnSpc>
                        <a:spcBef>
                          <a:spcPts val="0"/>
                        </a:spcBef>
                        <a:spcAft>
                          <a:spcPts val="0"/>
                        </a:spcAft>
                        <a:buClr>
                          <a:srgbClr val="000000"/>
                        </a:buClr>
                        <a:buSzPts val="1200"/>
                        <a:buFont typeface="Arial"/>
                        <a:buNone/>
                      </a:pPr>
                      <a:r>
                        <a:t/>
                      </a:r>
                      <a:endParaRPr sz="1200" u="none" cap="none" strike="noStrike">
                        <a:solidFill>
                          <a:srgbClr val="595959"/>
                        </a:solidFill>
                      </a:endParaRPr>
                    </a:p>
                  </a:txBody>
                  <a:tcPr marT="91425" marB="91425" marR="91425" marL="91425">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accent5"/>
                </a:solidFill>
              </a:rPr>
              <a:t>NGSI-LD Properties: Reading Entity Data</a:t>
            </a:r>
            <a:endParaRPr b="0" i="0" sz="2800" u="none" cap="none" strike="noStrike">
              <a:solidFill>
                <a:schemeClr val="accent5"/>
              </a:solidFill>
              <a:latin typeface="Arial"/>
              <a:ea typeface="Arial"/>
              <a:cs typeface="Arial"/>
              <a:sym typeface="Arial"/>
            </a:endParaRPr>
          </a:p>
        </p:txBody>
      </p:sp>
      <p:sp>
        <p:nvSpPr>
          <p:cNvPr id="265" name="Google Shape;265;p33"/>
          <p:cNvSpPr txBox="1"/>
          <p:nvPr>
            <p:ph idx="1" type="body"/>
          </p:nvPr>
        </p:nvSpPr>
        <p:spPr>
          <a:xfrm>
            <a:off x="414200" y="1423400"/>
            <a:ext cx="11414700" cy="4695900"/>
          </a:xfrm>
          <a:prstGeom prst="rect">
            <a:avLst/>
          </a:prstGeom>
          <a:solidFill>
            <a:srgbClr val="50B3CE">
              <a:alpha val="10980"/>
            </a:srgbClr>
          </a:solidFill>
          <a:ln>
            <a:noFill/>
          </a:ln>
        </p:spPr>
        <p:txBody>
          <a:bodyPr anchorCtr="0" anchor="t" bIns="45700" lIns="91425" spcFirstLastPara="1" rIns="91425" wrap="square" tIns="45700">
            <a:noAutofit/>
          </a:bodyPr>
          <a:lstStyle/>
          <a:p>
            <a:pPr indent="-173046" lvl="0" marL="300046" rtl="0" algn="l">
              <a:lnSpc>
                <a:spcPct val="100000"/>
              </a:lnSpc>
              <a:spcBef>
                <a:spcPts val="0"/>
              </a:spcBef>
              <a:spcAft>
                <a:spcPts val="0"/>
              </a:spcAft>
              <a:buClr>
                <a:srgbClr val="41B4C7"/>
              </a:buClr>
              <a:buSzPts val="2000"/>
              <a:buFont typeface="Noto Sans Symbols"/>
              <a:buNone/>
            </a:pPr>
            <a:r>
              <a:t/>
            </a:r>
            <a:endParaRPr b="1" sz="600">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rPr b="1" lang="en-US">
                <a:solidFill>
                  <a:schemeClr val="dk2"/>
                </a:solidFill>
              </a:rPr>
              <a:t>NGSI-LD</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b="1" sz="1800">
              <a:solidFill>
                <a:schemeClr val="dk2"/>
              </a:solidFill>
            </a:endParaRPr>
          </a:p>
          <a:p>
            <a:pPr indent="-330200" lvl="0" marL="457200" rtl="0" algn="l">
              <a:lnSpc>
                <a:spcPct val="100000"/>
              </a:lnSpc>
              <a:spcBef>
                <a:spcPts val="0"/>
              </a:spcBef>
              <a:spcAft>
                <a:spcPts val="0"/>
              </a:spcAft>
              <a:buSzPts val="1600"/>
              <a:buChar char="▪"/>
            </a:pPr>
            <a:r>
              <a:rPr lang="en-US" sz="1600"/>
              <a:t>Response is just a JSON payload plus an </a:t>
            </a:r>
            <a:r>
              <a:rPr b="1" lang="en-US" sz="1600">
                <a:solidFill>
                  <a:schemeClr val="dk2"/>
                </a:solidFill>
                <a:latin typeface="Courier New"/>
                <a:ea typeface="Courier New"/>
                <a:cs typeface="Courier New"/>
                <a:sym typeface="Courier New"/>
              </a:rPr>
              <a:t>@context</a:t>
            </a:r>
            <a:endParaRPr b="1" sz="1600">
              <a:solidFill>
                <a:schemeClr val="dk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600">
              <a:solidFill>
                <a:schemeClr val="dk2"/>
              </a:solidFill>
              <a:latin typeface="Courier New"/>
              <a:ea typeface="Courier New"/>
              <a:cs typeface="Courier New"/>
              <a:sym typeface="Courier New"/>
            </a:endParaRPr>
          </a:p>
          <a:p>
            <a:pPr indent="-330200" lvl="0" marL="457200" rtl="0" algn="l">
              <a:lnSpc>
                <a:spcPct val="100000"/>
              </a:lnSpc>
              <a:spcBef>
                <a:spcPts val="0"/>
              </a:spcBef>
              <a:spcAft>
                <a:spcPts val="0"/>
              </a:spcAft>
              <a:buSzPts val="1600"/>
              <a:buChar char="▪"/>
            </a:pPr>
            <a:r>
              <a:rPr b="1" lang="en-US" sz="1600">
                <a:solidFill>
                  <a:schemeClr val="dk2"/>
                </a:solidFill>
                <a:latin typeface="Courier New"/>
                <a:ea typeface="Courier New"/>
                <a:cs typeface="Courier New"/>
                <a:sym typeface="Courier New"/>
              </a:rPr>
              <a:t>@context</a:t>
            </a:r>
            <a:r>
              <a:rPr lang="en-US" sz="1600"/>
              <a:t> can be passed either in the </a:t>
            </a:r>
            <a:r>
              <a:rPr b="1" lang="en-US" sz="1600">
                <a:solidFill>
                  <a:schemeClr val="dk2"/>
                </a:solidFill>
                <a:latin typeface="Courier New"/>
                <a:ea typeface="Courier New"/>
                <a:cs typeface="Courier New"/>
                <a:sym typeface="Courier New"/>
              </a:rPr>
              <a:t>Link</a:t>
            </a:r>
            <a:r>
              <a:rPr lang="en-US" sz="1600"/>
              <a:t> header </a:t>
            </a:r>
            <a:endParaRPr sz="1600"/>
          </a:p>
          <a:p>
            <a:pPr indent="0" lvl="0" marL="457200" rtl="0" algn="l">
              <a:lnSpc>
                <a:spcPct val="100000"/>
              </a:lnSpc>
              <a:spcBef>
                <a:spcPts val="0"/>
              </a:spcBef>
              <a:spcAft>
                <a:spcPts val="0"/>
              </a:spcAft>
              <a:buSzPts val="2000"/>
              <a:buNone/>
            </a:pPr>
            <a:r>
              <a:rPr lang="en-US" sz="1600"/>
              <a:t>or the payload body:</a:t>
            </a:r>
            <a:endParaRPr sz="1600"/>
          </a:p>
          <a:p>
            <a:pPr indent="0" lvl="0" marL="457200" rtl="0" algn="l">
              <a:lnSpc>
                <a:spcPct val="100000"/>
              </a:lnSpc>
              <a:spcBef>
                <a:spcPts val="0"/>
              </a:spcBef>
              <a:spcAft>
                <a:spcPts val="0"/>
              </a:spcAft>
              <a:buSzPts val="2000"/>
              <a:buNone/>
            </a:pPr>
            <a:r>
              <a:t/>
            </a:r>
            <a:endParaRPr sz="600"/>
          </a:p>
          <a:p>
            <a:pPr indent="-317500" lvl="0" marL="914400" rtl="0" algn="l">
              <a:lnSpc>
                <a:spcPct val="100000"/>
              </a:lnSpc>
              <a:spcBef>
                <a:spcPts val="0"/>
              </a:spcBef>
              <a:spcAft>
                <a:spcPts val="0"/>
              </a:spcAft>
              <a:buSzPts val="1400"/>
              <a:buChar char="▪"/>
            </a:pPr>
            <a:r>
              <a:rPr b="1" lang="en-US" sz="1400">
                <a:solidFill>
                  <a:schemeClr val="dk2"/>
                </a:solidFill>
                <a:latin typeface="Courier New"/>
                <a:ea typeface="Courier New"/>
                <a:cs typeface="Courier New"/>
                <a:sym typeface="Courier New"/>
              </a:rPr>
              <a:t>Accept: application/ld+json</a:t>
            </a:r>
            <a:r>
              <a:rPr lang="en-US" sz="1400"/>
              <a:t> to include</a:t>
            </a:r>
            <a:endParaRPr sz="1400"/>
          </a:p>
          <a:p>
            <a:pPr indent="0" lvl="0" marL="914400" rtl="0" algn="l">
              <a:lnSpc>
                <a:spcPct val="100000"/>
              </a:lnSpc>
              <a:spcBef>
                <a:spcPts val="0"/>
              </a:spcBef>
              <a:spcAft>
                <a:spcPts val="0"/>
              </a:spcAft>
              <a:buSzPts val="2000"/>
              <a:buNone/>
            </a:pPr>
            <a:r>
              <a:rPr lang="en-US" sz="1400"/>
              <a:t>the </a:t>
            </a:r>
            <a:r>
              <a:rPr b="1" lang="en-US" sz="1400">
                <a:solidFill>
                  <a:schemeClr val="dk2"/>
                </a:solidFill>
                <a:latin typeface="Courier New"/>
                <a:ea typeface="Courier New"/>
                <a:cs typeface="Courier New"/>
                <a:sym typeface="Courier New"/>
              </a:rPr>
              <a:t>@context </a:t>
            </a:r>
            <a:r>
              <a:rPr lang="en-US" sz="1400"/>
              <a:t>as a JSON attribute</a:t>
            </a:r>
            <a:endParaRPr sz="1400"/>
          </a:p>
          <a:p>
            <a:pPr indent="-317500" lvl="0" marL="914400" rtl="0" algn="l">
              <a:lnSpc>
                <a:spcPct val="100000"/>
              </a:lnSpc>
              <a:spcBef>
                <a:spcPts val="0"/>
              </a:spcBef>
              <a:spcAft>
                <a:spcPts val="0"/>
              </a:spcAft>
              <a:buSzPts val="1400"/>
              <a:buChar char="▪"/>
            </a:pPr>
            <a:r>
              <a:rPr b="1" lang="en-US" sz="1400">
                <a:solidFill>
                  <a:schemeClr val="dk2"/>
                </a:solidFill>
                <a:latin typeface="Courier New"/>
                <a:ea typeface="Courier New"/>
                <a:cs typeface="Courier New"/>
                <a:sym typeface="Courier New"/>
              </a:rPr>
              <a:t>Accept: application/json</a:t>
            </a:r>
            <a:r>
              <a:rPr lang="en-US" sz="1400"/>
              <a:t> returns plain old</a:t>
            </a:r>
            <a:endParaRPr sz="1400"/>
          </a:p>
          <a:p>
            <a:pPr indent="0" lvl="0" marL="914400" rtl="0" algn="l">
              <a:lnSpc>
                <a:spcPct val="100000"/>
              </a:lnSpc>
              <a:spcBef>
                <a:spcPts val="0"/>
              </a:spcBef>
              <a:spcAft>
                <a:spcPts val="0"/>
              </a:spcAft>
              <a:buSzPts val="2000"/>
              <a:buNone/>
            </a:pPr>
            <a:r>
              <a:rPr lang="en-US" sz="1400"/>
              <a:t>JSON objects - </a:t>
            </a:r>
            <a:r>
              <a:rPr b="1" lang="en-US" sz="1400">
                <a:solidFill>
                  <a:schemeClr val="dk2"/>
                </a:solidFill>
                <a:latin typeface="Courier New"/>
                <a:ea typeface="Courier New"/>
                <a:cs typeface="Courier New"/>
                <a:sym typeface="Courier New"/>
              </a:rPr>
              <a:t>@context </a:t>
            </a:r>
            <a:r>
              <a:rPr lang="en-US" sz="1400"/>
              <a:t>is passed as a Link heade</a:t>
            </a:r>
            <a:r>
              <a:rPr lang="en-US" sz="1600"/>
              <a:t>r</a:t>
            </a:r>
            <a:endParaRPr sz="1600"/>
          </a:p>
          <a:p>
            <a:pPr indent="0" lvl="0" marL="457200" rtl="0" algn="l">
              <a:lnSpc>
                <a:spcPct val="100000"/>
              </a:lnSpc>
              <a:spcBef>
                <a:spcPts val="0"/>
              </a:spcBef>
              <a:spcAft>
                <a:spcPts val="0"/>
              </a:spcAft>
              <a:buSzPts val="2000"/>
              <a:buNone/>
            </a:pPr>
            <a:r>
              <a:t/>
            </a:r>
            <a:endParaRPr sz="600"/>
          </a:p>
          <a:p>
            <a:pPr indent="-330200" lvl="0" marL="457200" rtl="0" algn="l">
              <a:lnSpc>
                <a:spcPct val="100000"/>
              </a:lnSpc>
              <a:spcBef>
                <a:spcPts val="0"/>
              </a:spcBef>
              <a:spcAft>
                <a:spcPts val="0"/>
              </a:spcAft>
              <a:buSzPts val="1600"/>
              <a:buChar char="▪"/>
            </a:pPr>
            <a:r>
              <a:rPr lang="en-US" sz="1600"/>
              <a:t>Just a minute what has happened to </a:t>
            </a:r>
            <a:r>
              <a:rPr b="1" lang="en-US" sz="1600">
                <a:solidFill>
                  <a:schemeClr val="dk2"/>
                </a:solidFill>
                <a:latin typeface="Courier New"/>
                <a:ea typeface="Courier New"/>
                <a:cs typeface="Courier New"/>
                <a:sym typeface="Courier New"/>
              </a:rPr>
              <a:t>category</a:t>
            </a:r>
            <a:r>
              <a:rPr lang="en-US" sz="1600"/>
              <a:t>?</a:t>
            </a:r>
            <a:endParaRPr sz="1600"/>
          </a:p>
          <a:p>
            <a:pPr indent="-173046" lvl="0" marL="300046" rtl="0" algn="l">
              <a:lnSpc>
                <a:spcPct val="100000"/>
              </a:lnSpc>
              <a:spcBef>
                <a:spcPts val="0"/>
              </a:spcBef>
              <a:spcAft>
                <a:spcPts val="0"/>
              </a:spcAft>
              <a:buClr>
                <a:srgbClr val="41B4C7"/>
              </a:buClr>
              <a:buSzPts val="2000"/>
              <a:buFont typeface="Noto Sans Symbols"/>
              <a:buNone/>
            </a:pPr>
            <a:r>
              <a:t/>
            </a:r>
            <a:endParaRPr b="1">
              <a:solidFill>
                <a:schemeClr val="dk2"/>
              </a:solidFill>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45720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66" name="Google Shape;266;p3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67" name="Google Shape;267;p33"/>
          <p:cNvSpPr txBox="1"/>
          <p:nvPr>
            <p:ph idx="1" type="body"/>
          </p:nvPr>
        </p:nvSpPr>
        <p:spPr>
          <a:xfrm>
            <a:off x="564897" y="1955346"/>
            <a:ext cx="5311775" cy="1627188"/>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curl -G -X GET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'http://localhost:1026/ngsi-ld/v1/entities'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-H '</a:t>
            </a:r>
            <a:r>
              <a:rPr b="1" i="0" lang="en-US" sz="1200" u="none" cap="none" strike="noStrike">
                <a:solidFill>
                  <a:schemeClr val="dk2"/>
                </a:solidFill>
                <a:latin typeface="Arial"/>
                <a:ea typeface="Arial"/>
                <a:cs typeface="Arial"/>
                <a:sym typeface="Arial"/>
              </a:rPr>
              <a:t>Link: &lt;https://fiware.github.io/data-models/context.jsonld&gt;; rel="http://www.w3.org/ns/json-ld#context"; type="application/ld+json"</a:t>
            </a: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-H '</a:t>
            </a:r>
            <a:r>
              <a:rPr b="1" i="0" lang="en-US" sz="1200" u="none" cap="none" strike="noStrike">
                <a:solidFill>
                  <a:schemeClr val="dk2"/>
                </a:solidFill>
                <a:latin typeface="Arial"/>
                <a:ea typeface="Arial"/>
                <a:cs typeface="Arial"/>
                <a:sym typeface="Arial"/>
              </a:rPr>
              <a:t>Accept: application/ld+json</a:t>
            </a: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-d 'type=Building'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-d 'options=keyValues'</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1200" u="none" cap="none" strike="noStrike">
              <a:solidFill>
                <a:srgbClr val="000000"/>
              </a:solidFill>
              <a:latin typeface="Arial"/>
              <a:ea typeface="Arial"/>
              <a:cs typeface="Arial"/>
              <a:sym typeface="Arial"/>
            </a:endParaRPr>
          </a:p>
        </p:txBody>
      </p:sp>
      <p:sp>
        <p:nvSpPr>
          <p:cNvPr id="268" name="Google Shape;268;p33"/>
          <p:cNvSpPr txBox="1"/>
          <p:nvPr>
            <p:ph idx="2" type="body"/>
          </p:nvPr>
        </p:nvSpPr>
        <p:spPr>
          <a:xfrm>
            <a:off x="6095936" y="1975014"/>
            <a:ext cx="5476875" cy="3744913"/>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r>
              <a:rPr b="1" i="0" lang="en-US" sz="1200" u="none" cap="none" strike="noStrike">
                <a:solidFill>
                  <a:schemeClr val="dk2"/>
                </a:solidFill>
                <a:latin typeface="Arial"/>
                <a:ea typeface="Arial"/>
                <a:cs typeface="Arial"/>
                <a:sym typeface="Arial"/>
              </a:rPr>
              <a:t>"@context": "https://fiware.github.io/data-models/context.jsonld"</a:t>
            </a:r>
            <a:r>
              <a:rPr b="1" i="0" lang="en-US" sz="1200" u="none" cap="none" strike="noStrike">
                <a:solidFill>
                  <a:srgbClr val="000000"/>
                </a:solidFill>
                <a:latin typeface="Arial"/>
                <a:ea typeface="Arial"/>
                <a:cs typeface="Arial"/>
                <a:sym typeface="Arial"/>
              </a:rPr>
              <a:t>,</a:t>
            </a:r>
            <a:endParaRPr b="1"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"id": "urn:ngsi-ld:Building:store001",  "type": "Building",</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"address":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"streetAddress": "Bornholmer Straße 65",</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"addressRegion": "Berlin",</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"addressLocality": "Prenzlauer Berg",</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"postalCode": "10439"</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"name": "Bösebrücke Einkauf",</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"category":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r>
              <a:rPr b="1" i="0" lang="en-US" sz="1200" u="none" cap="none" strike="noStrike">
                <a:solidFill>
                  <a:schemeClr val="dk2"/>
                </a:solidFill>
                <a:latin typeface="Arial"/>
                <a:ea typeface="Arial"/>
                <a:cs typeface="Arial"/>
                <a:sym typeface="Arial"/>
              </a:rPr>
              <a:t>https://uri.fiware.org/ns/data-models#commercial</a:t>
            </a:r>
            <a:r>
              <a:rPr b="0" i="0" lang="en-U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"location":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"type": "Point", "coordinates": [13.3986, 52.5547]</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rPr b="0" i="0" lang="en-US"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NGSI-LD Properties: What to call a location? </a:t>
            </a:r>
            <a:endParaRPr b="0" i="0" sz="2800" u="none" cap="none" strike="noStrike">
              <a:solidFill>
                <a:schemeClr val="accent5"/>
              </a:solidFill>
              <a:latin typeface="Arial"/>
              <a:ea typeface="Arial"/>
              <a:cs typeface="Arial"/>
              <a:sym typeface="Arial"/>
            </a:endParaRPr>
          </a:p>
        </p:txBody>
      </p:sp>
      <p:sp>
        <p:nvSpPr>
          <p:cNvPr id="274" name="Google Shape;274;p34"/>
          <p:cNvSpPr txBox="1"/>
          <p:nvPr>
            <p:ph idx="1" type="body"/>
          </p:nvPr>
        </p:nvSpPr>
        <p:spPr>
          <a:xfrm>
            <a:off x="391250" y="1293550"/>
            <a:ext cx="11265000" cy="45174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location</a:t>
            </a:r>
            <a:endParaRPr sz="3000"/>
          </a:p>
          <a:p>
            <a:pPr indent="-419100" lvl="0" marL="457200" rtl="0" algn="l">
              <a:lnSpc>
                <a:spcPct val="100000"/>
              </a:lnSpc>
              <a:spcBef>
                <a:spcPts val="0"/>
              </a:spcBef>
              <a:spcAft>
                <a:spcPts val="0"/>
              </a:spcAft>
              <a:buSzPts val="3000"/>
              <a:buChar char="▪"/>
            </a:pPr>
            <a:r>
              <a:rPr lang="en-US" sz="3000"/>
              <a:t>locatedAt</a:t>
            </a:r>
            <a:endParaRPr sz="3000"/>
          </a:p>
          <a:p>
            <a:pPr indent="-419100" lvl="0" marL="457200" rtl="0" algn="l">
              <a:lnSpc>
                <a:spcPct val="100000"/>
              </a:lnSpc>
              <a:spcBef>
                <a:spcPts val="0"/>
              </a:spcBef>
              <a:spcAft>
                <a:spcPts val="0"/>
              </a:spcAft>
              <a:buSzPts val="3000"/>
              <a:buChar char="▪"/>
            </a:pPr>
            <a:r>
              <a:rPr lang="en-US" sz="3000"/>
              <a:t>geocoordinate</a:t>
            </a:r>
            <a:endParaRPr sz="3000"/>
          </a:p>
          <a:p>
            <a:pPr indent="-419100" lvl="0" marL="457200" rtl="0" algn="l">
              <a:lnSpc>
                <a:spcPct val="100000"/>
              </a:lnSpc>
              <a:spcBef>
                <a:spcPts val="0"/>
              </a:spcBef>
              <a:spcAft>
                <a:spcPts val="0"/>
              </a:spcAft>
              <a:buSzPts val="3000"/>
              <a:buChar char="▪"/>
            </a:pPr>
            <a:r>
              <a:rPr lang="en-US" sz="3000"/>
              <a:t>geocoordinates</a:t>
            </a:r>
            <a:endParaRPr sz="3000"/>
          </a:p>
          <a:p>
            <a:pPr indent="-419100" lvl="0" marL="457200" rtl="0" algn="l">
              <a:lnSpc>
                <a:spcPct val="100000"/>
              </a:lnSpc>
              <a:spcBef>
                <a:spcPts val="0"/>
              </a:spcBef>
              <a:spcAft>
                <a:spcPts val="0"/>
              </a:spcAft>
              <a:buSzPts val="3000"/>
              <a:buChar char="▪"/>
            </a:pPr>
            <a:r>
              <a:rPr lang="en-US" sz="3000"/>
              <a:t>place</a:t>
            </a:r>
            <a:endParaRPr sz="3000"/>
          </a:p>
          <a:p>
            <a:pPr indent="-419100" lvl="0" marL="457200" rtl="0" algn="l">
              <a:lnSpc>
                <a:spcPct val="100000"/>
              </a:lnSpc>
              <a:spcBef>
                <a:spcPts val="0"/>
              </a:spcBef>
              <a:spcAft>
                <a:spcPts val="0"/>
              </a:spcAft>
              <a:buSzPts val="3000"/>
              <a:buChar char="▪"/>
            </a:pPr>
            <a:r>
              <a:rPr lang="en-US" sz="3000"/>
              <a:t>ubicación</a:t>
            </a:r>
            <a:endParaRPr sz="3000"/>
          </a:p>
          <a:p>
            <a:pPr indent="-419100" lvl="0" marL="457200" rtl="0" algn="l">
              <a:lnSpc>
                <a:spcPct val="100000"/>
              </a:lnSpc>
              <a:spcBef>
                <a:spcPts val="0"/>
              </a:spcBef>
              <a:spcAft>
                <a:spcPts val="0"/>
              </a:spcAft>
              <a:buSzPts val="3000"/>
              <a:buChar char="▪"/>
            </a:pPr>
            <a:r>
              <a:rPr lang="en-US" sz="3000"/>
              <a:t>standort</a:t>
            </a:r>
            <a:endParaRPr sz="3000"/>
          </a:p>
          <a:p>
            <a:pPr indent="-419100" lvl="0" marL="457200" rtl="0" algn="l">
              <a:lnSpc>
                <a:spcPct val="100000"/>
              </a:lnSpc>
              <a:spcBef>
                <a:spcPts val="0"/>
              </a:spcBef>
              <a:spcAft>
                <a:spcPts val="0"/>
              </a:spcAft>
              <a:buSzPts val="3000"/>
              <a:buChar char="▪"/>
            </a:pPr>
            <a:r>
              <a:rPr lang="en-US" sz="3000">
                <a:highlight>
                  <a:srgbClr val="FFFFFF"/>
                </a:highlight>
                <a:latin typeface="Courier New"/>
                <a:ea typeface="Courier New"/>
                <a:cs typeface="Courier New"/>
                <a:sym typeface="Courier New"/>
              </a:rPr>
              <a:t>置き場所</a:t>
            </a:r>
            <a:endParaRPr sz="3000"/>
          </a:p>
          <a:p>
            <a:pPr indent="0" lvl="0" marL="0" rtl="0" algn="l">
              <a:lnSpc>
                <a:spcPct val="100000"/>
              </a:lnSpc>
              <a:spcBef>
                <a:spcPts val="0"/>
              </a:spcBef>
              <a:spcAft>
                <a:spcPts val="0"/>
              </a:spcAft>
              <a:buClr>
                <a:srgbClr val="41B4C7"/>
              </a:buClr>
              <a:buSzPts val="2000"/>
              <a:buFont typeface="Noto Sans Symbols"/>
              <a:buNone/>
            </a:pPr>
            <a:r>
              <a:t/>
            </a:r>
            <a:endParaRPr/>
          </a:p>
          <a:p>
            <a:pPr indent="-173046" lvl="0" marL="300046" rtl="0" algn="l">
              <a:lnSpc>
                <a:spcPct val="100000"/>
              </a:lnSpc>
              <a:spcBef>
                <a:spcPts val="0"/>
              </a:spcBef>
              <a:spcAft>
                <a:spcPts val="0"/>
              </a:spcAft>
              <a:buClr>
                <a:srgbClr val="41B4C7"/>
              </a:buClr>
              <a:buSzPts val="2000"/>
              <a:buFont typeface="Noto Sans Symbols"/>
              <a:buNone/>
            </a:pPr>
            <a:r>
              <a:t/>
            </a:r>
            <a:endParaRPr/>
          </a:p>
          <a:p>
            <a:pPr indent="0" lvl="0" marL="0" rtl="0" algn="l">
              <a:lnSpc>
                <a:spcPct val="100000"/>
              </a:lnSpc>
              <a:spcBef>
                <a:spcPts val="0"/>
              </a:spcBef>
              <a:spcAft>
                <a:spcPts val="0"/>
              </a:spcAft>
              <a:buSzPts val="2000"/>
              <a:buNone/>
            </a:pPr>
            <a:r>
              <a:t/>
            </a:r>
            <a:endParaRPr/>
          </a:p>
          <a:p>
            <a:pPr indent="0" lvl="0" marL="45720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t/>
            </a:r>
            <a:endParaRPr/>
          </a:p>
        </p:txBody>
      </p:sp>
      <p:sp>
        <p:nvSpPr>
          <p:cNvPr id="275" name="Google Shape;275;p3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76" name="Google Shape;276;p34"/>
          <p:cNvSpPr txBox="1"/>
          <p:nvPr>
            <p:ph idx="1" type="body"/>
          </p:nvPr>
        </p:nvSpPr>
        <p:spPr>
          <a:xfrm>
            <a:off x="648429" y="5283556"/>
            <a:ext cx="10895013" cy="800100"/>
          </a:xfrm>
          <a:prstGeom prst="rect">
            <a:avLst/>
          </a:prstGeom>
          <a:solidFill>
            <a:srgbClr val="50B3CE">
              <a:alpha val="1098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400" u="none" cap="none" strike="noStrike">
                <a:solidFill>
                  <a:srgbClr val="000000"/>
                </a:solidFill>
                <a:latin typeface="Arial"/>
                <a:ea typeface="Arial"/>
                <a:cs typeface="Arial"/>
                <a:sym typeface="Arial"/>
              </a:rPr>
              <a:t>With NGSI-LD core </a:t>
            </a:r>
            <a:r>
              <a:rPr b="1" i="0" lang="en-US" sz="2400" u="none" cap="none" strike="noStrike">
                <a:solidFill>
                  <a:schemeClr val="dk2"/>
                </a:solidFill>
                <a:latin typeface="Arial"/>
                <a:ea typeface="Arial"/>
                <a:cs typeface="Arial"/>
                <a:sym typeface="Arial"/>
              </a:rPr>
              <a:t>@context</a:t>
            </a:r>
            <a:r>
              <a:rPr b="0" i="0" lang="en-US" sz="2400" u="none" cap="none" strike="noStrike">
                <a:solidFill>
                  <a:srgbClr val="000000"/>
                </a:solidFill>
                <a:latin typeface="Arial"/>
                <a:ea typeface="Arial"/>
                <a:cs typeface="Arial"/>
                <a:sym typeface="Arial"/>
              </a:rPr>
              <a:t> a location is </a:t>
            </a:r>
            <a:r>
              <a:rPr b="1" i="0" lang="en-US" sz="2400" u="none" cap="none" strike="noStrike">
                <a:solidFill>
                  <a:srgbClr val="002E67"/>
                </a:solidFill>
                <a:latin typeface="Arial"/>
                <a:ea typeface="Arial"/>
                <a:cs typeface="Arial"/>
                <a:sym typeface="Arial"/>
              </a:rPr>
              <a:t>always</a:t>
            </a:r>
            <a:r>
              <a:rPr b="0" i="0" lang="en-US" sz="2400" u="none" cap="none" strike="noStrike">
                <a:solidFill>
                  <a:srgbClr val="000000"/>
                </a:solidFill>
                <a:latin typeface="Arial"/>
                <a:ea typeface="Arial"/>
                <a:cs typeface="Arial"/>
                <a:sym typeface="Arial"/>
              </a:rPr>
              <a:t> </a:t>
            </a:r>
            <a:r>
              <a:rPr b="1" i="0" lang="en-US" sz="2400" u="none" cap="none" strike="noStrike">
                <a:solidFill>
                  <a:schemeClr val="accent2"/>
                </a:solidFill>
                <a:latin typeface="Courier New"/>
                <a:ea typeface="Courier New"/>
                <a:cs typeface="Courier New"/>
                <a:sym typeface="Courier New"/>
              </a:rPr>
              <a:t>https://uri.etsi.org/ngsi-ld/location</a:t>
            </a:r>
            <a:endParaRPr b="1" i="0" sz="2400" u="none" cap="none" strike="noStrike">
              <a:solidFill>
                <a:schemeClr val="accent2"/>
              </a:solidFill>
              <a:latin typeface="Courier New"/>
              <a:ea typeface="Courier New"/>
              <a:cs typeface="Courier New"/>
              <a:sym typeface="Courier New"/>
            </a:endParaRPr>
          </a:p>
          <a:p>
            <a:pPr indent="0" lvl="0" marL="457200" marR="0" rtl="0" algn="ctr">
              <a:lnSpc>
                <a:spcPct val="100000"/>
              </a:lnSpc>
              <a:spcBef>
                <a:spcPts val="0"/>
              </a:spcBef>
              <a:spcAft>
                <a:spcPts val="0"/>
              </a:spcAft>
              <a:buClr>
                <a:srgbClr val="000000"/>
              </a:buClr>
              <a:buSzPts val="2000"/>
              <a:buFont typeface="Arial"/>
              <a:buNone/>
            </a:pPr>
            <a:r>
              <a:t/>
            </a:r>
            <a:endParaRPr b="1" i="0" sz="1400" u="none" cap="none" strike="noStrike">
              <a:solidFill>
                <a:schemeClr val="dk2"/>
              </a:solidFill>
              <a:latin typeface="Arial"/>
              <a:ea typeface="Arial"/>
              <a:cs typeface="Arial"/>
              <a:sym typeface="Arial"/>
            </a:endParaRPr>
          </a:p>
        </p:txBody>
      </p:sp>
      <p:sp>
        <p:nvSpPr>
          <p:cNvPr id="277" name="Google Shape;277;p34"/>
          <p:cNvSpPr txBox="1"/>
          <p:nvPr>
            <p:ph idx="2" type="body"/>
          </p:nvPr>
        </p:nvSpPr>
        <p:spPr>
          <a:xfrm>
            <a:off x="4974500" y="1323964"/>
            <a:ext cx="6826250" cy="3705225"/>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1B4C7"/>
              </a:buClr>
              <a:buSzPts val="2000"/>
              <a:buFont typeface="Noto Sans Symbols"/>
              <a:buNone/>
            </a:pPr>
            <a:r>
              <a:rPr b="1" i="0" lang="en-US" sz="1400" u="none" cap="none" strike="noStrike">
                <a:solidFill>
                  <a:schemeClr val="lt1"/>
                </a:solidFill>
                <a:latin typeface="Arial"/>
                <a:ea typeface="Arial"/>
                <a:cs typeface="Arial"/>
                <a:sym typeface="Arial"/>
              </a:rPr>
              <a:t>NGSI-LD core @context</a:t>
            </a:r>
            <a:endParaRPr b="1" i="0" sz="1400" u="none" cap="none" strike="noStrike">
              <a:solidFill>
                <a:schemeClr val="lt1"/>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"@context":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"ngsi-ld": "https://uri.etsi.org/ngsi-ld/",</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"id": "@id",</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"type": "@type",</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"value": "https://uri.etsi.org/ngsi-ld/hasValue",</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"object":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"@id": "</a:t>
            </a:r>
            <a:r>
              <a:rPr b="1" i="0" lang="en-US" sz="1300" u="none" cap="none" strike="noStrike">
                <a:solidFill>
                  <a:schemeClr val="lt1"/>
                </a:solidFill>
                <a:uFill>
                  <a:noFill/>
                </a:uFill>
                <a:latin typeface="Courier New"/>
                <a:ea typeface="Courier New"/>
                <a:cs typeface="Courier New"/>
                <a:sym typeface="Courier New"/>
                <a:hlinkClick r:id="rId3">
                  <a:extLst>
                    <a:ext uri="{A12FA001-AC4F-418D-AE19-62706E023703}">
                      <ahyp:hlinkClr val="tx"/>
                    </a:ext>
                  </a:extLst>
                </a:hlinkClick>
              </a:rPr>
              <a:t>https://uri.etsi.org/ngsi-ld/hasObject</a:t>
            </a:r>
            <a:r>
              <a:rPr b="1" i="0" lang="en-US" sz="1300" u="none" cap="none" strike="noStrike">
                <a:solidFill>
                  <a:schemeClr val="lt1"/>
                </a:solidFill>
                <a:latin typeface="Courier New"/>
                <a:ea typeface="Courier New"/>
                <a:cs typeface="Courier New"/>
                <a:sym typeface="Courier New"/>
              </a:rPr>
              <a:t>",</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"@type": "@id"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"Property": "https://uri.etsi.org/ngsi-ld/Property"</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"Relationship": "</a:t>
            </a:r>
            <a:r>
              <a:rPr b="1" i="0" lang="en-US" sz="1300" u="none" cap="none" strike="noStrike">
                <a:solidFill>
                  <a:schemeClr val="lt1"/>
                </a:solidFill>
                <a:uFill>
                  <a:noFill/>
                </a:uFill>
                <a:latin typeface="Courier New"/>
                <a:ea typeface="Courier New"/>
                <a:cs typeface="Courier New"/>
                <a:sym typeface="Courier New"/>
                <a:hlinkClick r:id="rId4">
                  <a:extLst>
                    <a:ext uri="{A12FA001-AC4F-418D-AE19-62706E023703}">
                      <ahyp:hlinkClr val="tx"/>
                    </a:ext>
                  </a:extLst>
                </a:hlinkClick>
              </a:rPr>
              <a:t>https://uri.etsi.org/ngsi-ld/Relationship</a:t>
            </a:r>
            <a:r>
              <a:rPr b="1" i="0" lang="en-US" sz="1300" u="none" cap="none" strike="noStrike">
                <a:solidFill>
                  <a:schemeClr val="lt1"/>
                </a:solidFill>
                <a:latin typeface="Courier New"/>
                <a:ea typeface="Courier New"/>
                <a:cs typeface="Courier New"/>
                <a:sym typeface="Courier New"/>
              </a:rPr>
              <a:t>",</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etc.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"unitCode": "https://uri.etsi.org/ngsi-ld/unitCode",</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"location": "</a:t>
            </a:r>
            <a:r>
              <a:rPr b="1" i="0" lang="en-US" sz="1300" u="none" cap="none" strike="noStrike">
                <a:solidFill>
                  <a:schemeClr val="lt1"/>
                </a:solidFill>
                <a:uFill>
                  <a:noFill/>
                </a:uFill>
                <a:latin typeface="Courier New"/>
                <a:ea typeface="Courier New"/>
                <a:cs typeface="Courier New"/>
                <a:sym typeface="Courier New"/>
                <a:hlinkClick r:id="rId5">
                  <a:extLst>
                    <a:ext uri="{A12FA001-AC4F-418D-AE19-62706E023703}">
                      <ahyp:hlinkClr val="tx"/>
                    </a:ext>
                  </a:extLst>
                </a:hlinkClick>
              </a:rPr>
              <a:t>https://uri.etsi.org/ngsi-ld/location</a:t>
            </a:r>
            <a:r>
              <a:rPr b="1" i="0" lang="en-US" sz="1300" u="none" cap="none" strike="noStrike">
                <a:solidFill>
                  <a:schemeClr val="lt1"/>
                </a:solidFill>
                <a:latin typeface="Courier New"/>
                <a:ea typeface="Courier New"/>
                <a:cs typeface="Courier New"/>
                <a:sym typeface="Courier New"/>
              </a:rPr>
              <a:t>",</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etc</a:t>
            </a:r>
            <a:r>
              <a:rPr b="1" i="0" lang="en-US" sz="1300" u="none" cap="none" strike="noStrike">
                <a:solidFill>
                  <a:srgbClr val="000000"/>
                </a:solidFill>
                <a:latin typeface="Courier New"/>
                <a:ea typeface="Courier New"/>
                <a:cs typeface="Courier New"/>
                <a:sym typeface="Courier New"/>
              </a:rPr>
              <a:t>.</a:t>
            </a:r>
            <a:endParaRPr b="1" i="0" sz="13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NGSI-LD Properties: </a:t>
            </a:r>
            <a:r>
              <a:rPr b="1" lang="en-US">
                <a:solidFill>
                  <a:schemeClr val="accent5"/>
                </a:solidFill>
                <a:latin typeface="Courier New"/>
                <a:ea typeface="Courier New"/>
                <a:cs typeface="Courier New"/>
                <a:sym typeface="Courier New"/>
              </a:rPr>
              <a:t>@vocab</a:t>
            </a:r>
            <a:r>
              <a:rPr lang="en-US">
                <a:solidFill>
                  <a:schemeClr val="accent5"/>
                </a:solidFill>
              </a:rPr>
              <a:t> and Enumerated Values</a:t>
            </a:r>
            <a:endParaRPr b="0" i="0" sz="2800" u="none" cap="none" strike="noStrike">
              <a:solidFill>
                <a:schemeClr val="accent5"/>
              </a:solidFill>
              <a:latin typeface="Arial"/>
              <a:ea typeface="Arial"/>
              <a:cs typeface="Arial"/>
              <a:sym typeface="Arial"/>
            </a:endParaRPr>
          </a:p>
        </p:txBody>
      </p:sp>
      <p:sp>
        <p:nvSpPr>
          <p:cNvPr id="283" name="Google Shape;283;p35"/>
          <p:cNvSpPr txBox="1"/>
          <p:nvPr>
            <p:ph idx="1" type="body"/>
          </p:nvPr>
        </p:nvSpPr>
        <p:spPr>
          <a:xfrm>
            <a:off x="6259650" y="1883475"/>
            <a:ext cx="5564100" cy="392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An “address” is:</a:t>
            </a:r>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https://schema.org/address</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1400">
              <a:solidFill>
                <a:schemeClr val="accent2"/>
              </a:solidFill>
              <a:latin typeface="Courier New"/>
              <a:ea typeface="Courier New"/>
              <a:cs typeface="Courier New"/>
              <a:sym typeface="Courier New"/>
            </a:endParaRPr>
          </a:p>
          <a:p>
            <a:pPr indent="-355600" lvl="0" marL="457200" rtl="0" algn="l">
              <a:lnSpc>
                <a:spcPct val="100000"/>
              </a:lnSpc>
              <a:spcBef>
                <a:spcPts val="0"/>
              </a:spcBef>
              <a:spcAft>
                <a:spcPts val="0"/>
              </a:spcAft>
              <a:buSzPts val="2000"/>
              <a:buChar char="▪"/>
            </a:pPr>
            <a:r>
              <a:rPr lang="en-US"/>
              <a:t>A “category” is:</a:t>
            </a:r>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https://uri.fiware.org/ns/data-models#category</a:t>
            </a:r>
            <a:endParaRPr sz="1300"/>
          </a:p>
          <a:p>
            <a:pPr indent="0" lvl="0" marL="457200" rtl="0" algn="l">
              <a:lnSpc>
                <a:spcPct val="100000"/>
              </a:lnSpc>
              <a:spcBef>
                <a:spcPts val="0"/>
              </a:spcBef>
              <a:spcAft>
                <a:spcPts val="0"/>
              </a:spcAft>
              <a:buSzPts val="2000"/>
              <a:buNone/>
            </a:pPr>
            <a:r>
              <a:t/>
            </a:r>
            <a:endParaRPr/>
          </a:p>
          <a:p>
            <a:pPr indent="-355600" lvl="0" marL="457200" rtl="0" algn="l">
              <a:lnSpc>
                <a:spcPct val="100000"/>
              </a:lnSpc>
              <a:spcBef>
                <a:spcPts val="0"/>
              </a:spcBef>
              <a:spcAft>
                <a:spcPts val="0"/>
              </a:spcAft>
              <a:buSzPts val="2000"/>
              <a:buChar char="▪"/>
            </a:pPr>
            <a:r>
              <a:rPr lang="en-US"/>
              <a:t>A category is an enum which takes a</a:t>
            </a:r>
            <a:endParaRPr/>
          </a:p>
          <a:p>
            <a:pPr indent="0" lvl="0" marL="457200" rtl="0" algn="l">
              <a:lnSpc>
                <a:spcPct val="100000"/>
              </a:lnSpc>
              <a:spcBef>
                <a:spcPts val="0"/>
              </a:spcBef>
              <a:spcAft>
                <a:spcPts val="0"/>
              </a:spcAft>
              <a:buSzPts val="2000"/>
              <a:buNone/>
            </a:pPr>
            <a:r>
              <a:rPr lang="en-US"/>
              <a:t>set of values such as: </a:t>
            </a:r>
            <a:endParaRPr sz="600"/>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3">
                  <a:extLst>
                    <a:ext uri="{A12FA001-AC4F-418D-AE19-62706E023703}">
                      <ahyp:hlinkClr val="tx"/>
                    </a:ext>
                  </a:extLst>
                </a:hlinkClick>
              </a:rPr>
              <a:t>https://uri.fiware.org/ns/data-models#commercial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4">
                  <a:extLst>
                    <a:ext uri="{A12FA001-AC4F-418D-AE19-62706E023703}">
                      <ahyp:hlinkClr val="tx"/>
                    </a:ext>
                  </a:extLst>
                </a:hlinkClick>
              </a:rPr>
              <a:t>https://uri.fiware.org/ns/data-models#office</a:t>
            </a:r>
            <a:endParaRPr sz="1300">
              <a:solidFill>
                <a:schemeClr val="accent2"/>
              </a:solidFill>
            </a:endParaRPr>
          </a:p>
          <a:p>
            <a:pPr indent="0" lvl="0" marL="457200" rtl="0" algn="l">
              <a:lnSpc>
                <a:spcPct val="100000"/>
              </a:lnSpc>
              <a:spcBef>
                <a:spcPts val="0"/>
              </a:spcBef>
              <a:spcAft>
                <a:spcPts val="0"/>
              </a:spcAft>
              <a:buSzPts val="2000"/>
              <a:buNone/>
            </a:pPr>
            <a:r>
              <a:rPr b="1" lang="en-US" sz="1300">
                <a:solidFill>
                  <a:schemeClr val="accent2"/>
                </a:solidFill>
                <a:uFill>
                  <a:noFill/>
                </a:uFill>
                <a:latin typeface="Courier New"/>
                <a:ea typeface="Courier New"/>
                <a:cs typeface="Courier New"/>
                <a:sym typeface="Courier New"/>
                <a:hlinkClick r:id="rId5">
                  <a:extLst>
                    <a:ext uri="{A12FA001-AC4F-418D-AE19-62706E023703}">
                      <ahyp:hlinkClr val="tx"/>
                    </a:ext>
                  </a:extLst>
                </a:hlinkClick>
              </a:rPr>
              <a:t>https://uri.fiware.org/ns/data-models#retail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b="1" lang="en-US" sz="1300">
                <a:solidFill>
                  <a:schemeClr val="accent2"/>
                </a:solidFill>
                <a:latin typeface="Courier New"/>
                <a:ea typeface="Courier New"/>
                <a:cs typeface="Courier New"/>
                <a:sym typeface="Courier New"/>
              </a:rPr>
              <a:t>https://uri.fiware.org/ns/data-models#residential</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t/>
            </a:r>
            <a:endParaRPr b="1" sz="1300">
              <a:solidFill>
                <a:schemeClr val="accent2"/>
              </a:solidFill>
              <a:latin typeface="Courier New"/>
              <a:ea typeface="Courier New"/>
              <a:cs typeface="Courier New"/>
              <a:sym typeface="Courier New"/>
            </a:endParaRPr>
          </a:p>
          <a:p>
            <a:pPr indent="0" lvl="0" marL="457200" rtl="0" algn="l">
              <a:lnSpc>
                <a:spcPct val="100000"/>
              </a:lnSpc>
              <a:spcBef>
                <a:spcPts val="0"/>
              </a:spcBef>
              <a:spcAft>
                <a:spcPts val="0"/>
              </a:spcAft>
              <a:buSzPts val="2000"/>
              <a:buNone/>
            </a:pPr>
            <a:r>
              <a:rPr lang="en-US"/>
              <a:t>enum is in progress.</a:t>
            </a:r>
            <a:endParaRPr/>
          </a:p>
        </p:txBody>
      </p:sp>
      <p:sp>
        <p:nvSpPr>
          <p:cNvPr id="284" name="Google Shape;284;p3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85" name="Google Shape;285;p35"/>
          <p:cNvSpPr txBox="1"/>
          <p:nvPr>
            <p:ph idx="1" type="body"/>
          </p:nvPr>
        </p:nvSpPr>
        <p:spPr>
          <a:xfrm>
            <a:off x="465073" y="1958980"/>
            <a:ext cx="5630863" cy="4192588"/>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1B4C7"/>
              </a:buClr>
              <a:buSzPts val="2000"/>
              <a:buFont typeface="Noto Sans Symbols"/>
              <a:buNone/>
            </a:pPr>
            <a:r>
              <a:rPr b="1" i="0" lang="en-US" sz="1400" u="none" cap="none" strike="noStrike">
                <a:solidFill>
                  <a:schemeClr val="lt1"/>
                </a:solidFill>
                <a:latin typeface="Arial"/>
                <a:ea typeface="Arial"/>
                <a:cs typeface="Arial"/>
                <a:sym typeface="Arial"/>
              </a:rPr>
              <a:t>FIWARE Data Models @context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"@context":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"type": "@type",</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"id": "@id",</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"schema": "https://schema.org/",</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"fiware": "https://uri.fiware.org/ns/data-models#",</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etc.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"address": "schema:address",</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"category": {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"@id" :"fiware:category",</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"@type": "@vocab"</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 </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"commercial": "fiware:commercial",</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"office": "fiware:office",</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"retail": "fiware:retail",</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"residential": "fiware:residential",</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etc.</a:t>
            </a:r>
            <a:endParaRPr b="1" i="0" sz="13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Courier New"/>
                <a:ea typeface="Courier New"/>
                <a:cs typeface="Courier New"/>
                <a:sym typeface="Courier New"/>
              </a:rPr>
              <a:t>}  </a:t>
            </a:r>
            <a:endParaRPr b="0" i="0" sz="1400" u="none" cap="none" strike="noStrike">
              <a:solidFill>
                <a:schemeClr val="lt1"/>
              </a:solidFill>
              <a:latin typeface="Arial"/>
              <a:ea typeface="Arial"/>
              <a:cs typeface="Arial"/>
              <a:sym typeface="Arial"/>
            </a:endParaRPr>
          </a:p>
        </p:txBody>
      </p:sp>
      <p:sp>
        <p:nvSpPr>
          <p:cNvPr id="286" name="Google Shape;286;p35"/>
          <p:cNvSpPr txBox="1"/>
          <p:nvPr>
            <p:ph idx="2" type="body"/>
          </p:nvPr>
        </p:nvSpPr>
        <p:spPr>
          <a:xfrm>
            <a:off x="0" y="1293813"/>
            <a:ext cx="11258550" cy="460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1400" u="none" cap="none" strike="noStrike">
                <a:solidFill>
                  <a:srgbClr val="000000"/>
                </a:solidFill>
                <a:latin typeface="Arial"/>
                <a:ea typeface="Arial"/>
                <a:cs typeface="Arial"/>
                <a:sym typeface="Arial"/>
              </a:rPr>
              <a:t>With NGSI-LD Data Models, attributes and enums are well-defined in a computer-readable fashion</a:t>
            </a:r>
            <a:endParaRPr b="1" i="0" sz="2800" u="none" cap="none" strike="noStrike">
              <a:solidFill>
                <a:schemeClr val="accent2"/>
              </a:solidFill>
              <a:latin typeface="Courier New"/>
              <a:ea typeface="Courier New"/>
              <a:cs typeface="Courier New"/>
              <a:sym typeface="Courier New"/>
            </a:endParaRPr>
          </a:p>
          <a:p>
            <a:pPr indent="0" lvl="0" marL="457200" marR="0" rtl="0" algn="ctr">
              <a:lnSpc>
                <a:spcPct val="100000"/>
              </a:lnSpc>
              <a:spcBef>
                <a:spcPts val="0"/>
              </a:spcBef>
              <a:spcAft>
                <a:spcPts val="0"/>
              </a:spcAft>
              <a:buClr>
                <a:srgbClr val="000000"/>
              </a:buClr>
              <a:buSzPts val="2000"/>
              <a:buFont typeface="Arial"/>
              <a:buNone/>
            </a:pPr>
            <a:r>
              <a:t/>
            </a:r>
            <a:endParaRPr b="1" i="0" sz="14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Useful links</a:t>
            </a:r>
            <a:endParaRPr b="0" i="0" sz="2800" u="none" cap="none" strike="noStrike">
              <a:solidFill>
                <a:schemeClr val="accent5"/>
              </a:solidFill>
              <a:latin typeface="Arial"/>
              <a:ea typeface="Arial"/>
              <a:cs typeface="Arial"/>
              <a:sym typeface="Arial"/>
            </a:endParaRPr>
          </a:p>
        </p:txBody>
      </p:sp>
      <p:sp>
        <p:nvSpPr>
          <p:cNvPr id="292" name="Google Shape;292;p36"/>
          <p:cNvSpPr txBox="1"/>
          <p:nvPr>
            <p:ph idx="1" type="body"/>
          </p:nvPr>
        </p:nvSpPr>
        <p:spPr>
          <a:xfrm>
            <a:off x="564900" y="1357300"/>
            <a:ext cx="11543400" cy="492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sz="2400">
                <a:solidFill>
                  <a:schemeClr val="dk2"/>
                </a:solidFill>
              </a:rPr>
              <a:t>JSON-LD</a:t>
            </a:r>
            <a:endParaRPr sz="2400">
              <a:solidFill>
                <a:schemeClr val="dk2"/>
              </a:solidFill>
            </a:endParaRPr>
          </a:p>
          <a:p>
            <a:pPr indent="-355600" lvl="0" marL="457200" rtl="0" algn="l">
              <a:lnSpc>
                <a:spcPct val="100000"/>
              </a:lnSpc>
              <a:spcBef>
                <a:spcPts val="0"/>
              </a:spcBef>
              <a:spcAft>
                <a:spcPts val="0"/>
              </a:spcAft>
              <a:buClr>
                <a:schemeClr val="accent5"/>
              </a:buClr>
              <a:buSzPts val="2000"/>
              <a:buChar char="▪"/>
            </a:pPr>
            <a:r>
              <a:rPr lang="en-US"/>
              <a:t>Website:</a:t>
            </a:r>
            <a:r>
              <a:rPr lang="en-US" sz="2400"/>
              <a:t> </a:t>
            </a:r>
            <a:r>
              <a:rPr lang="en-US" u="sng">
                <a:solidFill>
                  <a:schemeClr val="accent5"/>
                </a:solidFill>
                <a:hlinkClick r:id="rId3">
                  <a:extLst>
                    <a:ext uri="{A12FA001-AC4F-418D-AE19-62706E023703}">
                      <ahyp:hlinkClr val="tx"/>
                    </a:ext>
                  </a:extLst>
                </a:hlinkClick>
              </a:rPr>
              <a:t>https://json-ld.org/</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Linked Data Video:</a:t>
            </a:r>
            <a:r>
              <a:rPr lang="en-US">
                <a:solidFill>
                  <a:schemeClr val="accent5"/>
                </a:solidFill>
              </a:rPr>
              <a:t> </a:t>
            </a:r>
            <a:r>
              <a:rPr lang="en-US" u="sng">
                <a:solidFill>
                  <a:schemeClr val="accent5"/>
                </a:solidFill>
                <a:hlinkClick r:id="rId4">
                  <a:extLst>
                    <a:ext uri="{A12FA001-AC4F-418D-AE19-62706E023703}">
                      <ahyp:hlinkClr val="tx"/>
                    </a:ext>
                  </a:extLst>
                </a:hlinkClick>
              </a:rPr>
              <a:t>https://www.youtube.com/watch?v=vioCbTo3C-4</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JSON-LD Video:</a:t>
            </a:r>
            <a:r>
              <a:rPr lang="en-US">
                <a:solidFill>
                  <a:schemeClr val="accent5"/>
                </a:solidFill>
              </a:rPr>
              <a:t> </a:t>
            </a:r>
            <a:r>
              <a:rPr lang="en-US" u="sng">
                <a:solidFill>
                  <a:schemeClr val="accent5"/>
                </a:solidFill>
                <a:hlinkClick r:id="rId5">
                  <a:extLst>
                    <a:ext uri="{A12FA001-AC4F-418D-AE19-62706E023703}">
                      <ahyp:hlinkClr val="tx"/>
                    </a:ext>
                  </a:extLst>
                </a:hlinkClick>
              </a:rPr>
              <a:t>https://www.youtube.com/watch?v=4x_xzT5eF5Q</a:t>
            </a:r>
            <a:endParaRPr>
              <a:solidFill>
                <a:schemeClr val="accent5"/>
              </a:solidFill>
            </a:endParaRPr>
          </a:p>
          <a:p>
            <a:pPr indent="0" lvl="0" marL="0" marR="0" rtl="0" algn="l">
              <a:lnSpc>
                <a:spcPct val="100000"/>
              </a:lnSpc>
              <a:spcBef>
                <a:spcPts val="0"/>
              </a:spcBef>
              <a:spcAft>
                <a:spcPts val="0"/>
              </a:spcAft>
              <a:buSzPts val="2000"/>
              <a:buNone/>
            </a:pPr>
            <a:r>
              <a:t/>
            </a:r>
            <a:endParaRPr b="1" sz="1400">
              <a:solidFill>
                <a:schemeClr val="accent2"/>
              </a:solidFill>
              <a:latin typeface="Roboto Mono"/>
              <a:ea typeface="Roboto Mono"/>
              <a:cs typeface="Roboto Mono"/>
              <a:sym typeface="Roboto Mono"/>
            </a:endParaRPr>
          </a:p>
          <a:p>
            <a:pPr indent="0" lvl="0" marL="0" marR="0" rtl="0" algn="l">
              <a:lnSpc>
                <a:spcPct val="100000"/>
              </a:lnSpc>
              <a:spcBef>
                <a:spcPts val="0"/>
              </a:spcBef>
              <a:spcAft>
                <a:spcPts val="0"/>
              </a:spcAft>
              <a:buSzPts val="2000"/>
              <a:buNone/>
            </a:pPr>
            <a:r>
              <a:rPr lang="en-US" sz="2400">
                <a:solidFill>
                  <a:schemeClr val="dk2"/>
                </a:solidFill>
              </a:rPr>
              <a:t>NGSI-LD</a:t>
            </a:r>
            <a:endParaRPr sz="2400">
              <a:solidFill>
                <a:schemeClr val="dk2"/>
              </a:solidFill>
            </a:endParaRPr>
          </a:p>
          <a:p>
            <a:pPr indent="-355600" lvl="0" marL="457200" marR="0" rtl="0" algn="l">
              <a:lnSpc>
                <a:spcPct val="100000"/>
              </a:lnSpc>
              <a:spcBef>
                <a:spcPts val="0"/>
              </a:spcBef>
              <a:spcAft>
                <a:spcPts val="0"/>
              </a:spcAft>
              <a:buClr>
                <a:schemeClr val="accent5"/>
              </a:buClr>
              <a:buSzPts val="2000"/>
              <a:buChar char="▪"/>
            </a:pPr>
            <a:r>
              <a:rPr lang="en-US"/>
              <a:t>ETSI Specification: </a:t>
            </a:r>
            <a:r>
              <a:rPr lang="en-US" u="sng">
                <a:solidFill>
                  <a:schemeClr val="accent5"/>
                </a:solidFill>
                <a:hlinkClick r:id="rId6">
                  <a:extLst>
                    <a:ext uri="{A12FA001-AC4F-418D-AE19-62706E023703}">
                      <ahyp:hlinkClr val="tx"/>
                    </a:ext>
                  </a:extLst>
                </a:hlinkClick>
              </a:rPr>
              <a:t>https://www.etsi.org/deliver/etsi_gs/CIM/001_099/009/01.03.01_60/gs_cim009v010301p.pdf</a:t>
            </a:r>
            <a:endParaRPr>
              <a:solidFill>
                <a:schemeClr val="accent5"/>
              </a:solidFill>
            </a:endParaRPr>
          </a:p>
          <a:p>
            <a:pPr indent="-355600" lvl="0" marL="457200" marR="0" rtl="0" algn="l">
              <a:lnSpc>
                <a:spcPct val="100000"/>
              </a:lnSpc>
              <a:spcBef>
                <a:spcPts val="0"/>
              </a:spcBef>
              <a:spcAft>
                <a:spcPts val="0"/>
              </a:spcAft>
              <a:buClr>
                <a:schemeClr val="accent5"/>
              </a:buClr>
              <a:buSzPts val="2000"/>
              <a:buChar char="▪"/>
            </a:pPr>
            <a:r>
              <a:rPr lang="en-US"/>
              <a:t>NGSI-LD Video:</a:t>
            </a:r>
            <a:r>
              <a:rPr lang="en-US">
                <a:solidFill>
                  <a:schemeClr val="accent5"/>
                </a:solidFill>
              </a:rPr>
              <a:t> </a:t>
            </a:r>
            <a:r>
              <a:rPr lang="en-US" u="sng">
                <a:solidFill>
                  <a:schemeClr val="accent5"/>
                </a:solidFill>
                <a:hlinkClick r:id="rId7">
                  <a:extLst>
                    <a:ext uri="{A12FA001-AC4F-418D-AE19-62706E023703}">
                      <ahyp:hlinkClr val="tx"/>
                    </a:ext>
                  </a:extLst>
                </a:hlinkClick>
              </a:rPr>
              <a:t>https://www.youtube.com/watch?v=rZ13IyLpAtA</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Tutorials:</a:t>
            </a:r>
            <a:r>
              <a:rPr lang="en-US" sz="2400"/>
              <a:t> </a:t>
            </a:r>
            <a:r>
              <a:rPr lang="en-US" u="sng">
                <a:solidFill>
                  <a:schemeClr val="accent5"/>
                </a:solidFill>
                <a:hlinkClick r:id="rId8">
                  <a:extLst>
                    <a:ext uri="{A12FA001-AC4F-418D-AE19-62706E023703}">
                      <ahyp:hlinkClr val="tx"/>
                    </a:ext>
                  </a:extLst>
                </a:hlinkClick>
              </a:rPr>
              <a:t>https://ngsi-ld-tutorials.readthedocs.io/</a:t>
            </a:r>
            <a:endParaRPr>
              <a:solidFill>
                <a:schemeClr val="accent5"/>
              </a:solidFill>
            </a:endParaRPr>
          </a:p>
          <a:p>
            <a:pPr indent="0" lvl="0" marL="0" marR="0" rtl="0" algn="l">
              <a:lnSpc>
                <a:spcPct val="100000"/>
              </a:lnSpc>
              <a:spcBef>
                <a:spcPts val="0"/>
              </a:spcBef>
              <a:spcAft>
                <a:spcPts val="0"/>
              </a:spcAft>
              <a:buSzPts val="2000"/>
              <a:buNone/>
            </a:pPr>
            <a:r>
              <a:t/>
            </a:r>
            <a:endParaRPr sz="1400"/>
          </a:p>
          <a:p>
            <a:pPr indent="0" lvl="0" marL="0" marR="0" rtl="0" algn="l">
              <a:lnSpc>
                <a:spcPct val="100000"/>
              </a:lnSpc>
              <a:spcBef>
                <a:spcPts val="0"/>
              </a:spcBef>
              <a:spcAft>
                <a:spcPts val="0"/>
              </a:spcAft>
              <a:buSzPts val="2000"/>
              <a:buNone/>
            </a:pPr>
            <a:r>
              <a:rPr lang="en-US" sz="2400">
                <a:solidFill>
                  <a:schemeClr val="dk2"/>
                </a:solidFill>
              </a:rPr>
              <a:t>Smart Data Models</a:t>
            </a:r>
            <a:endParaRPr>
              <a:solidFill>
                <a:schemeClr val="accent5"/>
              </a:solidFill>
            </a:endParaRPr>
          </a:p>
          <a:p>
            <a:pPr indent="-355600" lvl="0" marL="457200" rtl="0" algn="l">
              <a:lnSpc>
                <a:spcPct val="100000"/>
              </a:lnSpc>
              <a:spcBef>
                <a:spcPts val="0"/>
              </a:spcBef>
              <a:spcAft>
                <a:spcPts val="0"/>
              </a:spcAft>
              <a:buClr>
                <a:schemeClr val="accent5"/>
              </a:buClr>
              <a:buSzPts val="2000"/>
              <a:buChar char="▪"/>
            </a:pPr>
            <a:r>
              <a:rPr lang="en-US"/>
              <a:t>Website</a:t>
            </a:r>
            <a:r>
              <a:rPr lang="en-US" sz="1800"/>
              <a:t>:</a:t>
            </a:r>
            <a:r>
              <a:rPr lang="en-US" sz="2400"/>
              <a:t> </a:t>
            </a:r>
            <a:r>
              <a:rPr lang="en-US">
                <a:solidFill>
                  <a:schemeClr val="accent5"/>
                </a:solidFill>
              </a:rPr>
              <a:t> </a:t>
            </a:r>
            <a:r>
              <a:rPr lang="en-US" u="sng">
                <a:solidFill>
                  <a:schemeClr val="accent5"/>
                </a:solidFill>
                <a:hlinkClick r:id="rId9">
                  <a:extLst>
                    <a:ext uri="{A12FA001-AC4F-418D-AE19-62706E023703}">
                      <ahyp:hlinkClr val="tx"/>
                    </a:ext>
                  </a:extLst>
                </a:hlinkClick>
              </a:rPr>
              <a:t>http://smartdatamodels.org/</a:t>
            </a:r>
            <a:endParaRPr/>
          </a:p>
          <a:p>
            <a:pPr indent="-355600" lvl="0" marL="457200" rtl="0" algn="l">
              <a:lnSpc>
                <a:spcPct val="100000"/>
              </a:lnSpc>
              <a:spcBef>
                <a:spcPts val="0"/>
              </a:spcBef>
              <a:spcAft>
                <a:spcPts val="0"/>
              </a:spcAft>
              <a:buClr>
                <a:schemeClr val="accent5"/>
              </a:buClr>
              <a:buSzPts val="2000"/>
              <a:buChar char="▪"/>
            </a:pPr>
            <a:r>
              <a:rPr lang="en-US"/>
              <a:t>Smart Cities Data Models Video:</a:t>
            </a:r>
            <a:r>
              <a:rPr lang="en-US" sz="2400"/>
              <a:t> </a:t>
            </a:r>
            <a:r>
              <a:rPr lang="en-US">
                <a:solidFill>
                  <a:schemeClr val="accent5"/>
                </a:solidFill>
              </a:rPr>
              <a:t> </a:t>
            </a:r>
            <a:r>
              <a:rPr lang="en-US" u="sng">
                <a:solidFill>
                  <a:schemeClr val="accent5"/>
                </a:solidFill>
                <a:hlinkClick r:id="rId10">
                  <a:extLst>
                    <a:ext uri="{A12FA001-AC4F-418D-AE19-62706E023703}">
                      <ahyp:hlinkClr val="tx"/>
                    </a:ext>
                  </a:extLst>
                </a:hlinkClick>
              </a:rPr>
              <a:t>https://www.youtube.com/watch?v=dfMo0HnaIUQ</a:t>
            </a:r>
            <a:endParaRPr>
              <a:solidFill>
                <a:schemeClr val="accent5"/>
              </a:solidFill>
            </a:endParaRPr>
          </a:p>
          <a:p>
            <a:pPr indent="0" lvl="0" marL="0" rtl="0" algn="l">
              <a:lnSpc>
                <a:spcPct val="100000"/>
              </a:lnSpc>
              <a:spcBef>
                <a:spcPts val="0"/>
              </a:spcBef>
              <a:spcAft>
                <a:spcPts val="0"/>
              </a:spcAft>
              <a:buSzPts val="2000"/>
              <a:buNone/>
            </a:pPr>
            <a:r>
              <a:t/>
            </a:r>
            <a:endParaRPr>
              <a:solidFill>
                <a:schemeClr val="accent5"/>
              </a:solidFill>
            </a:endParaRPr>
          </a:p>
        </p:txBody>
      </p:sp>
      <p:sp>
        <p:nvSpPr>
          <p:cNvPr id="293" name="Google Shape;293;p3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FIWARE in a nutshell</a:t>
            </a:r>
            <a:endParaRPr b="0" i="0" sz="2800" u="none" cap="none" strike="noStrike">
              <a:solidFill>
                <a:schemeClr val="accent5"/>
              </a:solidFill>
              <a:latin typeface="Arial"/>
              <a:ea typeface="Arial"/>
              <a:cs typeface="Arial"/>
              <a:sym typeface="Arial"/>
            </a:endParaRPr>
          </a:p>
        </p:txBody>
      </p:sp>
      <p:sp>
        <p:nvSpPr>
          <p:cNvPr id="112" name="Google Shape;112;p20"/>
          <p:cNvSpPr txBox="1"/>
          <p:nvPr>
            <p:ph idx="1" type="body"/>
          </p:nvPr>
        </p:nvSpPr>
        <p:spPr>
          <a:xfrm>
            <a:off x="564900" y="3182325"/>
            <a:ext cx="10074900" cy="31044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REST done right</a:t>
            </a:r>
            <a:endParaRPr sz="3000"/>
          </a:p>
          <a:p>
            <a:pPr indent="-419100" lvl="0" marL="457200" rtl="0" algn="l">
              <a:lnSpc>
                <a:spcPct val="100000"/>
              </a:lnSpc>
              <a:spcBef>
                <a:spcPts val="0"/>
              </a:spcBef>
              <a:spcAft>
                <a:spcPts val="0"/>
              </a:spcAft>
              <a:buSzPts val="3000"/>
              <a:buChar char="●"/>
            </a:pPr>
            <a:r>
              <a:rPr lang="en-US" sz="3000"/>
              <a:t>Standard mapping of HTTP verbs and status codes</a:t>
            </a:r>
            <a:endParaRPr sz="3000"/>
          </a:p>
          <a:p>
            <a:pPr indent="-419100" lvl="0" marL="457200" rtl="0" algn="l">
              <a:lnSpc>
                <a:spcPct val="100000"/>
              </a:lnSpc>
              <a:spcBef>
                <a:spcPts val="0"/>
              </a:spcBef>
              <a:spcAft>
                <a:spcPts val="0"/>
              </a:spcAft>
              <a:buSzPts val="3000"/>
              <a:buChar char="●"/>
            </a:pPr>
            <a:r>
              <a:rPr lang="en-US" sz="3000"/>
              <a:t>JSON payloads plus some additional structure rules</a:t>
            </a:r>
            <a:endParaRPr sz="3000"/>
          </a:p>
          <a:p>
            <a:pPr indent="-419100" lvl="0" marL="457200" rtl="0" algn="l">
              <a:lnSpc>
                <a:spcPct val="100000"/>
              </a:lnSpc>
              <a:spcBef>
                <a:spcPts val="0"/>
              </a:spcBef>
              <a:spcAft>
                <a:spcPts val="0"/>
              </a:spcAft>
              <a:buSzPts val="3000"/>
              <a:buChar char="●"/>
            </a:pPr>
            <a:r>
              <a:rPr lang="en-US" sz="3000"/>
              <a:t>Registrations to augment context</a:t>
            </a:r>
            <a:endParaRPr sz="3000"/>
          </a:p>
          <a:p>
            <a:pPr indent="-419100" lvl="0" marL="457200" rtl="0" algn="l">
              <a:lnSpc>
                <a:spcPct val="100000"/>
              </a:lnSpc>
              <a:spcBef>
                <a:spcPts val="0"/>
              </a:spcBef>
              <a:spcAft>
                <a:spcPts val="0"/>
              </a:spcAft>
              <a:buSzPts val="3000"/>
              <a:buChar char="●"/>
            </a:pPr>
            <a:r>
              <a:rPr lang="en-US" sz="3000"/>
              <a:t>Publish/Subscribe mechanism for asynchronous processing</a:t>
            </a:r>
            <a:endParaRPr/>
          </a:p>
        </p:txBody>
      </p:sp>
      <p:sp>
        <p:nvSpPr>
          <p:cNvPr id="113" name="Google Shape;113;p20"/>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14" name="Google Shape;114;p20"/>
          <p:cNvSpPr txBox="1"/>
          <p:nvPr/>
        </p:nvSpPr>
        <p:spPr>
          <a:xfrm>
            <a:off x="564975" y="1594400"/>
            <a:ext cx="10074900" cy="1276500"/>
          </a:xfrm>
          <a:prstGeom prst="rect">
            <a:avLst/>
          </a:prstGeom>
          <a:solidFill>
            <a:srgbClr val="00C4E8">
              <a:alpha val="16078"/>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173046" lvl="0" marL="300046"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FIWARE is an open-source initiative defining a universal set of standards for </a:t>
            </a:r>
            <a:r>
              <a:rPr b="1" i="0" lang="en-US" sz="2400" u="none" cap="none" strike="noStrike">
                <a:solidFill>
                  <a:schemeClr val="dk2"/>
                </a:solidFill>
                <a:latin typeface="Arial"/>
                <a:ea typeface="Arial"/>
                <a:cs typeface="Arial"/>
                <a:sym typeface="Arial"/>
              </a:rPr>
              <a:t>context data management</a:t>
            </a:r>
            <a:r>
              <a:rPr b="0" i="0" lang="en-US" sz="2400" u="none" cap="none" strike="noStrike">
                <a:solidFill>
                  <a:schemeClr val="dk2"/>
                </a:solidFill>
                <a:latin typeface="Arial"/>
                <a:ea typeface="Arial"/>
                <a:cs typeface="Arial"/>
                <a:sym typeface="Arial"/>
              </a:rPr>
              <a:t> which facilitate the development of </a:t>
            </a:r>
            <a:r>
              <a:rPr b="1" i="0" lang="en-US" sz="2400" u="none" cap="none" strike="noStrike">
                <a:solidFill>
                  <a:schemeClr val="dk2"/>
                </a:solidFill>
                <a:latin typeface="Arial"/>
                <a:ea typeface="Arial"/>
                <a:cs typeface="Arial"/>
                <a:sym typeface="Arial"/>
              </a:rPr>
              <a:t>smart solutions</a:t>
            </a:r>
            <a:r>
              <a:rPr b="0" i="0" lang="en-U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p:nvPr/>
        </p:nvSpPr>
        <p:spPr>
          <a:xfrm>
            <a:off x="2933798" y="1555947"/>
            <a:ext cx="6177900" cy="3969900"/>
          </a:xfrm>
          <a:prstGeom prst="rect">
            <a:avLst/>
          </a:prstGeom>
          <a:solidFill>
            <a:schemeClr val="lt1"/>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Arial"/>
              <a:ea typeface="Arial"/>
              <a:cs typeface="Arial"/>
              <a:sym typeface="Arial"/>
            </a:endParaRPr>
          </a:p>
        </p:txBody>
      </p:sp>
      <p:grpSp>
        <p:nvGrpSpPr>
          <p:cNvPr id="121" name="Google Shape;121;p21"/>
          <p:cNvGrpSpPr/>
          <p:nvPr/>
        </p:nvGrpSpPr>
        <p:grpSpPr>
          <a:xfrm>
            <a:off x="3088764" y="1656410"/>
            <a:ext cx="5936997" cy="3747163"/>
            <a:chOff x="5771891" y="1597819"/>
            <a:chExt cx="5441295" cy="4054493"/>
          </a:xfrm>
        </p:grpSpPr>
        <p:grpSp>
          <p:nvGrpSpPr>
            <p:cNvPr id="122" name="Google Shape;122;p21"/>
            <p:cNvGrpSpPr/>
            <p:nvPr/>
          </p:nvGrpSpPr>
          <p:grpSpPr>
            <a:xfrm>
              <a:off x="10452558" y="1597819"/>
              <a:ext cx="760628" cy="4054491"/>
              <a:chOff x="10395173" y="1878904"/>
              <a:chExt cx="853200" cy="3421800"/>
            </a:xfrm>
          </p:grpSpPr>
          <p:sp>
            <p:nvSpPr>
              <p:cNvPr id="123" name="Google Shape;123;p21"/>
              <p:cNvSpPr/>
              <p:nvPr/>
            </p:nvSpPr>
            <p:spPr>
              <a:xfrm rot="5400000">
                <a:off x="9110873" y="3163204"/>
                <a:ext cx="3421800" cy="853200"/>
              </a:xfrm>
              <a:prstGeom prst="rect">
                <a:avLst/>
              </a:prstGeom>
              <a:solidFill>
                <a:srgbClr val="52B6A3"/>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24" name="Google Shape;124;p21"/>
              <p:cNvSpPr txBox="1"/>
              <p:nvPr/>
            </p:nvSpPr>
            <p:spPr>
              <a:xfrm rot="-5400000">
                <a:off x="9306151" y="3261688"/>
                <a:ext cx="3031500" cy="656100"/>
              </a:xfrm>
              <a:prstGeom prst="rect">
                <a:avLst/>
              </a:prstGeom>
              <a:solidFill>
                <a:srgbClr val="52B6A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Data/API Management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 Publication Monetization</a:t>
                </a:r>
                <a:endParaRPr b="0" i="0" sz="1400" u="none" cap="none" strike="noStrike">
                  <a:solidFill>
                    <a:srgbClr val="000000"/>
                  </a:solidFill>
                  <a:latin typeface="Arial"/>
                  <a:ea typeface="Arial"/>
                  <a:cs typeface="Arial"/>
                  <a:sym typeface="Arial"/>
                </a:endParaRPr>
              </a:p>
            </p:txBody>
          </p:sp>
        </p:grpSp>
        <p:grpSp>
          <p:nvGrpSpPr>
            <p:cNvPr id="125" name="Google Shape;125;p21"/>
            <p:cNvGrpSpPr/>
            <p:nvPr/>
          </p:nvGrpSpPr>
          <p:grpSpPr>
            <a:xfrm>
              <a:off x="6650115" y="2994284"/>
              <a:ext cx="3691222" cy="1261563"/>
              <a:chOff x="6480827" y="3057455"/>
              <a:chExt cx="3775800" cy="1064700"/>
            </a:xfrm>
          </p:grpSpPr>
          <p:sp>
            <p:nvSpPr>
              <p:cNvPr id="126" name="Google Shape;126;p21"/>
              <p:cNvSpPr/>
              <p:nvPr/>
            </p:nvSpPr>
            <p:spPr>
              <a:xfrm>
                <a:off x="6480827" y="3057455"/>
                <a:ext cx="3775800" cy="1064700"/>
              </a:xfrm>
              <a:prstGeom prst="rect">
                <a:avLst/>
              </a:prstGeom>
              <a:solidFill>
                <a:srgbClr val="002E67"/>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27" name="Google Shape;127;p21"/>
              <p:cNvSpPr txBox="1"/>
              <p:nvPr/>
            </p:nvSpPr>
            <p:spPr>
              <a:xfrm>
                <a:off x="6897164" y="3342987"/>
                <a:ext cx="2943300" cy="49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Core Context Management</a:t>
                </a:r>
                <a:br>
                  <a:rPr b="1" i="0" lang="en-US" sz="1600" u="none" cap="none" strike="noStrike">
                    <a:solidFill>
                      <a:schemeClr val="lt1"/>
                    </a:solidFill>
                    <a:latin typeface="Arial"/>
                    <a:ea typeface="Arial"/>
                    <a:cs typeface="Arial"/>
                    <a:sym typeface="Arial"/>
                  </a:rPr>
                </a:br>
                <a:r>
                  <a:rPr b="1" i="0" lang="en-US" sz="1600" u="none" cap="none" strike="noStrike">
                    <a:solidFill>
                      <a:schemeClr val="lt1"/>
                    </a:solidFill>
                    <a:latin typeface="Arial"/>
                    <a:ea typeface="Arial"/>
                    <a:cs typeface="Arial"/>
                    <a:sym typeface="Arial"/>
                  </a:rPr>
                  <a:t>(Context Broker)</a:t>
                </a:r>
                <a:endParaRPr b="0" i="0" sz="1400" u="none" cap="none" strike="noStrike">
                  <a:solidFill>
                    <a:srgbClr val="000000"/>
                  </a:solidFill>
                  <a:latin typeface="Arial"/>
                  <a:ea typeface="Arial"/>
                  <a:cs typeface="Arial"/>
                  <a:sym typeface="Arial"/>
                </a:endParaRPr>
              </a:p>
            </p:txBody>
          </p:sp>
        </p:grpSp>
        <p:grpSp>
          <p:nvGrpSpPr>
            <p:cNvPr id="128" name="Google Shape;128;p21"/>
            <p:cNvGrpSpPr/>
            <p:nvPr/>
          </p:nvGrpSpPr>
          <p:grpSpPr>
            <a:xfrm>
              <a:off x="6650115" y="1597819"/>
              <a:ext cx="3691222" cy="1261563"/>
              <a:chOff x="6480827" y="1878904"/>
              <a:chExt cx="3775800" cy="1064700"/>
            </a:xfrm>
          </p:grpSpPr>
          <p:sp>
            <p:nvSpPr>
              <p:cNvPr id="129" name="Google Shape;129;p21"/>
              <p:cNvSpPr/>
              <p:nvPr/>
            </p:nvSpPr>
            <p:spPr>
              <a:xfrm>
                <a:off x="6480827" y="1878904"/>
                <a:ext cx="3775800" cy="1064700"/>
              </a:xfrm>
              <a:prstGeom prst="rect">
                <a:avLst/>
              </a:prstGeom>
              <a:solidFill>
                <a:srgbClr val="88A1CE"/>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30" name="Google Shape;130;p21"/>
              <p:cNvSpPr txBox="1"/>
              <p:nvPr/>
            </p:nvSpPr>
            <p:spPr>
              <a:xfrm>
                <a:off x="6575282" y="2118813"/>
                <a:ext cx="3586800" cy="802800"/>
              </a:xfrm>
              <a:prstGeom prst="rect">
                <a:avLst/>
              </a:prstGeom>
              <a:solidFill>
                <a:srgbClr val="88A1C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Context </a:t>
                </a:r>
                <a:br>
                  <a:rPr b="1" i="0" lang="en-US" sz="1600" u="none" cap="none" strike="noStrike">
                    <a:solidFill>
                      <a:schemeClr val="lt1"/>
                    </a:solidFill>
                    <a:latin typeface="Arial"/>
                    <a:ea typeface="Arial"/>
                    <a:cs typeface="Arial"/>
                    <a:sym typeface="Arial"/>
                  </a:rPr>
                </a:br>
                <a:r>
                  <a:rPr b="1" i="0" lang="en-US" sz="1600" u="none" cap="none" strike="noStrike">
                    <a:solidFill>
                      <a:schemeClr val="lt1"/>
                    </a:solidFill>
                    <a:latin typeface="Arial"/>
                    <a:ea typeface="Arial"/>
                    <a:cs typeface="Arial"/>
                    <a:sym typeface="Arial"/>
                  </a:rPr>
                  <a:t>Processing, Analysis, Visualization</a:t>
                </a:r>
                <a:endParaRPr b="0" i="0" sz="1400" u="none" cap="none" strike="noStrike">
                  <a:solidFill>
                    <a:srgbClr val="000000"/>
                  </a:solidFill>
                  <a:latin typeface="Arial"/>
                  <a:ea typeface="Arial"/>
                  <a:cs typeface="Arial"/>
                  <a:sym typeface="Arial"/>
                </a:endParaRPr>
              </a:p>
            </p:txBody>
          </p:sp>
        </p:grpSp>
        <p:grpSp>
          <p:nvGrpSpPr>
            <p:cNvPr id="131" name="Google Shape;131;p21"/>
            <p:cNvGrpSpPr/>
            <p:nvPr/>
          </p:nvGrpSpPr>
          <p:grpSpPr>
            <a:xfrm>
              <a:off x="6650115" y="4390749"/>
              <a:ext cx="3691222" cy="1261563"/>
              <a:chOff x="6480827" y="4236005"/>
              <a:chExt cx="3775800" cy="1064700"/>
            </a:xfrm>
          </p:grpSpPr>
          <p:sp>
            <p:nvSpPr>
              <p:cNvPr id="132" name="Google Shape;132;p21"/>
              <p:cNvSpPr/>
              <p:nvPr/>
            </p:nvSpPr>
            <p:spPr>
              <a:xfrm>
                <a:off x="6480827" y="4236005"/>
                <a:ext cx="3775800" cy="1064700"/>
              </a:xfrm>
              <a:prstGeom prst="rect">
                <a:avLst/>
              </a:prstGeom>
              <a:solidFill>
                <a:srgbClr val="5EC0CF"/>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33" name="Google Shape;133;p21"/>
              <p:cNvSpPr txBox="1"/>
              <p:nvPr/>
            </p:nvSpPr>
            <p:spPr>
              <a:xfrm>
                <a:off x="6551734" y="4475914"/>
                <a:ext cx="3633900" cy="802800"/>
              </a:xfrm>
              <a:prstGeom prst="rect">
                <a:avLst/>
              </a:prstGeom>
              <a:solidFill>
                <a:srgbClr val="5EC0C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Interface to  IoT, Robotics and </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Third Party Systems</a:t>
                </a:r>
                <a:endParaRPr b="0" i="0" sz="1400" u="none" cap="none" strike="noStrike">
                  <a:solidFill>
                    <a:srgbClr val="000000"/>
                  </a:solidFill>
                  <a:latin typeface="Arial"/>
                  <a:ea typeface="Arial"/>
                  <a:cs typeface="Arial"/>
                  <a:sym typeface="Arial"/>
                </a:endParaRPr>
              </a:p>
            </p:txBody>
          </p:sp>
        </p:grpSp>
        <p:grpSp>
          <p:nvGrpSpPr>
            <p:cNvPr id="134" name="Google Shape;134;p21"/>
            <p:cNvGrpSpPr/>
            <p:nvPr/>
          </p:nvGrpSpPr>
          <p:grpSpPr>
            <a:xfrm>
              <a:off x="5771891" y="1597819"/>
              <a:ext cx="760628" cy="4054491"/>
              <a:chOff x="10395173" y="1878904"/>
              <a:chExt cx="853200" cy="3421800"/>
            </a:xfrm>
          </p:grpSpPr>
          <p:sp>
            <p:nvSpPr>
              <p:cNvPr id="135" name="Google Shape;135;p21"/>
              <p:cNvSpPr/>
              <p:nvPr/>
            </p:nvSpPr>
            <p:spPr>
              <a:xfrm rot="5400000">
                <a:off x="9110873" y="3163204"/>
                <a:ext cx="3421800" cy="853200"/>
              </a:xfrm>
              <a:prstGeom prst="rect">
                <a:avLst/>
              </a:prstGeom>
              <a:solidFill>
                <a:srgbClr val="B6DDE7"/>
              </a:solidFill>
              <a:ln cap="flat" cmpd="sng" w="9525">
                <a:solidFill>
                  <a:srgbClr val="4A7DBA"/>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31859B"/>
                  </a:solidFill>
                  <a:latin typeface="Arial"/>
                  <a:ea typeface="Arial"/>
                  <a:cs typeface="Arial"/>
                  <a:sym typeface="Arial"/>
                </a:endParaRPr>
              </a:p>
            </p:txBody>
          </p:sp>
          <p:sp>
            <p:nvSpPr>
              <p:cNvPr id="136" name="Google Shape;136;p21"/>
              <p:cNvSpPr txBox="1"/>
              <p:nvPr/>
            </p:nvSpPr>
            <p:spPr>
              <a:xfrm rot="-5400000">
                <a:off x="9306097" y="3399838"/>
                <a:ext cx="3031500" cy="379800"/>
              </a:xfrm>
              <a:prstGeom prst="rect">
                <a:avLst/>
              </a:prstGeom>
              <a:solidFill>
                <a:srgbClr val="B6DDE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31859B"/>
                    </a:solidFill>
                    <a:latin typeface="Arial"/>
                    <a:ea typeface="Arial"/>
                    <a:cs typeface="Arial"/>
                    <a:sym typeface="Arial"/>
                  </a:rPr>
                  <a:t>Deployment Tools</a:t>
                </a:r>
                <a:endParaRPr b="0" i="0" sz="1400" u="none" cap="none" strike="noStrike">
                  <a:solidFill>
                    <a:srgbClr val="000000"/>
                  </a:solidFill>
                  <a:latin typeface="Arial"/>
                  <a:ea typeface="Arial"/>
                  <a:cs typeface="Arial"/>
                  <a:sym typeface="Arial"/>
                </a:endParaRPr>
              </a:p>
            </p:txBody>
          </p:sp>
        </p:grpSp>
      </p:grpSp>
      <p:sp>
        <p:nvSpPr>
          <p:cNvPr id="137" name="Google Shape;137;p21"/>
          <p:cNvSpPr txBox="1"/>
          <p:nvPr/>
        </p:nvSpPr>
        <p:spPr>
          <a:xfrm>
            <a:off x="89425" y="3030663"/>
            <a:ext cx="2497500" cy="145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Development of</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 Context-aware Applications</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(STH-Comet, </a:t>
            </a:r>
            <a:r>
              <a:rPr b="0" i="0" lang="en-US" sz="1400" u="none" cap="none" strike="noStrike">
                <a:solidFill>
                  <a:srgbClr val="595959"/>
                </a:solidFill>
                <a:latin typeface="Arial"/>
                <a:ea typeface="Arial"/>
                <a:cs typeface="Arial"/>
                <a:sym typeface="Arial"/>
              </a:rPr>
              <a:t> </a:t>
            </a:r>
            <a:r>
              <a:rPr b="1" i="0" lang="en-US" sz="1400" u="none" cap="none" strike="noStrike">
                <a:solidFill>
                  <a:srgbClr val="595959"/>
                </a:solidFill>
                <a:latin typeface="Arial"/>
                <a:ea typeface="Arial"/>
                <a:cs typeface="Arial"/>
                <a:sym typeface="Arial"/>
              </a:rPr>
              <a:t>Cygnus,</a:t>
            </a:r>
            <a:endParaRPr b="1"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 QuantumLeap, Draco)</a:t>
            </a:r>
            <a:endParaRPr b="0" i="0" sz="1400" u="none" cap="none" strike="noStrike">
              <a:solidFill>
                <a:srgbClr val="595959"/>
              </a:solidFill>
              <a:latin typeface="Arial"/>
              <a:ea typeface="Arial"/>
              <a:cs typeface="Arial"/>
              <a:sym typeface="Arial"/>
            </a:endParaRPr>
          </a:p>
        </p:txBody>
      </p:sp>
      <p:cxnSp>
        <p:nvCxnSpPr>
          <p:cNvPr id="138" name="Google Shape;138;p21"/>
          <p:cNvCxnSpPr/>
          <p:nvPr/>
        </p:nvCxnSpPr>
        <p:spPr>
          <a:xfrm flipH="1">
            <a:off x="2744375" y="4808800"/>
            <a:ext cx="1748700" cy="1177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cxnSp>
        <p:nvCxnSpPr>
          <p:cNvPr id="139" name="Google Shape;139;p21"/>
          <p:cNvCxnSpPr/>
          <p:nvPr/>
        </p:nvCxnSpPr>
        <p:spPr>
          <a:xfrm flipH="1">
            <a:off x="2258586" y="3507080"/>
            <a:ext cx="2190600" cy="2937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40" name="Google Shape;140;p21"/>
          <p:cNvSpPr txBox="1"/>
          <p:nvPr/>
        </p:nvSpPr>
        <p:spPr>
          <a:xfrm>
            <a:off x="3156350" y="5851950"/>
            <a:ext cx="3370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Connection to IoT</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(IoT Agents, OpenMTC)</a:t>
            </a:r>
            <a:endParaRPr b="0" i="0" sz="1400" u="none" cap="none" strike="noStrike">
              <a:solidFill>
                <a:srgbClr val="595959"/>
              </a:solidFill>
              <a:latin typeface="Arial"/>
              <a:ea typeface="Arial"/>
              <a:cs typeface="Arial"/>
              <a:sym typeface="Arial"/>
            </a:endParaRPr>
          </a:p>
        </p:txBody>
      </p:sp>
      <p:cxnSp>
        <p:nvCxnSpPr>
          <p:cNvPr id="141" name="Google Shape;141;p21"/>
          <p:cNvCxnSpPr/>
          <p:nvPr/>
        </p:nvCxnSpPr>
        <p:spPr>
          <a:xfrm rot="10800000">
            <a:off x="2729450" y="951925"/>
            <a:ext cx="2160900" cy="11520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42" name="Google Shape;142;p21"/>
          <p:cNvSpPr txBox="1"/>
          <p:nvPr/>
        </p:nvSpPr>
        <p:spPr>
          <a:xfrm>
            <a:off x="661375" y="234825"/>
            <a:ext cx="25512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Real-time processing of context events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(Perseo) </a:t>
            </a:r>
            <a:endParaRPr b="0" i="0" sz="1400" u="none" cap="none" strike="noStrike">
              <a:solidFill>
                <a:srgbClr val="595959"/>
              </a:solidFill>
              <a:latin typeface="Arial"/>
              <a:ea typeface="Arial"/>
              <a:cs typeface="Arial"/>
              <a:sym typeface="Arial"/>
            </a:endParaRPr>
          </a:p>
        </p:txBody>
      </p:sp>
      <p:sp>
        <p:nvSpPr>
          <p:cNvPr id="143" name="Google Shape;143;p21"/>
          <p:cNvSpPr txBox="1"/>
          <p:nvPr/>
        </p:nvSpPr>
        <p:spPr>
          <a:xfrm>
            <a:off x="9237325" y="3529925"/>
            <a:ext cx="2832600" cy="145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Handling </a:t>
            </a:r>
            <a:endParaRPr b="1" i="0" sz="1600" u="none" cap="none" strike="noStrike">
              <a:solidFill>
                <a:srgbClr val="A61C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authorization and </a:t>
            </a:r>
            <a:endParaRPr b="1" i="0" sz="1600" u="none" cap="none" strike="noStrike">
              <a:solidFill>
                <a:srgbClr val="A61C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A61C00"/>
                </a:solidFill>
                <a:latin typeface="Arial"/>
                <a:ea typeface="Arial"/>
                <a:cs typeface="Arial"/>
                <a:sym typeface="Arial"/>
              </a:rPr>
              <a:t>access control to APIs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(Keyrock, Wilma, </a:t>
            </a:r>
            <a:endParaRPr b="0"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AuthZForce, APInf )</a:t>
            </a:r>
            <a:endParaRPr b="0" i="0" sz="1400" u="none" cap="none" strike="noStrike">
              <a:solidFill>
                <a:srgbClr val="595959"/>
              </a:solidFill>
              <a:latin typeface="Arial"/>
              <a:ea typeface="Arial"/>
              <a:cs typeface="Arial"/>
              <a:sym typeface="Arial"/>
            </a:endParaRPr>
          </a:p>
        </p:txBody>
      </p:sp>
      <p:cxnSp>
        <p:nvCxnSpPr>
          <p:cNvPr id="144" name="Google Shape;144;p21"/>
          <p:cNvCxnSpPr/>
          <p:nvPr/>
        </p:nvCxnSpPr>
        <p:spPr>
          <a:xfrm flipH="1" rot="10800000">
            <a:off x="8949700" y="2103925"/>
            <a:ext cx="797700" cy="387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cxnSp>
        <p:nvCxnSpPr>
          <p:cNvPr id="145" name="Google Shape;145;p21"/>
          <p:cNvCxnSpPr/>
          <p:nvPr/>
        </p:nvCxnSpPr>
        <p:spPr>
          <a:xfrm>
            <a:off x="8949700" y="3218000"/>
            <a:ext cx="1162500" cy="4542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46" name="Google Shape;146;p21"/>
          <p:cNvSpPr txBox="1"/>
          <p:nvPr/>
        </p:nvSpPr>
        <p:spPr>
          <a:xfrm>
            <a:off x="9307825" y="1740863"/>
            <a:ext cx="2576100" cy="12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52B6A3"/>
                </a:solidFill>
                <a:latin typeface="Arial"/>
                <a:ea typeface="Arial"/>
                <a:cs typeface="Arial"/>
                <a:sym typeface="Arial"/>
              </a:rPr>
              <a:t>Publication and Monetization of </a:t>
            </a:r>
            <a:endParaRPr b="1" i="0" sz="1600" u="none" cap="none" strike="noStrike">
              <a:solidFill>
                <a:srgbClr val="52B6A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52B6A3"/>
                </a:solidFill>
                <a:latin typeface="Arial"/>
                <a:ea typeface="Arial"/>
                <a:cs typeface="Arial"/>
                <a:sym typeface="Arial"/>
              </a:rPr>
              <a:t>Context Information </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(CKAN extensions, Data/API   Biz Framework, IDRA)</a:t>
            </a:r>
            <a:endParaRPr b="0" i="0" sz="1400" u="none" cap="none" strike="noStrike">
              <a:solidFill>
                <a:srgbClr val="595959"/>
              </a:solidFill>
              <a:latin typeface="Arial"/>
              <a:ea typeface="Arial"/>
              <a:cs typeface="Arial"/>
              <a:sym typeface="Arial"/>
            </a:endParaRPr>
          </a:p>
        </p:txBody>
      </p:sp>
      <p:sp>
        <p:nvSpPr>
          <p:cNvPr id="147" name="Google Shape;147;p21"/>
          <p:cNvSpPr txBox="1"/>
          <p:nvPr/>
        </p:nvSpPr>
        <p:spPr>
          <a:xfrm>
            <a:off x="3350623" y="23482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Creation of </a:t>
            </a:r>
            <a:endParaRPr b="0" i="0" sz="1400" u="none" cap="none" strike="noStrike">
              <a:solidFill>
                <a:srgbClr val="88A1CE"/>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Application Dashboards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(Wirecloud)</a:t>
            </a:r>
            <a:endParaRPr b="0" i="0" sz="1400" u="none" cap="none" strike="noStrike">
              <a:solidFill>
                <a:srgbClr val="595959"/>
              </a:solidFill>
              <a:latin typeface="Arial"/>
              <a:ea typeface="Arial"/>
              <a:cs typeface="Arial"/>
              <a:sym typeface="Arial"/>
            </a:endParaRPr>
          </a:p>
        </p:txBody>
      </p:sp>
      <p:sp>
        <p:nvSpPr>
          <p:cNvPr id="148" name="Google Shape;148;p21"/>
          <p:cNvSpPr txBox="1"/>
          <p:nvPr/>
        </p:nvSpPr>
        <p:spPr>
          <a:xfrm>
            <a:off x="6094425" y="23482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Real-time Processing of </a:t>
            </a:r>
            <a:endParaRPr b="1" i="0" sz="1600" u="none" cap="none" strike="noStrike">
              <a:solidFill>
                <a:srgbClr val="88A1CE"/>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media streams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(Kurento, OpenVidu)</a:t>
            </a:r>
            <a:endParaRPr b="0" i="0" sz="1400" u="none" cap="none" strike="noStrike">
              <a:solidFill>
                <a:srgbClr val="595959"/>
              </a:solidFill>
              <a:latin typeface="Arial"/>
              <a:ea typeface="Arial"/>
              <a:cs typeface="Arial"/>
              <a:sym typeface="Arial"/>
            </a:endParaRPr>
          </a:p>
        </p:txBody>
      </p:sp>
      <p:cxnSp>
        <p:nvCxnSpPr>
          <p:cNvPr id="149" name="Google Shape;149;p21"/>
          <p:cNvCxnSpPr/>
          <p:nvPr/>
        </p:nvCxnSpPr>
        <p:spPr>
          <a:xfrm flipH="1" rot="10800000">
            <a:off x="7715681" y="1029895"/>
            <a:ext cx="1961100" cy="10515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cxnSp>
        <p:nvCxnSpPr>
          <p:cNvPr id="150" name="Google Shape;150;p21"/>
          <p:cNvCxnSpPr>
            <a:endCxn id="140" idx="0"/>
          </p:cNvCxnSpPr>
          <p:nvPr/>
        </p:nvCxnSpPr>
        <p:spPr>
          <a:xfrm flipH="1">
            <a:off x="4841600" y="5085150"/>
            <a:ext cx="751200" cy="766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51" name="Google Shape;151;p21"/>
          <p:cNvSpPr txBox="1"/>
          <p:nvPr/>
        </p:nvSpPr>
        <p:spPr>
          <a:xfrm>
            <a:off x="6264663" y="5860700"/>
            <a:ext cx="3370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Connection to Robots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(FIROS, Fast DDS,Micro XRCE-DDS)</a:t>
            </a:r>
            <a:endParaRPr b="0" i="0" sz="1400" u="none" cap="none" strike="noStrike">
              <a:solidFill>
                <a:srgbClr val="595959"/>
              </a:solidFill>
              <a:latin typeface="Arial"/>
              <a:ea typeface="Arial"/>
              <a:cs typeface="Arial"/>
              <a:sym typeface="Arial"/>
            </a:endParaRPr>
          </a:p>
        </p:txBody>
      </p:sp>
      <p:sp>
        <p:nvSpPr>
          <p:cNvPr id="152" name="Google Shape;152;p21"/>
          <p:cNvSpPr txBox="1"/>
          <p:nvPr/>
        </p:nvSpPr>
        <p:spPr>
          <a:xfrm>
            <a:off x="337225" y="4677138"/>
            <a:ext cx="22497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Big Data </a:t>
            </a:r>
            <a:br>
              <a:rPr b="1" i="0" lang="en-US" sz="1600" u="none" cap="none" strike="noStrike">
                <a:solidFill>
                  <a:srgbClr val="002E67"/>
                </a:solidFill>
                <a:latin typeface="Arial"/>
                <a:ea typeface="Arial"/>
                <a:cs typeface="Arial"/>
                <a:sym typeface="Arial"/>
              </a:rPr>
            </a:br>
            <a:r>
              <a:rPr b="1" i="0" lang="en-US" sz="1600" u="none" cap="none" strike="noStrike">
                <a:solidFill>
                  <a:srgbClr val="002E67"/>
                </a:solidFill>
                <a:latin typeface="Arial"/>
                <a:ea typeface="Arial"/>
                <a:cs typeface="Arial"/>
                <a:sym typeface="Arial"/>
              </a:rPr>
              <a:t>Context Analysis</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(Cosmos)</a:t>
            </a:r>
            <a:endParaRPr b="0" i="0" sz="1400" u="none" cap="none" strike="noStrike">
              <a:solidFill>
                <a:srgbClr val="595959"/>
              </a:solidFill>
              <a:latin typeface="Arial"/>
              <a:ea typeface="Arial"/>
              <a:cs typeface="Arial"/>
              <a:sym typeface="Arial"/>
            </a:endParaRPr>
          </a:p>
        </p:txBody>
      </p:sp>
      <p:cxnSp>
        <p:nvCxnSpPr>
          <p:cNvPr id="153" name="Google Shape;153;p21"/>
          <p:cNvCxnSpPr/>
          <p:nvPr/>
        </p:nvCxnSpPr>
        <p:spPr>
          <a:xfrm flipH="1" rot="10800000">
            <a:off x="6720375" y="994575"/>
            <a:ext cx="959400" cy="10353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cxnSp>
        <p:nvCxnSpPr>
          <p:cNvPr id="154" name="Google Shape;154;p21"/>
          <p:cNvCxnSpPr>
            <a:endCxn id="147" idx="2"/>
          </p:cNvCxnSpPr>
          <p:nvPr/>
        </p:nvCxnSpPr>
        <p:spPr>
          <a:xfrm rot="10800000">
            <a:off x="4891273" y="1065825"/>
            <a:ext cx="670800" cy="941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55" name="Google Shape;155;p21"/>
          <p:cNvSpPr txBox="1"/>
          <p:nvPr/>
        </p:nvSpPr>
        <p:spPr>
          <a:xfrm>
            <a:off x="9237325" y="636425"/>
            <a:ext cx="19425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8A1CE"/>
                </a:solidFill>
                <a:latin typeface="Arial"/>
                <a:ea typeface="Arial"/>
                <a:cs typeface="Arial"/>
                <a:sym typeface="Arial"/>
              </a:rPr>
              <a:t>Cloud Edge</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(FogFlow) </a:t>
            </a:r>
            <a:endParaRPr b="0" i="0" sz="1400" u="none" cap="none" strike="noStrike">
              <a:solidFill>
                <a:srgbClr val="595959"/>
              </a:solidFill>
              <a:latin typeface="Arial"/>
              <a:ea typeface="Arial"/>
              <a:cs typeface="Arial"/>
              <a:sym typeface="Arial"/>
            </a:endParaRPr>
          </a:p>
        </p:txBody>
      </p:sp>
      <p:cxnSp>
        <p:nvCxnSpPr>
          <p:cNvPr id="156" name="Google Shape;156;p21"/>
          <p:cNvCxnSpPr/>
          <p:nvPr/>
        </p:nvCxnSpPr>
        <p:spPr>
          <a:xfrm rot="10800000">
            <a:off x="2416650" y="2404450"/>
            <a:ext cx="2578500" cy="754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cxnSp>
        <p:nvCxnSpPr>
          <p:cNvPr id="157" name="Google Shape;157;p21"/>
          <p:cNvCxnSpPr/>
          <p:nvPr/>
        </p:nvCxnSpPr>
        <p:spPr>
          <a:xfrm>
            <a:off x="7671275" y="4808800"/>
            <a:ext cx="2229300" cy="8118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58" name="Google Shape;158;p21"/>
          <p:cNvSpPr txBox="1"/>
          <p:nvPr/>
        </p:nvSpPr>
        <p:spPr>
          <a:xfrm>
            <a:off x="9378325" y="5525850"/>
            <a:ext cx="24351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Documents </a:t>
            </a:r>
            <a:endParaRPr b="1" i="0" sz="1600" u="none" cap="none" strike="noStrike">
              <a:solidFill>
                <a:srgbClr val="41B4C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Exchange</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(Domibus)</a:t>
            </a:r>
            <a:endParaRPr b="0" i="0" sz="1400" u="none" cap="none" strike="noStrike">
              <a:solidFill>
                <a:srgbClr val="595959"/>
              </a:solidFill>
              <a:latin typeface="Arial"/>
              <a:ea typeface="Arial"/>
              <a:cs typeface="Arial"/>
              <a:sym typeface="Arial"/>
            </a:endParaRPr>
          </a:p>
        </p:txBody>
      </p:sp>
      <p:sp>
        <p:nvSpPr>
          <p:cNvPr id="159" name="Google Shape;159;p21"/>
          <p:cNvSpPr txBox="1"/>
          <p:nvPr/>
        </p:nvSpPr>
        <p:spPr>
          <a:xfrm>
            <a:off x="186475" y="1465800"/>
            <a:ext cx="2551200" cy="116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2E67"/>
                </a:solidFill>
                <a:latin typeface="Arial"/>
                <a:ea typeface="Arial"/>
                <a:cs typeface="Arial"/>
                <a:sym typeface="Arial"/>
              </a:rPr>
              <a:t>NGSI Context Broker Implementations</a:t>
            </a:r>
            <a:endParaRPr b="0" i="0" sz="1400" u="none" cap="none" strike="noStrike">
              <a:solidFill>
                <a:srgbClr val="002E6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(Orion, Orion-LD, </a:t>
            </a:r>
            <a:endParaRPr b="1" i="0" sz="14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95959"/>
                </a:solidFill>
                <a:latin typeface="Arial"/>
                <a:ea typeface="Arial"/>
                <a:cs typeface="Arial"/>
                <a:sym typeface="Arial"/>
              </a:rPr>
              <a:t>Scorpio, Stellio)</a:t>
            </a:r>
            <a:endParaRPr b="0" i="0" sz="1400" u="none" cap="none" strike="noStrike">
              <a:solidFill>
                <a:srgbClr val="000000"/>
              </a:solidFill>
              <a:latin typeface="Arial"/>
              <a:ea typeface="Arial"/>
              <a:cs typeface="Arial"/>
              <a:sym typeface="Arial"/>
            </a:endParaRPr>
          </a:p>
        </p:txBody>
      </p:sp>
      <p:cxnSp>
        <p:nvCxnSpPr>
          <p:cNvPr id="160" name="Google Shape;160;p21"/>
          <p:cNvCxnSpPr/>
          <p:nvPr/>
        </p:nvCxnSpPr>
        <p:spPr>
          <a:xfrm>
            <a:off x="7188663" y="5118600"/>
            <a:ext cx="654600" cy="6999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
        <p:nvSpPr>
          <p:cNvPr id="161" name="Google Shape;161;p21"/>
          <p:cNvSpPr txBox="1"/>
          <p:nvPr/>
        </p:nvSpPr>
        <p:spPr>
          <a:xfrm>
            <a:off x="396325" y="5750875"/>
            <a:ext cx="30813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 Connection to </a:t>
            </a:r>
            <a:endParaRPr b="1" i="0" sz="1600" u="none" cap="none" strike="noStrike">
              <a:solidFill>
                <a:srgbClr val="41B4C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41B4C7"/>
                </a:solidFill>
                <a:latin typeface="Arial"/>
                <a:ea typeface="Arial"/>
                <a:cs typeface="Arial"/>
                <a:sym typeface="Arial"/>
              </a:rPr>
              <a:t>External Systems </a:t>
            </a:r>
            <a:br>
              <a:rPr b="1" i="0" lang="en-US" sz="1600" u="none" cap="none" strike="noStrike">
                <a:solidFill>
                  <a:srgbClr val="595959"/>
                </a:solidFill>
                <a:latin typeface="Arial"/>
                <a:ea typeface="Arial"/>
                <a:cs typeface="Arial"/>
                <a:sym typeface="Arial"/>
              </a:rPr>
            </a:br>
            <a:r>
              <a:rPr b="1" i="0" lang="en-US" sz="1400" u="none" cap="none" strike="noStrike">
                <a:solidFill>
                  <a:srgbClr val="595959"/>
                </a:solidFill>
                <a:latin typeface="Arial"/>
                <a:ea typeface="Arial"/>
                <a:cs typeface="Arial"/>
                <a:sym typeface="Arial"/>
              </a:rPr>
              <a:t>(Oliot)</a:t>
            </a:r>
            <a:endParaRPr b="0" i="0" sz="1400" u="none" cap="none" strike="noStrike">
              <a:solidFill>
                <a:srgbClr val="595959"/>
              </a:solidFill>
              <a:latin typeface="Arial"/>
              <a:ea typeface="Arial"/>
              <a:cs typeface="Arial"/>
              <a:sym typeface="Arial"/>
            </a:endParaRPr>
          </a:p>
        </p:txBody>
      </p:sp>
      <p:cxnSp>
        <p:nvCxnSpPr>
          <p:cNvPr id="162" name="Google Shape;162;p21"/>
          <p:cNvCxnSpPr/>
          <p:nvPr/>
        </p:nvCxnSpPr>
        <p:spPr>
          <a:xfrm flipH="1" rot="10800000">
            <a:off x="2173675" y="3943700"/>
            <a:ext cx="2559900" cy="950100"/>
          </a:xfrm>
          <a:prstGeom prst="straightConnector1">
            <a:avLst/>
          </a:prstGeom>
          <a:noFill/>
          <a:ln cap="flat" cmpd="sng" w="25400">
            <a:solidFill>
              <a:srgbClr val="FF0000"/>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564897" y="287340"/>
            <a:ext cx="10492766" cy="10061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NGSI v2 already exists, why bother with NGSI-LD?</a:t>
            </a:r>
            <a:endParaRPr b="0" i="0" sz="2800" u="none" cap="none" strike="noStrike">
              <a:solidFill>
                <a:schemeClr val="accent5"/>
              </a:solidFill>
              <a:latin typeface="Arial"/>
              <a:ea typeface="Arial"/>
              <a:cs typeface="Arial"/>
              <a:sym typeface="Arial"/>
            </a:endParaRPr>
          </a:p>
        </p:txBody>
      </p:sp>
      <p:sp>
        <p:nvSpPr>
          <p:cNvPr id="168" name="Google Shape;168;p22"/>
          <p:cNvSpPr txBox="1"/>
          <p:nvPr>
            <p:ph idx="1" type="body"/>
          </p:nvPr>
        </p:nvSpPr>
        <p:spPr>
          <a:xfrm>
            <a:off x="564897" y="1357298"/>
            <a:ext cx="10074814" cy="49292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sz="2400"/>
              <a:t>I like the idea of:</a:t>
            </a:r>
            <a:endParaRPr sz="2400"/>
          </a:p>
          <a:p>
            <a:pPr indent="0" lvl="0" marL="0" marR="0" rtl="0" algn="l">
              <a:lnSpc>
                <a:spcPct val="100000"/>
              </a:lnSpc>
              <a:spcBef>
                <a:spcPts val="0"/>
              </a:spcBef>
              <a:spcAft>
                <a:spcPts val="0"/>
              </a:spcAft>
              <a:buSzPts val="2000"/>
              <a:buNone/>
            </a:pPr>
            <a:r>
              <a:rPr lang="en-US" sz="2400"/>
              <a:t> </a:t>
            </a:r>
            <a:endParaRPr sz="2400"/>
          </a:p>
          <a:p>
            <a:pPr indent="-381000" lvl="0" marL="457200" marR="0" rtl="0" algn="l">
              <a:lnSpc>
                <a:spcPct val="100000"/>
              </a:lnSpc>
              <a:spcBef>
                <a:spcPts val="0"/>
              </a:spcBef>
              <a:spcAft>
                <a:spcPts val="0"/>
              </a:spcAft>
              <a:buSzPts val="2400"/>
              <a:buChar char="▪"/>
            </a:pPr>
            <a:r>
              <a:rPr lang="en-US" sz="2400"/>
              <a:t>No vendor lock-in</a:t>
            </a:r>
            <a:endParaRPr b="1" sz="2400">
              <a:solidFill>
                <a:schemeClr val="accent2"/>
              </a:solidFill>
              <a:latin typeface="Roboto Mono"/>
              <a:ea typeface="Roboto Mono"/>
              <a:cs typeface="Roboto Mono"/>
              <a:sym typeface="Roboto Mono"/>
            </a:endParaRPr>
          </a:p>
          <a:p>
            <a:pPr indent="0" lvl="0" marL="457200" marR="0" rtl="0" algn="l">
              <a:lnSpc>
                <a:spcPct val="100000"/>
              </a:lnSpc>
              <a:spcBef>
                <a:spcPts val="0"/>
              </a:spcBef>
              <a:spcAft>
                <a:spcPts val="0"/>
              </a:spcAft>
              <a:buSzPts val="2000"/>
              <a:buNone/>
            </a:pPr>
            <a:r>
              <a:t/>
            </a:r>
            <a:endParaRPr b="1" sz="1400">
              <a:solidFill>
                <a:schemeClr val="accent2"/>
              </a:solidFill>
              <a:latin typeface="Roboto Mono"/>
              <a:ea typeface="Roboto Mono"/>
              <a:cs typeface="Roboto Mono"/>
              <a:sym typeface="Roboto Mono"/>
            </a:endParaRPr>
          </a:p>
          <a:p>
            <a:pPr indent="-381000" lvl="0" marL="457200" marR="0" rtl="0" algn="l">
              <a:lnSpc>
                <a:spcPct val="100000"/>
              </a:lnSpc>
              <a:spcBef>
                <a:spcPts val="0"/>
              </a:spcBef>
              <a:spcAft>
                <a:spcPts val="0"/>
              </a:spcAft>
              <a:buSzPts val="2400"/>
              <a:buChar char="▪"/>
            </a:pPr>
            <a:r>
              <a:rPr lang="en-US" sz="2400"/>
              <a:t>Adding an interoperability layer between processes and the real world</a:t>
            </a:r>
            <a:endParaRPr sz="2400"/>
          </a:p>
          <a:p>
            <a:pPr indent="0" lvl="0" marL="457200" marR="0" rtl="0" algn="l">
              <a:lnSpc>
                <a:spcPct val="100000"/>
              </a:lnSpc>
              <a:spcBef>
                <a:spcPts val="0"/>
              </a:spcBef>
              <a:spcAft>
                <a:spcPts val="0"/>
              </a:spcAft>
              <a:buSzPts val="2000"/>
              <a:buNone/>
            </a:pPr>
            <a:r>
              <a:t/>
            </a:r>
            <a:endParaRPr sz="1400"/>
          </a:p>
          <a:p>
            <a:pPr indent="-381000" lvl="0" marL="457200" marR="0" rtl="0" algn="l">
              <a:lnSpc>
                <a:spcPct val="100000"/>
              </a:lnSpc>
              <a:spcBef>
                <a:spcPts val="0"/>
              </a:spcBef>
              <a:spcAft>
                <a:spcPts val="0"/>
              </a:spcAft>
              <a:buSzPts val="2400"/>
              <a:buChar char="▪"/>
            </a:pPr>
            <a:r>
              <a:rPr lang="en-US" sz="2400"/>
              <a:t>Flexible architectures</a:t>
            </a:r>
            <a:endParaRPr sz="1000"/>
          </a:p>
          <a:p>
            <a:pPr indent="-381000" lvl="1" marL="914400" marR="0" rtl="0" algn="l">
              <a:lnSpc>
                <a:spcPct val="100000"/>
              </a:lnSpc>
              <a:spcBef>
                <a:spcPts val="0"/>
              </a:spcBef>
              <a:spcAft>
                <a:spcPts val="0"/>
              </a:spcAft>
              <a:buSzPts val="2400"/>
              <a:buChar char="•"/>
            </a:pPr>
            <a:r>
              <a:rPr i="1" lang="en-US" sz="2400"/>
              <a:t>Powered by FIWARE</a:t>
            </a:r>
            <a:r>
              <a:rPr lang="en-US" sz="2400"/>
              <a:t> Solutions</a:t>
            </a:r>
            <a:endParaRPr sz="2400"/>
          </a:p>
          <a:p>
            <a:pPr indent="-381000" lvl="1" marL="914400" marR="0" rtl="0" algn="l">
              <a:lnSpc>
                <a:spcPct val="100000"/>
              </a:lnSpc>
              <a:spcBef>
                <a:spcPts val="0"/>
              </a:spcBef>
              <a:spcAft>
                <a:spcPts val="0"/>
              </a:spcAft>
              <a:buSzPts val="2400"/>
              <a:buChar char="•"/>
            </a:pPr>
            <a:r>
              <a:rPr i="1" lang="en-US" sz="2400"/>
              <a:t>FIWARE Ready</a:t>
            </a:r>
            <a:r>
              <a:rPr lang="en-US" sz="2400"/>
              <a:t> Devices</a:t>
            </a:r>
            <a:endParaRPr sz="2400"/>
          </a:p>
          <a:p>
            <a:pPr indent="-381000" lvl="1" marL="914400" marR="0" rtl="0" algn="l">
              <a:lnSpc>
                <a:spcPct val="100000"/>
              </a:lnSpc>
              <a:spcBef>
                <a:spcPts val="0"/>
              </a:spcBef>
              <a:spcAft>
                <a:spcPts val="0"/>
              </a:spcAft>
              <a:buSzPts val="2400"/>
              <a:buChar char="•"/>
            </a:pPr>
            <a:r>
              <a:rPr i="1" lang="en-US" sz="2400"/>
              <a:t>FIWARE Ready</a:t>
            </a:r>
            <a:r>
              <a:rPr lang="en-US" sz="2400"/>
              <a:t> Enablers</a:t>
            </a:r>
            <a:endParaRPr sz="2400"/>
          </a:p>
          <a:p>
            <a:pPr indent="-381000" lvl="1" marL="914400" marR="0" rtl="0" algn="l">
              <a:lnSpc>
                <a:spcPct val="100000"/>
              </a:lnSpc>
              <a:spcBef>
                <a:spcPts val="0"/>
              </a:spcBef>
              <a:spcAft>
                <a:spcPts val="0"/>
              </a:spcAft>
              <a:buSzPts val="2400"/>
              <a:buChar char="•"/>
            </a:pPr>
            <a:r>
              <a:rPr lang="en-US" sz="2400"/>
              <a:t>etc.</a:t>
            </a:r>
            <a:endParaRPr sz="2400"/>
          </a:p>
          <a:p>
            <a:pPr indent="0" lvl="0" marL="457200" marR="0" rtl="0" algn="l">
              <a:lnSpc>
                <a:spcPct val="100000"/>
              </a:lnSpc>
              <a:spcBef>
                <a:spcPts val="0"/>
              </a:spcBef>
              <a:spcAft>
                <a:spcPts val="0"/>
              </a:spcAft>
              <a:buSzPts val="2000"/>
              <a:buNone/>
            </a:pPr>
            <a:r>
              <a:t/>
            </a:r>
            <a:endParaRPr sz="1000"/>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chemeClr val="dk1"/>
              </a:buClr>
              <a:buSzPts val="1100"/>
              <a:buFont typeface="Arial"/>
              <a:buNone/>
            </a:pPr>
            <a:r>
              <a:rPr lang="en-US" sz="2800">
                <a:solidFill>
                  <a:schemeClr val="accent5"/>
                </a:solidFill>
              </a:rPr>
              <a:t>I’ve already gained those advantages, so what comes next?</a:t>
            </a:r>
            <a:endParaRPr sz="2800">
              <a:solidFill>
                <a:schemeClr val="accent5"/>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169" name="Google Shape;169;p22"/>
          <p:cNvSpPr txBox="1"/>
          <p:nvPr>
            <p:ph idx="12" type="sldNum"/>
          </p:nvPr>
        </p:nvSpPr>
        <p:spPr>
          <a:xfrm>
            <a:off x="5407286" y="6356361"/>
            <a:ext cx="137743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My data is useful to me, but is more powerful shared with others</a:t>
            </a:r>
            <a:endParaRPr b="0" i="0" sz="2800" u="none" cap="none" strike="noStrike">
              <a:solidFill>
                <a:schemeClr val="accent5"/>
              </a:solidFill>
              <a:latin typeface="Arial"/>
              <a:ea typeface="Arial"/>
              <a:cs typeface="Arial"/>
              <a:sym typeface="Arial"/>
            </a:endParaRPr>
          </a:p>
        </p:txBody>
      </p:sp>
      <p:sp>
        <p:nvSpPr>
          <p:cNvPr id="175" name="Google Shape;175;p23"/>
          <p:cNvSpPr txBox="1"/>
          <p:nvPr>
            <p:ph idx="1" type="body"/>
          </p:nvPr>
        </p:nvSpPr>
        <p:spPr>
          <a:xfrm>
            <a:off x="564900" y="1357300"/>
            <a:ext cx="11282100" cy="49293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SzPts val="2000"/>
              <a:buNone/>
            </a:pPr>
            <a:r>
              <a:t/>
            </a:r>
            <a:endParaRPr b="1">
              <a:solidFill>
                <a:schemeClr val="dk2"/>
              </a:solidFill>
            </a:endParaRPr>
          </a:p>
          <a:p>
            <a:pPr indent="0" lvl="0" marL="457200" marR="0" rtl="0" algn="l">
              <a:lnSpc>
                <a:spcPct val="100000"/>
              </a:lnSpc>
              <a:spcBef>
                <a:spcPts val="0"/>
              </a:spcBef>
              <a:spcAft>
                <a:spcPts val="0"/>
              </a:spcAft>
              <a:buSzPts val="2000"/>
              <a:buNone/>
            </a:pPr>
            <a:r>
              <a:t/>
            </a:r>
            <a:endParaRPr b="1">
              <a:solidFill>
                <a:schemeClr val="dk2"/>
              </a:solidFill>
            </a:endParaRPr>
          </a:p>
          <a:p>
            <a:pPr indent="0" lvl="0" marL="457200" marR="0" rtl="0" algn="l">
              <a:lnSpc>
                <a:spcPct val="100000"/>
              </a:lnSpc>
              <a:spcBef>
                <a:spcPts val="0"/>
              </a:spcBef>
              <a:spcAft>
                <a:spcPts val="0"/>
              </a:spcAft>
              <a:buSzPts val="2000"/>
              <a:buNone/>
            </a:pPr>
            <a:r>
              <a:rPr b="1" lang="en-US">
                <a:solidFill>
                  <a:schemeClr val="dk2"/>
                </a:solidFill>
              </a:rPr>
              <a:t>… but what about Conway's law?</a:t>
            </a:r>
            <a:endParaRPr b="1">
              <a:solidFill>
                <a:schemeClr val="dk2"/>
              </a:solidFill>
            </a:endParaRPr>
          </a:p>
          <a:p>
            <a:pPr indent="0" lvl="0" marL="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i="1" lang="en-US"/>
              <a:t>Any organization that designs a system (defined broadly) will produce a design whose structure is a copy of the organization's communication structure.</a:t>
            </a:r>
            <a:endParaRPr i="1"/>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lang="en-US"/>
              <a:t>— Melvin E. Conway</a:t>
            </a:r>
            <a:endParaRPr/>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rPr lang="en-US" sz="2800">
                <a:solidFill>
                  <a:schemeClr val="dk2"/>
                </a:solidFill>
              </a:rPr>
              <a:t>… how can I share data and benefit from other organizations if their organization </a:t>
            </a:r>
            <a:r>
              <a:rPr i="1" lang="en-US" sz="2800">
                <a:solidFill>
                  <a:schemeClr val="dk2"/>
                </a:solidFill>
              </a:rPr>
              <a:t>“communicates” </a:t>
            </a:r>
            <a:r>
              <a:rPr lang="en-US" sz="2800">
                <a:solidFill>
                  <a:schemeClr val="dk2"/>
                </a:solidFill>
              </a:rPr>
              <a:t>differently?</a:t>
            </a:r>
            <a:endParaRPr sz="2800">
              <a:solidFill>
                <a:schemeClr val="dk2"/>
              </a:solidFill>
            </a:endParaRPr>
          </a:p>
          <a:p>
            <a:pPr indent="0" lvl="0" marL="0" marR="0" rtl="0" algn="l">
              <a:lnSpc>
                <a:spcPct val="100000"/>
              </a:lnSpc>
              <a:spcBef>
                <a:spcPts val="0"/>
              </a:spcBef>
              <a:spcAft>
                <a:spcPts val="0"/>
              </a:spcAft>
              <a:buSzPts val="2000"/>
              <a:buNone/>
            </a:pPr>
            <a:r>
              <a:t/>
            </a:r>
            <a:endParaRPr/>
          </a:p>
          <a:p>
            <a:pPr indent="0" lvl="0" marL="0" marR="0" rtl="0" algn="l">
              <a:lnSpc>
                <a:spcPct val="100000"/>
              </a:lnSpc>
              <a:spcBef>
                <a:spcPts val="0"/>
              </a:spcBef>
              <a:spcAft>
                <a:spcPts val="0"/>
              </a:spcAft>
              <a:buSzPts val="2000"/>
              <a:buNone/>
            </a:pPr>
            <a:r>
              <a:t/>
            </a:r>
            <a:endParaRPr/>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176" name="Google Shape;176;p23"/>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Illustrative FIWARE Examples </a:t>
            </a:r>
            <a:endParaRPr b="0" i="0" sz="2800" u="none" cap="none" strike="noStrike">
              <a:solidFill>
                <a:schemeClr val="accent5"/>
              </a:solidFill>
              <a:latin typeface="Arial"/>
              <a:ea typeface="Arial"/>
              <a:cs typeface="Arial"/>
              <a:sym typeface="Arial"/>
            </a:endParaRPr>
          </a:p>
        </p:txBody>
      </p:sp>
      <p:sp>
        <p:nvSpPr>
          <p:cNvPr id="182" name="Google Shape;182;p24"/>
          <p:cNvSpPr txBox="1"/>
          <p:nvPr>
            <p:ph idx="1" type="body"/>
          </p:nvPr>
        </p:nvSpPr>
        <p:spPr>
          <a:xfrm>
            <a:off x="482975" y="4780950"/>
            <a:ext cx="5112600" cy="42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2000"/>
              <a:buNone/>
            </a:pPr>
            <a:r>
              <a:rPr b="1" lang="en-US">
                <a:solidFill>
                  <a:schemeClr val="dk2"/>
                </a:solidFill>
              </a:rPr>
              <a:t>Car Parking</a:t>
            </a:r>
            <a:endParaRPr/>
          </a:p>
          <a:p>
            <a:pPr indent="0" lvl="0" marL="0" marR="0" rtl="0" algn="l">
              <a:lnSpc>
                <a:spcPct val="100000"/>
              </a:lnSpc>
              <a:spcBef>
                <a:spcPts val="0"/>
              </a:spcBef>
              <a:spcAft>
                <a:spcPts val="0"/>
              </a:spcAft>
              <a:buSzPts val="2000"/>
              <a:buNone/>
            </a:pPr>
            <a:r>
              <a:t/>
            </a:r>
            <a:endParaRPr/>
          </a:p>
          <a:p>
            <a:pPr indent="0" lvl="0" marL="457200" marR="0" rtl="0" algn="l">
              <a:lnSpc>
                <a:spcPct val="100000"/>
              </a:lnSpc>
              <a:spcBef>
                <a:spcPts val="0"/>
              </a:spcBef>
              <a:spcAft>
                <a:spcPts val="0"/>
              </a:spcAft>
              <a:buSzPts val="2000"/>
              <a:buNone/>
            </a:pPr>
            <a:r>
              <a:t/>
            </a:r>
            <a:endParaRPr/>
          </a:p>
          <a:p>
            <a:pPr indent="-173046" lvl="0" marL="300046" marR="0" rtl="0" algn="l">
              <a:lnSpc>
                <a:spcPct val="100000"/>
              </a:lnSpc>
              <a:spcBef>
                <a:spcPts val="0"/>
              </a:spcBef>
              <a:spcAft>
                <a:spcPts val="0"/>
              </a:spcAft>
              <a:buClr>
                <a:schemeClr val="dk1"/>
              </a:buClr>
              <a:buSzPts val="1100"/>
              <a:buFont typeface="Arial"/>
              <a:buNone/>
            </a:pPr>
            <a:r>
              <a:t/>
            </a:r>
            <a:endParaRPr/>
          </a:p>
          <a:p>
            <a:pPr indent="-173046" lvl="0" marL="300046" marR="0" rtl="0" algn="l">
              <a:lnSpc>
                <a:spcPct val="100000"/>
              </a:lnSpc>
              <a:spcBef>
                <a:spcPts val="0"/>
              </a:spcBef>
              <a:spcAft>
                <a:spcPts val="0"/>
              </a:spcAft>
              <a:buClr>
                <a:srgbClr val="41B4C7"/>
              </a:buClr>
              <a:buSzPts val="2000"/>
              <a:buFont typeface="Noto Sans Symbols"/>
              <a:buNone/>
            </a:pPr>
            <a:r>
              <a:t/>
            </a:r>
            <a:endParaRPr/>
          </a:p>
        </p:txBody>
      </p:sp>
      <p:sp>
        <p:nvSpPr>
          <p:cNvPr id="183" name="Google Shape;183;p24"/>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84" name="Google Shape;184;p24"/>
          <p:cNvSpPr txBox="1"/>
          <p:nvPr>
            <p:ph idx="1" type="body"/>
          </p:nvPr>
        </p:nvSpPr>
        <p:spPr>
          <a:xfrm>
            <a:off x="7080250" y="5006975"/>
            <a:ext cx="5111750" cy="42545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0"/>
              </a:spcBef>
              <a:spcAft>
                <a:spcPts val="0"/>
              </a:spcAft>
              <a:buClr>
                <a:srgbClr val="000000"/>
              </a:buClr>
              <a:buSzPts val="2000"/>
              <a:buFont typeface="Arial"/>
              <a:buNone/>
            </a:pPr>
            <a:r>
              <a:rPr b="1" i="0" lang="en-US" sz="1400" u="none" cap="none" strike="noStrike">
                <a:solidFill>
                  <a:schemeClr val="dk2"/>
                </a:solidFill>
                <a:latin typeface="Arial"/>
                <a:ea typeface="Arial"/>
                <a:cs typeface="Arial"/>
                <a:sym typeface="Arial"/>
              </a:rPr>
              <a:t>Cross-border Tourism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173046" lvl="0" marL="300046" marR="0" rtl="0" algn="l">
              <a:lnSpc>
                <a:spcPct val="100000"/>
              </a:lnSpc>
              <a:spcBef>
                <a:spcPts val="0"/>
              </a:spcBef>
              <a:spcAft>
                <a:spcPts val="0"/>
              </a:spcAft>
              <a:buClr>
                <a:srgbClr val="41B4C7"/>
              </a:buClr>
              <a:buSzPts val="20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185" name="Google Shape;185;p24"/>
          <p:cNvPicPr preferRelativeResize="0"/>
          <p:nvPr/>
        </p:nvPicPr>
        <p:blipFill rotWithShape="1">
          <a:blip r:embed="rId3">
            <a:alphaModFix/>
          </a:blip>
          <a:srcRect b="0" l="0" r="0" t="0"/>
          <a:stretch/>
        </p:blipFill>
        <p:spPr>
          <a:xfrm>
            <a:off x="848525" y="1686188"/>
            <a:ext cx="4381500" cy="2781300"/>
          </a:xfrm>
          <a:prstGeom prst="rect">
            <a:avLst/>
          </a:prstGeom>
          <a:noFill/>
          <a:ln cap="flat" cmpd="sng" w="19050">
            <a:solidFill>
              <a:schemeClr val="dk2"/>
            </a:solidFill>
            <a:prstDash val="solid"/>
            <a:round/>
            <a:headEnd len="sm" w="sm" type="none"/>
            <a:tailEnd len="sm" w="sm" type="none"/>
          </a:ln>
        </p:spPr>
      </p:pic>
      <p:pic>
        <p:nvPicPr>
          <p:cNvPr id="186" name="Google Shape;186;p24"/>
          <p:cNvPicPr preferRelativeResize="0"/>
          <p:nvPr/>
        </p:nvPicPr>
        <p:blipFill rotWithShape="1">
          <a:blip r:embed="rId4">
            <a:alphaModFix/>
          </a:blip>
          <a:srcRect b="0" l="0" r="0" t="0"/>
          <a:stretch/>
        </p:blipFill>
        <p:spPr>
          <a:xfrm>
            <a:off x="7428800" y="1372740"/>
            <a:ext cx="3241215" cy="340821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564897" y="287340"/>
            <a:ext cx="10492800" cy="10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solidFill>
                  <a:schemeClr val="accent5"/>
                </a:solidFill>
              </a:rPr>
              <a:t>Linked Data: JSON to JSON-LD</a:t>
            </a:r>
            <a:endParaRPr b="0" i="0" sz="2800" u="none" cap="none" strike="noStrike">
              <a:solidFill>
                <a:schemeClr val="accent5"/>
              </a:solidFill>
              <a:latin typeface="Arial"/>
              <a:ea typeface="Arial"/>
              <a:cs typeface="Arial"/>
              <a:sym typeface="Arial"/>
            </a:endParaRPr>
          </a:p>
        </p:txBody>
      </p:sp>
      <p:sp>
        <p:nvSpPr>
          <p:cNvPr id="192" name="Google Shape;192;p25"/>
          <p:cNvSpPr txBox="1"/>
          <p:nvPr>
            <p:ph idx="1" type="body"/>
          </p:nvPr>
        </p:nvSpPr>
        <p:spPr>
          <a:xfrm>
            <a:off x="564897" y="1357298"/>
            <a:ext cx="10074900" cy="4929300"/>
          </a:xfrm>
          <a:prstGeom prst="rect">
            <a:avLst/>
          </a:prstGeom>
          <a:noFill/>
          <a:ln>
            <a:noFill/>
          </a:ln>
        </p:spPr>
        <p:txBody>
          <a:bodyPr anchorCtr="0" anchor="t" bIns="45700" lIns="91425" spcFirstLastPara="1" rIns="91425" wrap="square" tIns="45700">
            <a:noAutofit/>
          </a:bodyPr>
          <a:lstStyle/>
          <a:p>
            <a:pPr indent="-173046" lvl="0" marL="300046" marR="0" rtl="0" algn="l">
              <a:lnSpc>
                <a:spcPct val="100000"/>
              </a:lnSpc>
              <a:spcBef>
                <a:spcPts val="0"/>
              </a:spcBef>
              <a:spcAft>
                <a:spcPts val="0"/>
              </a:spcAft>
              <a:buClr>
                <a:srgbClr val="41B4C7"/>
              </a:buClr>
              <a:buSzPts val="2000"/>
              <a:buFont typeface="Noto Sans Symbols"/>
              <a:buNone/>
            </a:pPr>
            <a:r>
              <a:rPr lang="en-US" sz="1800"/>
              <a:t>From: </a:t>
            </a:r>
            <a:r>
              <a:rPr lang="en-US" sz="1800" u="sng">
                <a:solidFill>
                  <a:schemeClr val="accent5"/>
                </a:solidFill>
                <a:hlinkClick r:id="rId3">
                  <a:extLst>
                    <a:ext uri="{A12FA001-AC4F-418D-AE19-62706E023703}">
                      <ahyp:hlinkClr val="tx"/>
                    </a:ext>
                  </a:extLst>
                </a:hlinkClick>
              </a:rPr>
              <a:t>https://json-ld.org/</a:t>
            </a:r>
            <a:endParaRPr sz="1800">
              <a:solidFill>
                <a:schemeClr val="accent5"/>
              </a:solidFill>
            </a:endParaRPr>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342900" lvl="0" marL="457200" marR="0" rtl="0" algn="l">
              <a:lnSpc>
                <a:spcPct val="100000"/>
              </a:lnSpc>
              <a:spcBef>
                <a:spcPts val="0"/>
              </a:spcBef>
              <a:spcAft>
                <a:spcPts val="0"/>
              </a:spcAft>
              <a:buSzPts val="1800"/>
              <a:buChar char="▪"/>
            </a:pPr>
            <a:r>
              <a:rPr b="1" lang="en-US" sz="1800">
                <a:solidFill>
                  <a:schemeClr val="dk2"/>
                </a:solidFill>
              </a:rPr>
              <a:t>JSON-LD</a:t>
            </a:r>
            <a:r>
              <a:rPr lang="en-US" sz="1800"/>
              <a:t> is a lightweight Linked Data format. It is easy for humans to read and write. It is based on the already successful JSON format and provides a way to help JSON data interoperate at Web-scale. </a:t>
            </a:r>
            <a:endParaRPr sz="1800"/>
          </a:p>
          <a:p>
            <a:pPr indent="0" lvl="0" marL="457200" marR="0" rtl="0" algn="l">
              <a:lnSpc>
                <a:spcPct val="100000"/>
              </a:lnSpc>
              <a:spcBef>
                <a:spcPts val="0"/>
              </a:spcBef>
              <a:spcAft>
                <a:spcPts val="0"/>
              </a:spcAft>
              <a:buSzPts val="2000"/>
              <a:buNone/>
            </a:pPr>
            <a:r>
              <a:t/>
            </a:r>
            <a:endParaRPr sz="1800"/>
          </a:p>
          <a:p>
            <a:pPr indent="-342900" lvl="0" marL="457200" marR="0" rtl="0" algn="l">
              <a:lnSpc>
                <a:spcPct val="100000"/>
              </a:lnSpc>
              <a:spcBef>
                <a:spcPts val="0"/>
              </a:spcBef>
              <a:spcAft>
                <a:spcPts val="0"/>
              </a:spcAft>
              <a:buSzPts val="1800"/>
              <a:buChar char="▪"/>
            </a:pPr>
            <a:r>
              <a:rPr b="1" lang="en-US" sz="1800">
                <a:solidFill>
                  <a:schemeClr val="dk2"/>
                </a:solidFill>
              </a:rPr>
              <a:t>Linked Data</a:t>
            </a:r>
            <a:r>
              <a:rPr lang="en-US" sz="180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a:p>
            <a:pPr indent="-173046" lvl="0" marL="300046" marR="0" rtl="0" algn="l">
              <a:lnSpc>
                <a:spcPct val="100000"/>
              </a:lnSpc>
              <a:spcBef>
                <a:spcPts val="0"/>
              </a:spcBef>
              <a:spcAft>
                <a:spcPts val="0"/>
              </a:spcAft>
              <a:buClr>
                <a:srgbClr val="41B4C7"/>
              </a:buClr>
              <a:buSzPts val="2000"/>
              <a:buFont typeface="Noto Sans Symbols"/>
              <a:buNone/>
            </a:pPr>
            <a:r>
              <a:t/>
            </a:r>
            <a:endParaRPr sz="1800"/>
          </a:p>
        </p:txBody>
      </p:sp>
      <p:sp>
        <p:nvSpPr>
          <p:cNvPr id="193" name="Google Shape;193;p25"/>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descr="JSON-LD logo" id="194" name="Google Shape;194;p25"/>
          <p:cNvPicPr preferRelativeResize="0"/>
          <p:nvPr/>
        </p:nvPicPr>
        <p:blipFill rotWithShape="1">
          <a:blip r:embed="rId4">
            <a:alphaModFix/>
          </a:blip>
          <a:srcRect b="0" l="0" r="0" t="0"/>
          <a:stretch/>
        </p:blipFill>
        <p:spPr>
          <a:xfrm>
            <a:off x="3393372" y="1408990"/>
            <a:ext cx="304800" cy="304800"/>
          </a:xfrm>
          <a:prstGeom prst="rect">
            <a:avLst/>
          </a:prstGeom>
          <a:noFill/>
          <a:ln>
            <a:noFill/>
          </a:ln>
        </p:spPr>
      </p:pic>
      <p:sp>
        <p:nvSpPr>
          <p:cNvPr id="195" name="Google Shape;195;p25"/>
          <p:cNvSpPr txBox="1"/>
          <p:nvPr/>
        </p:nvSpPr>
        <p:spPr>
          <a:xfrm>
            <a:off x="2278325" y="4430075"/>
            <a:ext cx="7295400" cy="1542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333333"/>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"@context": "</a:t>
            </a:r>
            <a:r>
              <a:rPr b="1" i="0" lang="en-US" sz="1200" u="none" cap="none" strike="noStrike">
                <a:solidFill>
                  <a:schemeClr val="lt1"/>
                </a:solidFill>
                <a:uFill>
                  <a:noFill/>
                </a:uFill>
                <a:latin typeface="Courier New"/>
                <a:ea typeface="Courier New"/>
                <a:cs typeface="Courier New"/>
                <a:sym typeface="Courier New"/>
                <a:hlinkClick r:id="rId5">
                  <a:extLst>
                    <a:ext uri="{A12FA001-AC4F-418D-AE19-62706E023703}">
                      <ahyp:hlinkClr val="tx"/>
                    </a:ext>
                  </a:extLst>
                </a:hlinkClick>
              </a:rPr>
              <a:t>https://json-ld.org/contexts/person.jsonld</a:t>
            </a: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"@id": "</a:t>
            </a:r>
            <a:r>
              <a:rPr b="1" i="0" lang="en-US" sz="1200" u="none" cap="none" strike="noStrike">
                <a:solidFill>
                  <a:schemeClr val="lt1"/>
                </a:solidFill>
                <a:uFill>
                  <a:noFill/>
                </a:uFill>
                <a:latin typeface="Courier New"/>
                <a:ea typeface="Courier New"/>
                <a:cs typeface="Courier New"/>
                <a:sym typeface="Courier New"/>
                <a:hlinkClick r:id="rId6">
                  <a:extLst>
                    <a:ext uri="{A12FA001-AC4F-418D-AE19-62706E023703}">
                      <ahyp:hlinkClr val="tx"/>
                    </a:ext>
                  </a:extLst>
                </a:hlinkClick>
              </a:rPr>
              <a:t>http://dbpedia.org/resource/John_Lennon</a:t>
            </a: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"name": "John Lennon",</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"born": "1940-10-09",</a:t>
            </a:r>
            <a:endParaRPr b="1" i="0" sz="12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   "spouse": "</a:t>
            </a:r>
            <a:r>
              <a:rPr b="1" i="0" lang="en-US" sz="1200" u="none" cap="none" strike="noStrike">
                <a:solidFill>
                  <a:schemeClr val="lt1"/>
                </a:solidFill>
                <a:uFill>
                  <a:noFill/>
                </a:uFill>
                <a:latin typeface="Courier New"/>
                <a:ea typeface="Courier New"/>
                <a:cs typeface="Courier New"/>
                <a:sym typeface="Courier New"/>
                <a:hlinkClick r:id="rId7">
                  <a:extLst>
                    <a:ext uri="{A12FA001-AC4F-418D-AE19-62706E023703}">
                      <ahyp:hlinkClr val="tx"/>
                    </a:ext>
                  </a:extLst>
                </a:hlinkClick>
              </a:rPr>
              <a:t>http://dbpedia.org/resource/Cynthia_Lennon</a:t>
            </a: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88900" rtl="0" algn="l">
              <a:lnSpc>
                <a:spcPct val="150000"/>
              </a:lnSpc>
              <a:spcBef>
                <a:spcPts val="0"/>
              </a:spcBef>
              <a:spcAft>
                <a:spcPts val="0"/>
              </a:spcAft>
              <a:buClr>
                <a:srgbClr val="000000"/>
              </a:buClr>
              <a:buSzPts val="1200"/>
              <a:buFont typeface="Arial"/>
              <a:buNone/>
            </a:pPr>
            <a:r>
              <a:rPr b="1" i="0" lang="en-US" sz="1200" u="none" cap="none" strike="noStrike">
                <a:solidFill>
                  <a:schemeClr val="lt1"/>
                </a:solidFill>
                <a:latin typeface="Courier New"/>
                <a:ea typeface="Courier New"/>
                <a:cs typeface="Courier New"/>
                <a:sym typeface="Courier New"/>
              </a:rPr>
              <a:t>}</a:t>
            </a:r>
            <a:endParaRPr b="1" i="0" sz="1200" u="none" cap="none" strike="noStrike">
              <a:solidFill>
                <a:schemeClr val="lt1"/>
              </a:solidFill>
              <a:latin typeface="Courier New"/>
              <a:ea typeface="Courier New"/>
              <a:cs typeface="Courier New"/>
              <a:sym typeface="Courier New"/>
            </a:endParaRPr>
          </a:p>
          <a:p>
            <a:pPr indent="0" lvl="0" marL="0" marR="88900" rtl="0" algn="l">
              <a:lnSpc>
                <a:spcPct val="150000"/>
              </a:lnSpc>
              <a:spcBef>
                <a:spcPts val="800"/>
              </a:spcBef>
              <a:spcAft>
                <a:spcPts val="800"/>
              </a:spcAft>
              <a:buClr>
                <a:srgbClr val="000000"/>
              </a:buClr>
              <a:buSzPts val="1200"/>
              <a:buFont typeface="Arial"/>
              <a:buNone/>
            </a:pPr>
            <a:r>
              <a:t/>
            </a:r>
            <a:endParaRPr b="1" i="0" sz="1200" u="none" cap="none" strike="noStrike">
              <a:solidFill>
                <a:srgbClr val="333333"/>
              </a:solidFill>
              <a:highlight>
                <a:srgbClr val="F5F5F5"/>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01" name="Google Shape;201;p26"/>
          <p:cNvSpPr txBox="1"/>
          <p:nvPr>
            <p:ph type="title"/>
          </p:nvPr>
        </p:nvSpPr>
        <p:spPr>
          <a:xfrm>
            <a:off x="564896" y="287340"/>
            <a:ext cx="11046600" cy="1006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000"/>
              <a:buNone/>
            </a:pPr>
            <a:r>
              <a:rPr lang="en-US"/>
              <a:t>Harpreet Singh, the Blockchain in Smart Cities Expert</a:t>
            </a:r>
            <a:endParaRPr/>
          </a:p>
        </p:txBody>
      </p:sp>
      <p:sp>
        <p:nvSpPr>
          <p:cNvPr id="202" name="Google Shape;202;p26"/>
          <p:cNvSpPr txBox="1"/>
          <p:nvPr>
            <p:ph idx="1" type="body"/>
          </p:nvPr>
        </p:nvSpPr>
        <p:spPr>
          <a:xfrm>
            <a:off x="564897" y="1357298"/>
            <a:ext cx="11046600" cy="492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a:t> </a:t>
            </a:r>
            <a:endParaRPr b="0" i="0" sz="2000" u="none" cap="none" strike="noStrike">
              <a:solidFill>
                <a:schemeClr val="lt1"/>
              </a:solidFill>
              <a:latin typeface="Arial"/>
              <a:ea typeface="Arial"/>
              <a:cs typeface="Arial"/>
              <a:sym typeface="Arial"/>
            </a:endParaRPr>
          </a:p>
        </p:txBody>
      </p:sp>
      <p:pic>
        <p:nvPicPr>
          <p:cNvPr id="203" name="Google Shape;203;p26"/>
          <p:cNvPicPr preferRelativeResize="0"/>
          <p:nvPr/>
        </p:nvPicPr>
        <p:blipFill rotWithShape="1">
          <a:blip r:embed="rId3">
            <a:alphaModFix/>
          </a:blip>
          <a:srcRect b="0" l="0" r="0" t="0"/>
          <a:stretch/>
        </p:blipFill>
        <p:spPr>
          <a:xfrm>
            <a:off x="2351314" y="1357297"/>
            <a:ext cx="7610500" cy="474307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2" type="sldNum"/>
          </p:nvPr>
        </p:nvSpPr>
        <p:spPr>
          <a:xfrm>
            <a:off x="5407286" y="6356361"/>
            <a:ext cx="13773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09" name="Google Shape;209;p27"/>
          <p:cNvSpPr txBox="1"/>
          <p:nvPr>
            <p:ph type="title"/>
          </p:nvPr>
        </p:nvSpPr>
        <p:spPr>
          <a:xfrm>
            <a:off x="564896" y="287340"/>
            <a:ext cx="11046600" cy="1006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000"/>
              <a:buNone/>
            </a:pPr>
            <a:r>
              <a:rPr lang="en-US"/>
              <a:t>Harpreet Singh, the Blockchain in Smart Cities Expert</a:t>
            </a:r>
            <a:endParaRPr/>
          </a:p>
        </p:txBody>
      </p:sp>
      <p:sp>
        <p:nvSpPr>
          <p:cNvPr id="210" name="Google Shape;210;p27"/>
          <p:cNvSpPr txBox="1"/>
          <p:nvPr>
            <p:ph idx="1" type="body"/>
          </p:nvPr>
        </p:nvSpPr>
        <p:spPr>
          <a:xfrm>
            <a:off x="564897" y="1357298"/>
            <a:ext cx="11046600" cy="492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2000"/>
              <a:buNone/>
            </a:pPr>
            <a:r>
              <a:rPr lang="en-US"/>
              <a:t> </a:t>
            </a:r>
            <a:endParaRPr b="0" i="0" sz="2000" u="none" cap="none" strike="noStrike">
              <a:solidFill>
                <a:schemeClr val="lt1"/>
              </a:solidFill>
              <a:latin typeface="Arial"/>
              <a:ea typeface="Arial"/>
              <a:cs typeface="Arial"/>
              <a:sym typeface="Arial"/>
            </a:endParaRPr>
          </a:p>
        </p:txBody>
      </p:sp>
      <p:pic>
        <p:nvPicPr>
          <p:cNvPr id="211" name="Google Shape;211;p27"/>
          <p:cNvPicPr preferRelativeResize="0"/>
          <p:nvPr/>
        </p:nvPicPr>
        <p:blipFill rotWithShape="1">
          <a:blip r:embed="rId3">
            <a:alphaModFix/>
          </a:blip>
          <a:srcRect b="0" l="0" r="0" t="0"/>
          <a:stretch/>
        </p:blipFill>
        <p:spPr>
          <a:xfrm>
            <a:off x="2505694" y="1357298"/>
            <a:ext cx="7458730" cy="4856203"/>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2010-09-29T09:49:24Z</dcterms:created>
  <dc:creator>TID</dc:creator>
</cp:coreProperties>
</file>