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7099300" cy="102346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7a6b2d506_0_7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a7a6b2d506_0_7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7a6b2d506_0_8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a7a6b2d506_0_8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7a6b2d506_0_15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a7a6b2d506_0_15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a7a6b2d506_0_16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a7a6b2d506_0_16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7a6b2d506_0_18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a7a6b2d506_0_18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7a6b2d506_0_18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a7a6b2d506_0_187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7a6b2d506_0_19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a7a6b2d506_0_193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a7a6b2d506_0_21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a7a6b2d506_0_21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7a6b2d506_0_22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a7a6b2d506_0_22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a7a6b2d506_0_25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a7a6b2d506_0_25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7a6b2d506_0_25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a7a6b2d506_0_257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a7a6b2d506_0_43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a7a6b2d506_0_433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a7a6b2d506_0_44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a7a6b2d506_0_44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a7a6b2d506_0_47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a7a6b2d506_0_47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a7a6b2d506_0_47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1a7a6b2d506_0_47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a7a6b2d506_0_50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a7a6b2d506_0_50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1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13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a7a6b2d506_0_36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1a7a6b2d506_0_36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14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7a6b2d506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a7a6b2d506_0_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7a6b2d506_0_7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a7a6b2d506_0_7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gif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bg>
      <p:bgPr>
        <a:solidFill>
          <a:srgbClr val="41B4C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>
            <a:off x="561239" y="2368440"/>
            <a:ext cx="0" cy="305992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871141" y="2545694"/>
            <a:ext cx="9327015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71141" y="3898403"/>
            <a:ext cx="10363200" cy="92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b="0" i="0" sz="3033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b="0" i="0" sz="2599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71141" y="6119013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19524" l="21655" r="21652" t="13698"/>
          <a:stretch/>
        </p:blipFill>
        <p:spPr>
          <a:xfrm>
            <a:off x="9063486" y="300513"/>
            <a:ext cx="2630456" cy="21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>
  <p:cSld name="1_En blanc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 rot="10800000">
            <a:off x="782795" y="1786154"/>
            <a:ext cx="5088" cy="94186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1"/>
          <p:cNvSpPr txBox="1"/>
          <p:nvPr/>
        </p:nvSpPr>
        <p:spPr>
          <a:xfrm>
            <a:off x="914400" y="1827439"/>
            <a:ext cx="22108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1B4C7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3200" u="none" cap="none" strike="noStrike">
              <a:solidFill>
                <a:srgbClr val="41B4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914401" y="3251074"/>
            <a:ext cx="3424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i="0" sz="20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i="0" sz="20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512300" y="5985577"/>
            <a:ext cx="2095500" cy="4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bg>
      <p:bgPr>
        <a:solidFill>
          <a:srgbClr val="5DC0C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" name="Google Shape;65;p12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" name="Google Shape;6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bg>
      <p:bgPr>
        <a:solidFill>
          <a:srgbClr val="5DC0C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 blanco">
  <p:cSld name="2_En blanc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2" name="Google Shape;72;p14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64897" y="1357298"/>
            <a:ext cx="10074814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"/>
              <a:buChar char="▪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bg>
      <p:bgPr>
        <a:solidFill>
          <a:srgbClr val="5DC0C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/>
        </p:nvSpPr>
        <p:spPr>
          <a:xfrm>
            <a:off x="914400" y="1827439"/>
            <a:ext cx="22108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914401" y="3251074"/>
            <a:ext cx="3424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i="0" sz="20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i="0" sz="20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rgbClr val="5DC0C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ctrTitle"/>
          </p:nvPr>
        </p:nvSpPr>
        <p:spPr>
          <a:xfrm>
            <a:off x="914400" y="1827442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5DC0C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564896" y="287340"/>
            <a:ext cx="11046532" cy="100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4897" y="1357298"/>
            <a:ext cx="11046530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Noto San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rgbClr val="5DC0C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ctrTitle"/>
          </p:nvPr>
        </p:nvSpPr>
        <p:spPr>
          <a:xfrm>
            <a:off x="914400" y="2603597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914400" y="4106171"/>
            <a:ext cx="10363200" cy="515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b="0" i="0" sz="3033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b="0" i="0" sz="2599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914400" y="6123936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 rot="10800000">
            <a:off x="561239" y="2368440"/>
            <a:ext cx="0" cy="3059927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16053" l="7561" r="37806" t="17506"/>
          <a:stretch/>
        </p:blipFill>
        <p:spPr>
          <a:xfrm>
            <a:off x="9063486" y="356116"/>
            <a:ext cx="2522714" cy="216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b="13284" l="4618" r="3614" t="16507"/>
          <a:stretch/>
        </p:blipFill>
        <p:spPr>
          <a:xfrm>
            <a:off x="9512300" y="5985577"/>
            <a:ext cx="2095500" cy="4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En blanco">
  <p:cSld name="5_En blanc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9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ctrTitle"/>
          </p:nvPr>
        </p:nvSpPr>
        <p:spPr>
          <a:xfrm>
            <a:off x="914400" y="1827442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En blanco">
  <p:cSld name="4_En bl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Relationship Id="rId7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Relationship Id="rId7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jwt.io/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fiware.org/developers/catalogue" TargetMode="External"/><Relationship Id="rId4" Type="http://schemas.openxmlformats.org/officeDocument/2006/relationships/hyperlink" Target="https://fiware-academy.readthedocs.io/en/latest/index.html" TargetMode="External"/><Relationship Id="rId5" Type="http://schemas.openxmlformats.org/officeDocument/2006/relationships/hyperlink" Target="https://github.com/ging/fiware-idm" TargetMode="External"/><Relationship Id="rId6" Type="http://schemas.openxmlformats.org/officeDocument/2006/relationships/hyperlink" Target="https://github.com/ging/fiware-pep-proxy" TargetMode="External"/><Relationship Id="rId7" Type="http://schemas.openxmlformats.org/officeDocument/2006/relationships/hyperlink" Target="https://github.com/authzforce/server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hyperlink" Target="https://oauth.net/2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1850802" y="2545689"/>
            <a:ext cx="7578200" cy="1229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/>
              <a:t>Securing FIWARE Architectures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871141" y="3898403"/>
            <a:ext cx="10363200" cy="92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/>
              <a:t>Jason Fox, Senior Technical Evangelist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/>
              <a:t>FIWARE Foundation 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628650" y="1499697"/>
            <a:ext cx="108813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PEP Proxy for securing service backends</a:t>
            </a:r>
            <a:endParaRPr b="1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Basic and complex AC policies support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OAuth 2.0 Access Tokens support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JSON Web Tokens (JWT) support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Custom PDP configuration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Integrated with API Management tools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1076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APInf &amp; API Umbrella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1076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1076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Kong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1228271" y="287340"/>
            <a:ext cx="9829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Wilma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Main features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858" y="432215"/>
            <a:ext cx="716413" cy="71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Wilma : PEP Proxy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512325" y="1689425"/>
            <a:ext cx="57039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Offers a</a:t>
            </a:r>
            <a:r>
              <a:rPr b="1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Policy Execution Point</a:t>
            </a:r>
            <a:r>
              <a:rPr b="1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(PEP) to protect other microservices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Request must provide </a:t>
            </a:r>
            <a:r>
              <a:rPr b="1" i="0" lang="en-US" sz="1800" u="none" cap="none" strike="noStrike">
                <a:solidFill>
                  <a:srgbClr val="002E67"/>
                </a:solidFill>
                <a:latin typeface="Courier New"/>
                <a:ea typeface="Courier New"/>
                <a:cs typeface="Courier New"/>
                <a:sym typeface="Courier New"/>
              </a:rPr>
              <a:t>X-Auth-Token </a:t>
            </a: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header signifying who (or what) is making the request. 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○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Token is obtained via an OAuth Flow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PEP Proxy passes information on to a </a:t>
            </a: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Policy Decision Point</a:t>
            </a: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(such a Keyrock) to make a permit/deny decision on the request.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Keyrock PDP adjudicates based on authentication or Role-based Access Control </a:t>
            </a: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RBAC</a:t>
            </a:r>
            <a:endParaRPr b="1" i="0" sz="1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25" y="863254"/>
            <a:ext cx="5946000" cy="5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628650" y="1499697"/>
            <a:ext cx="108813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PAP and PDP Server for managing complex AC policies</a:t>
            </a:r>
            <a:endParaRPr b="1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XACML-3.0 standard-compliant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Cloud-ready RESTful ABAC framework with XML optimization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Multi-tenant REST API for PDP and PAP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Standards: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1030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OASIS: XACML 3.0 + Profiles (REST, RBAC, Multiple Decision)</a:t>
            </a:r>
            <a:endParaRPr/>
          </a:p>
          <a:p>
            <a:pPr indent="-225425" lvl="0" marL="1030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1030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ISO: Fast Infoset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Extensible to attribute providers (PIP), functions, etc.</a:t>
            </a:r>
            <a:endParaRPr/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1228271" y="287340"/>
            <a:ext cx="9829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AuthZForce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Main features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94" y="399141"/>
            <a:ext cx="667636" cy="8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Authzforce : Policy-based Access control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512325" y="1689425"/>
            <a:ext cx="57039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PEP Proxy passes information on to a </a:t>
            </a: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Policy Decision Point</a:t>
            </a: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to make a permit/deny decision on the request.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○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Keyrock declines to adjudicate</a:t>
            </a:r>
            <a:endParaRPr b="1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○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Authzforce used to make final decision</a:t>
            </a:r>
            <a:endParaRPr b="1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Authzforce is an XACML Server offering Policy-Based Access control </a:t>
            </a: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PBAC</a:t>
            </a: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○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Policies written in XML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○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Policies can be complex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○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Policies can be altered on the fly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Use Authzforce for fine grained access control.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8625" y="1439950"/>
            <a:ext cx="5350351" cy="476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53335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XACML - Defining Complex Access Policies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7525" y="1716525"/>
            <a:ext cx="7328801" cy="34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/>
        </p:nvSpPr>
        <p:spPr>
          <a:xfrm>
            <a:off x="154700" y="1483100"/>
            <a:ext cx="40002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ontserrat"/>
              <a:buChar char="●"/>
            </a:pP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XACML policies are split into a hierarchy: </a:t>
            </a:r>
            <a:endParaRPr b="0" i="0" sz="12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ontserrat"/>
              <a:buChar char="○"/>
            </a:pP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&lt;PolicySet&gt;</a:t>
            </a:r>
            <a:endParaRPr b="1" i="0" sz="12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ontserrat"/>
              <a:buChar char="■"/>
            </a:pP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&lt;Policy&gt;</a:t>
            </a:r>
            <a:r>
              <a:rPr b="1" i="0" lang="en-US" sz="12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2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3" marL="18288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ontserrat"/>
              <a:buChar char="●"/>
            </a:pP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&lt;Rule&gt;</a:t>
            </a:r>
            <a:endParaRPr b="1" i="0" sz="1200" u="none" cap="none" strike="noStrike">
              <a:solidFill>
                <a:srgbClr val="002E6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Each </a:t>
            </a: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&lt;Rule&gt;</a:t>
            </a: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within a </a:t>
            </a: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&lt;Policy&gt;</a:t>
            </a: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is evaluated as to whether it should grant access to a resource </a:t>
            </a:r>
            <a:endParaRPr b="0" i="0" sz="12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The overall </a:t>
            </a: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&lt;Policy&gt;</a:t>
            </a: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result is defined by the result of all </a:t>
            </a: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&lt;Rule&gt;</a:t>
            </a:r>
            <a:r>
              <a:rPr b="1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elements processed in turn.</a:t>
            </a:r>
            <a:endParaRPr b="0" i="0" sz="12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Separate </a:t>
            </a: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&lt;Policy&gt;</a:t>
            </a: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results are then evaluated against each other using combining algorithms define which </a:t>
            </a: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&lt;Policy&gt;</a:t>
            </a: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wins in case of conflict.</a:t>
            </a:r>
            <a:endParaRPr b="0" i="0" sz="12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645325" y="5358500"/>
            <a:ext cx="4933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&lt;Rule&gt;</a:t>
            </a: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element consists of a </a:t>
            </a: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&lt;Target&gt;</a:t>
            </a:r>
            <a:r>
              <a:rPr b="0" i="0" lang="en-US" sz="12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b="1" i="0" lang="en-US" sz="1200" u="none" cap="none" strike="noStrike">
                <a:solidFill>
                  <a:srgbClr val="002E67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b="1" i="0" lang="en-US" sz="12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0" sz="14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Identity and AC Management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OAuth 2.0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8" name="Google Shape;248;p30"/>
          <p:cNvGrpSpPr/>
          <p:nvPr/>
        </p:nvGrpSpPr>
        <p:grpSpPr>
          <a:xfrm>
            <a:off x="2736471" y="1897304"/>
            <a:ext cx="6760709" cy="3374889"/>
            <a:chOff x="2736471" y="2331644"/>
            <a:chExt cx="6760709" cy="3374889"/>
          </a:xfrm>
        </p:grpSpPr>
        <p:pic>
          <p:nvPicPr>
            <p:cNvPr id="249" name="Google Shape;24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06096" y="2331644"/>
              <a:ext cx="6691084" cy="33748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17169" y="2576313"/>
              <a:ext cx="624115" cy="624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36471" y="2651284"/>
              <a:ext cx="486224" cy="486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Identity and AC Management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Accessing GEs and services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8" name="Google Shape;258;p31"/>
          <p:cNvGrpSpPr/>
          <p:nvPr/>
        </p:nvGrpSpPr>
        <p:grpSpPr>
          <a:xfrm>
            <a:off x="2273997" y="1524318"/>
            <a:ext cx="7658488" cy="4384909"/>
            <a:chOff x="2159697" y="1878648"/>
            <a:chExt cx="7658488" cy="4384909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9697" y="1878648"/>
              <a:ext cx="7658488" cy="43849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 txBox="1"/>
            <p:nvPr/>
          </p:nvSpPr>
          <p:spPr>
            <a:xfrm>
              <a:off x="5014873" y="3048004"/>
              <a:ext cx="1224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OAuth2 flow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1"/>
            <p:cNvSpPr txBox="1"/>
            <p:nvPr/>
          </p:nvSpPr>
          <p:spPr>
            <a:xfrm>
              <a:off x="2665047" y="3785256"/>
              <a:ext cx="1224300" cy="52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Request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token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1"/>
            <p:cNvSpPr txBox="1"/>
            <p:nvPr/>
          </p:nvSpPr>
          <p:spPr>
            <a:xfrm>
              <a:off x="4710075" y="4319304"/>
              <a:ext cx="1224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 auth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31"/>
            <p:cNvCxnSpPr/>
            <p:nvPr/>
          </p:nvCxnSpPr>
          <p:spPr>
            <a:xfrm>
              <a:off x="4826316" y="3392845"/>
              <a:ext cx="1740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pic>
          <p:nvPicPr>
            <p:cNvPr id="264" name="Google Shape;264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1089" y="1956467"/>
              <a:ext cx="624115" cy="624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23751" y="2031437"/>
              <a:ext cx="486224" cy="486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32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Identity and AC Management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Accessing GEs and services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0" y="1691640"/>
            <a:ext cx="1219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1: Authentication</a:t>
            </a:r>
            <a:endParaRPr/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2: Basic Authorization</a:t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3: Advanced Authorization</a:t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Identity and AC Management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Accessing GEs and services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0" y="1691640"/>
            <a:ext cx="1219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1: Authentication</a:t>
            </a:r>
            <a:endParaRPr/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211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Check if a user has been authenticated</a:t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2: Basic Authorization</a:t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3: Advanced Authorization</a:t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Identity and AC Management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Level 1: Authentication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6" name="Google Shape;286;p34"/>
          <p:cNvGrpSpPr/>
          <p:nvPr/>
        </p:nvGrpSpPr>
        <p:grpSpPr>
          <a:xfrm>
            <a:off x="2333765" y="1425277"/>
            <a:ext cx="7531225" cy="4711071"/>
            <a:chOff x="2276615" y="1733887"/>
            <a:chExt cx="7531225" cy="4711071"/>
          </a:xfrm>
        </p:grpSpPr>
        <p:grpSp>
          <p:nvGrpSpPr>
            <p:cNvPr id="287" name="Google Shape;287;p34"/>
            <p:cNvGrpSpPr/>
            <p:nvPr/>
          </p:nvGrpSpPr>
          <p:grpSpPr>
            <a:xfrm>
              <a:off x="2276615" y="1733887"/>
              <a:ext cx="7531225" cy="4711071"/>
              <a:chOff x="590714" y="1424534"/>
              <a:chExt cx="8011089" cy="4578300"/>
            </a:xfrm>
          </p:grpSpPr>
          <p:sp>
            <p:nvSpPr>
              <p:cNvPr id="288" name="Google Shape;288;p34"/>
              <p:cNvSpPr/>
              <p:nvPr/>
            </p:nvSpPr>
            <p:spPr>
              <a:xfrm>
                <a:off x="4895003" y="1424534"/>
                <a:ext cx="3706800" cy="45783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IAM Infrastructure</a:t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5223803" y="1928354"/>
                <a:ext cx="1137600" cy="3545400"/>
              </a:xfrm>
              <a:prstGeom prst="roundRect">
                <a:avLst>
                  <a:gd fmla="val 5644" name="adj"/>
                </a:avLst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IdM</a:t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6139914" y="5281487"/>
                <a:ext cx="443400" cy="407400"/>
              </a:xfrm>
              <a:prstGeom prst="can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1521505" y="2715381"/>
                <a:ext cx="1850700" cy="468300"/>
              </a:xfrm>
              <a:prstGeom prst="roundRect">
                <a:avLst>
                  <a:gd fmla="val 5644" name="adj"/>
                </a:avLst>
              </a:prstGeom>
              <a:solidFill>
                <a:srgbClr val="7F7F7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 Application</a:t>
                </a:r>
                <a:endParaRPr b="0" i="0" sz="1333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2" name="Google Shape;292;p34"/>
              <p:cNvCxnSpPr/>
              <p:nvPr/>
            </p:nvCxnSpPr>
            <p:spPr>
              <a:xfrm>
                <a:off x="3372125" y="3011559"/>
                <a:ext cx="18516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293" name="Google Shape;293;p34"/>
              <p:cNvSpPr/>
              <p:nvPr/>
            </p:nvSpPr>
            <p:spPr>
              <a:xfrm>
                <a:off x="590714" y="2481385"/>
                <a:ext cx="3706800" cy="35214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1521505" y="4559271"/>
                <a:ext cx="1850700" cy="1093800"/>
              </a:xfrm>
              <a:prstGeom prst="roundRect">
                <a:avLst>
                  <a:gd fmla="val 5644" name="adj"/>
                </a:avLst>
              </a:prstGeom>
              <a:solidFill>
                <a:srgbClr val="7F7F7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 Backend</a:t>
                </a:r>
                <a:endParaRPr b="0" i="0" sz="1333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1697850" y="4224565"/>
                <a:ext cx="1497900" cy="408300"/>
              </a:xfrm>
              <a:prstGeom prst="roundRect">
                <a:avLst>
                  <a:gd fmla="val 5644" name="adj"/>
                </a:avLst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PEP</a:t>
                </a:r>
                <a:endParaRPr/>
              </a:p>
            </p:txBody>
          </p:sp>
          <p:cxnSp>
            <p:nvCxnSpPr>
              <p:cNvPr id="296" name="Google Shape;296;p34"/>
              <p:cNvCxnSpPr>
                <a:stCxn id="291" idx="2"/>
                <a:endCxn id="295" idx="0"/>
              </p:cNvCxnSpPr>
              <p:nvPr/>
            </p:nvCxnSpPr>
            <p:spPr>
              <a:xfrm>
                <a:off x="2446855" y="3183681"/>
                <a:ext cx="0" cy="1041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pic>
            <p:nvPicPr>
              <p:cNvPr id="297" name="Google Shape;297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62447" y="1511777"/>
                <a:ext cx="766671" cy="67736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98" name="Google Shape;298;p34"/>
              <p:cNvCxnSpPr/>
              <p:nvPr/>
            </p:nvCxnSpPr>
            <p:spPr>
              <a:xfrm>
                <a:off x="2446815" y="2189140"/>
                <a:ext cx="0" cy="514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299" name="Google Shape;299;p34"/>
            <p:cNvSpPr txBox="1"/>
            <p:nvPr/>
          </p:nvSpPr>
          <p:spPr>
            <a:xfrm>
              <a:off x="5040923" y="3008928"/>
              <a:ext cx="1224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OAuth2 flow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0" name="Google Shape;300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94771" y="4111727"/>
              <a:ext cx="349088" cy="3826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34"/>
            <p:cNvSpPr txBox="1"/>
            <p:nvPr/>
          </p:nvSpPr>
          <p:spPr>
            <a:xfrm>
              <a:off x="2665047" y="3785256"/>
              <a:ext cx="1224300" cy="52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Request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token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4"/>
            <p:cNvSpPr txBox="1"/>
            <p:nvPr/>
          </p:nvSpPr>
          <p:spPr>
            <a:xfrm>
              <a:off x="5022691" y="4423508"/>
              <a:ext cx="1224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 token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" name="Google Shape;303;p34"/>
            <p:cNvCxnSpPr/>
            <p:nvPr/>
          </p:nvCxnSpPr>
          <p:spPr>
            <a:xfrm>
              <a:off x="4755976" y="4820457"/>
              <a:ext cx="1821900" cy="12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304" name="Google Shape;304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41320" y="4671528"/>
              <a:ext cx="332817" cy="332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1809" y="1895992"/>
              <a:ext cx="624115" cy="624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14471" y="1970963"/>
              <a:ext cx="486224" cy="486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Learning Goals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64900" y="1357300"/>
            <a:ext cx="109350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What are </a:t>
            </a:r>
            <a:r>
              <a:rPr b="1" lang="en-US" sz="24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Identity Management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-US" sz="24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Access Control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Which FIWARE components will you need?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What are </a:t>
            </a:r>
            <a:r>
              <a:rPr b="1" lang="en-US" sz="24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-US" sz="24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Authorization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?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How do they differ?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b="1" lang="en-US" sz="24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OAuth2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? What flows are supported?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-US" sz="24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PEP Proxy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? What does it do?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-US" sz="24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PDP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and when will I need one?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What terms such as </a:t>
            </a:r>
            <a:r>
              <a:rPr b="1" lang="en-US" sz="24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RBAC, PBAC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-US" sz="24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XACML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mean and how are they used?</a:t>
            </a:r>
            <a:endParaRPr sz="2400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Identity and AC Management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Accessing GEs and services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0" y="1691640"/>
            <a:ext cx="1219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1: Authentication</a:t>
            </a:r>
            <a:endParaRPr/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2: Basic Authorization</a:t>
            </a:r>
            <a:endParaRPr b="1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211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Checks if a user has permissions to access a resource</a:t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211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None/>
            </a:pPr>
            <a:r>
              <a:t/>
            </a:r>
            <a:endParaRPr b="0" i="0" sz="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211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HTTP verb + resource path</a:t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3: Advanced Authorization</a:t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Identity and AC Management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Level 2: Basic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0" name="Google Shape;320;p36"/>
          <p:cNvGrpSpPr/>
          <p:nvPr/>
        </p:nvGrpSpPr>
        <p:grpSpPr>
          <a:xfrm>
            <a:off x="2333765" y="1425277"/>
            <a:ext cx="7531225" cy="4711071"/>
            <a:chOff x="2276615" y="1733887"/>
            <a:chExt cx="7531225" cy="4711071"/>
          </a:xfrm>
        </p:grpSpPr>
        <p:grpSp>
          <p:nvGrpSpPr>
            <p:cNvPr id="321" name="Google Shape;321;p36"/>
            <p:cNvGrpSpPr/>
            <p:nvPr/>
          </p:nvGrpSpPr>
          <p:grpSpPr>
            <a:xfrm>
              <a:off x="2276615" y="1733887"/>
              <a:ext cx="7531225" cy="4711071"/>
              <a:chOff x="590714" y="1424534"/>
              <a:chExt cx="8011089" cy="4578300"/>
            </a:xfrm>
          </p:grpSpPr>
          <p:sp>
            <p:nvSpPr>
              <p:cNvPr id="322" name="Google Shape;322;p36"/>
              <p:cNvSpPr/>
              <p:nvPr/>
            </p:nvSpPr>
            <p:spPr>
              <a:xfrm>
                <a:off x="4895003" y="1424534"/>
                <a:ext cx="3706800" cy="45783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IAM Infrastructure</a:t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6"/>
              <p:cNvSpPr/>
              <p:nvPr/>
            </p:nvSpPr>
            <p:spPr>
              <a:xfrm>
                <a:off x="5223803" y="1928354"/>
                <a:ext cx="1137600" cy="3545400"/>
              </a:xfrm>
              <a:prstGeom prst="roundRect">
                <a:avLst>
                  <a:gd fmla="val 5644" name="adj"/>
                </a:avLst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IdM</a:t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6"/>
              <p:cNvSpPr/>
              <p:nvPr/>
            </p:nvSpPr>
            <p:spPr>
              <a:xfrm>
                <a:off x="6139914" y="5281487"/>
                <a:ext cx="443400" cy="407400"/>
              </a:xfrm>
              <a:prstGeom prst="can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6"/>
              <p:cNvSpPr/>
              <p:nvPr/>
            </p:nvSpPr>
            <p:spPr>
              <a:xfrm>
                <a:off x="1521505" y="2715381"/>
                <a:ext cx="1850700" cy="468300"/>
              </a:xfrm>
              <a:prstGeom prst="roundRect">
                <a:avLst>
                  <a:gd fmla="val 5644" name="adj"/>
                </a:avLst>
              </a:prstGeom>
              <a:solidFill>
                <a:srgbClr val="7F7F7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 Application</a:t>
                </a:r>
                <a:endParaRPr b="0" i="0" sz="1333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6" name="Google Shape;326;p36"/>
              <p:cNvCxnSpPr/>
              <p:nvPr/>
            </p:nvCxnSpPr>
            <p:spPr>
              <a:xfrm>
                <a:off x="3372125" y="3011559"/>
                <a:ext cx="18516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327" name="Google Shape;327;p36"/>
              <p:cNvSpPr/>
              <p:nvPr/>
            </p:nvSpPr>
            <p:spPr>
              <a:xfrm>
                <a:off x="590714" y="2481385"/>
                <a:ext cx="3706800" cy="35214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6"/>
              <p:cNvSpPr/>
              <p:nvPr/>
            </p:nvSpPr>
            <p:spPr>
              <a:xfrm>
                <a:off x="1521505" y="4559271"/>
                <a:ext cx="1850700" cy="1093800"/>
              </a:xfrm>
              <a:prstGeom prst="roundRect">
                <a:avLst>
                  <a:gd fmla="val 5644" name="adj"/>
                </a:avLst>
              </a:prstGeom>
              <a:solidFill>
                <a:srgbClr val="7F7F7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 Backend</a:t>
                </a:r>
                <a:endParaRPr b="0" i="0" sz="1333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6"/>
              <p:cNvSpPr/>
              <p:nvPr/>
            </p:nvSpPr>
            <p:spPr>
              <a:xfrm>
                <a:off x="1697850" y="4224565"/>
                <a:ext cx="1497900" cy="408300"/>
              </a:xfrm>
              <a:prstGeom prst="roundRect">
                <a:avLst>
                  <a:gd fmla="val 5644" name="adj"/>
                </a:avLst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PEP</a:t>
                </a:r>
                <a:endParaRPr/>
              </a:p>
            </p:txBody>
          </p:sp>
          <p:cxnSp>
            <p:nvCxnSpPr>
              <p:cNvPr id="330" name="Google Shape;330;p36"/>
              <p:cNvCxnSpPr>
                <a:stCxn id="325" idx="2"/>
                <a:endCxn id="329" idx="0"/>
              </p:cNvCxnSpPr>
              <p:nvPr/>
            </p:nvCxnSpPr>
            <p:spPr>
              <a:xfrm>
                <a:off x="2446855" y="3183681"/>
                <a:ext cx="0" cy="1041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pic>
            <p:nvPicPr>
              <p:cNvPr id="331" name="Google Shape;331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62447" y="1511777"/>
                <a:ext cx="766671" cy="67736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32" name="Google Shape;332;p36"/>
              <p:cNvCxnSpPr/>
              <p:nvPr/>
            </p:nvCxnSpPr>
            <p:spPr>
              <a:xfrm>
                <a:off x="2446815" y="2189140"/>
                <a:ext cx="0" cy="514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333" name="Google Shape;333;p36"/>
            <p:cNvSpPr txBox="1"/>
            <p:nvPr/>
          </p:nvSpPr>
          <p:spPr>
            <a:xfrm>
              <a:off x="5040923" y="3008928"/>
              <a:ext cx="1224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OAuth2 flow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4" name="Google Shape;334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94771" y="4340327"/>
              <a:ext cx="349088" cy="3826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36"/>
            <p:cNvSpPr txBox="1"/>
            <p:nvPr/>
          </p:nvSpPr>
          <p:spPr>
            <a:xfrm>
              <a:off x="2665047" y="3785256"/>
              <a:ext cx="1224300" cy="52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Request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token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6"/>
            <p:cNvSpPr txBox="1"/>
            <p:nvPr/>
          </p:nvSpPr>
          <p:spPr>
            <a:xfrm>
              <a:off x="5022691" y="4423508"/>
              <a:ext cx="1224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 token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7" name="Google Shape;337;p36"/>
            <p:cNvCxnSpPr/>
            <p:nvPr/>
          </p:nvCxnSpPr>
          <p:spPr>
            <a:xfrm>
              <a:off x="4755976" y="4820457"/>
              <a:ext cx="1821900" cy="12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338" name="Google Shape;338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41320" y="4671528"/>
              <a:ext cx="332817" cy="332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1809" y="1895992"/>
              <a:ext cx="624115" cy="624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14471" y="1970963"/>
              <a:ext cx="486224" cy="486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3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Identity and AC Management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Accessing GEs and services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0" y="1691640"/>
            <a:ext cx="1219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1: Authentication</a:t>
            </a:r>
            <a:endParaRPr/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2: Basic Authorization</a:t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Level 3: Advanced Authorization</a:t>
            </a:r>
            <a:endParaRPr b="1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211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Custom XACML policies</a:t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3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Identity and AC Management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Level 3: Advanced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54" name="Google Shape;354;p38"/>
          <p:cNvGrpSpPr/>
          <p:nvPr/>
        </p:nvGrpSpPr>
        <p:grpSpPr>
          <a:xfrm>
            <a:off x="2333765" y="1470997"/>
            <a:ext cx="7531225" cy="4711071"/>
            <a:chOff x="2276615" y="1733887"/>
            <a:chExt cx="7531225" cy="4711071"/>
          </a:xfrm>
        </p:grpSpPr>
        <p:grpSp>
          <p:nvGrpSpPr>
            <p:cNvPr id="355" name="Google Shape;355;p38"/>
            <p:cNvGrpSpPr/>
            <p:nvPr/>
          </p:nvGrpSpPr>
          <p:grpSpPr>
            <a:xfrm>
              <a:off x="2276615" y="1733887"/>
              <a:ext cx="7531225" cy="4711071"/>
              <a:chOff x="590714" y="1424534"/>
              <a:chExt cx="8011089" cy="4578300"/>
            </a:xfrm>
          </p:grpSpPr>
          <p:sp>
            <p:nvSpPr>
              <p:cNvPr id="356" name="Google Shape;356;p38"/>
              <p:cNvSpPr/>
              <p:nvPr/>
            </p:nvSpPr>
            <p:spPr>
              <a:xfrm>
                <a:off x="4895003" y="1424534"/>
                <a:ext cx="3706800" cy="45783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IAM Infrastructure</a:t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>
                <a:off x="5223803" y="1928353"/>
                <a:ext cx="1137600" cy="2065200"/>
              </a:xfrm>
              <a:prstGeom prst="roundRect">
                <a:avLst>
                  <a:gd fmla="val 5644" name="adj"/>
                </a:avLst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IdP</a:t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8"/>
              <p:cNvSpPr/>
              <p:nvPr/>
            </p:nvSpPr>
            <p:spPr>
              <a:xfrm>
                <a:off x="6139913" y="3721839"/>
                <a:ext cx="443400" cy="407400"/>
              </a:xfrm>
              <a:prstGeom prst="can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8"/>
              <p:cNvSpPr/>
              <p:nvPr/>
            </p:nvSpPr>
            <p:spPr>
              <a:xfrm>
                <a:off x="1521505" y="2715381"/>
                <a:ext cx="1850700" cy="468300"/>
              </a:xfrm>
              <a:prstGeom prst="roundRect">
                <a:avLst>
                  <a:gd fmla="val 5644" name="adj"/>
                </a:avLst>
              </a:prstGeom>
              <a:solidFill>
                <a:srgbClr val="7F7F7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 Application</a:t>
                </a:r>
                <a:endParaRPr b="0" i="0" sz="1333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0" name="Google Shape;360;p38"/>
              <p:cNvCxnSpPr/>
              <p:nvPr/>
            </p:nvCxnSpPr>
            <p:spPr>
              <a:xfrm>
                <a:off x="3372125" y="3011559"/>
                <a:ext cx="18516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361" name="Google Shape;361;p38"/>
              <p:cNvSpPr/>
              <p:nvPr/>
            </p:nvSpPr>
            <p:spPr>
              <a:xfrm>
                <a:off x="590714" y="2481385"/>
                <a:ext cx="3706800" cy="35214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8"/>
              <p:cNvSpPr/>
              <p:nvPr/>
            </p:nvSpPr>
            <p:spPr>
              <a:xfrm>
                <a:off x="1521505" y="4559271"/>
                <a:ext cx="1850700" cy="1093800"/>
              </a:xfrm>
              <a:prstGeom prst="roundRect">
                <a:avLst>
                  <a:gd fmla="val 5644" name="adj"/>
                </a:avLst>
              </a:prstGeom>
              <a:solidFill>
                <a:srgbClr val="7F7F7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 Backend</a:t>
                </a:r>
                <a:endParaRPr b="0" i="0" sz="1333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1697850" y="4224565"/>
                <a:ext cx="1497900" cy="408300"/>
              </a:xfrm>
              <a:prstGeom prst="roundRect">
                <a:avLst>
                  <a:gd fmla="val 5644" name="adj"/>
                </a:avLst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PEP</a:t>
                </a:r>
                <a:endParaRPr/>
              </a:p>
            </p:txBody>
          </p:sp>
          <p:cxnSp>
            <p:nvCxnSpPr>
              <p:cNvPr id="364" name="Google Shape;364;p38"/>
              <p:cNvCxnSpPr>
                <a:stCxn id="359" idx="2"/>
                <a:endCxn id="363" idx="0"/>
              </p:cNvCxnSpPr>
              <p:nvPr/>
            </p:nvCxnSpPr>
            <p:spPr>
              <a:xfrm>
                <a:off x="2446855" y="3183681"/>
                <a:ext cx="0" cy="1041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65" name="Google Shape;365;p38"/>
              <p:cNvCxnSpPr/>
              <p:nvPr/>
            </p:nvCxnSpPr>
            <p:spPr>
              <a:xfrm flipH="1" rot="10800000">
                <a:off x="3195784" y="3628584"/>
                <a:ext cx="2028000" cy="725700"/>
              </a:xfrm>
              <a:prstGeom prst="bentConnector3">
                <a:avLst>
                  <a:gd fmla="val 1872" name="adj1"/>
                </a:avLst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pic>
            <p:nvPicPr>
              <p:cNvPr id="366" name="Google Shape;366;p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62447" y="1511777"/>
                <a:ext cx="766671" cy="67736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67" name="Google Shape;367;p38"/>
              <p:cNvCxnSpPr/>
              <p:nvPr/>
            </p:nvCxnSpPr>
            <p:spPr>
              <a:xfrm>
                <a:off x="2446815" y="2189140"/>
                <a:ext cx="0" cy="514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368" name="Google Shape;368;p38"/>
            <p:cNvSpPr txBox="1"/>
            <p:nvPr/>
          </p:nvSpPr>
          <p:spPr>
            <a:xfrm>
              <a:off x="5040923" y="3008928"/>
              <a:ext cx="1224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OAuth2 flow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9" name="Google Shape;369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94769" y="3424747"/>
              <a:ext cx="349088" cy="3826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38"/>
            <p:cNvSpPr txBox="1"/>
            <p:nvPr/>
          </p:nvSpPr>
          <p:spPr>
            <a:xfrm>
              <a:off x="2665047" y="3785256"/>
              <a:ext cx="1224300" cy="52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Request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token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8"/>
            <p:cNvSpPr txBox="1"/>
            <p:nvPr/>
          </p:nvSpPr>
          <p:spPr>
            <a:xfrm>
              <a:off x="4901551" y="4319304"/>
              <a:ext cx="1224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 token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Google Shape;372;p38"/>
            <p:cNvGrpSpPr/>
            <p:nvPr/>
          </p:nvGrpSpPr>
          <p:grpSpPr>
            <a:xfrm>
              <a:off x="4728231" y="2279479"/>
              <a:ext cx="4871277" cy="3809256"/>
              <a:chOff x="3195803" y="1808767"/>
              <a:chExt cx="5139020" cy="3885806"/>
            </a:xfrm>
          </p:grpSpPr>
          <p:sp>
            <p:nvSpPr>
              <p:cNvPr id="373" name="Google Shape;373;p38"/>
              <p:cNvSpPr/>
              <p:nvPr/>
            </p:nvSpPr>
            <p:spPr>
              <a:xfrm>
                <a:off x="7197223" y="1808767"/>
                <a:ext cx="1137600" cy="2126100"/>
              </a:xfrm>
              <a:prstGeom prst="roundRect">
                <a:avLst>
                  <a:gd fmla="val 5644" name="adj"/>
                </a:avLst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8"/>
              <p:cNvSpPr txBox="1"/>
              <p:nvPr/>
            </p:nvSpPr>
            <p:spPr>
              <a:xfrm>
                <a:off x="7211314" y="5181873"/>
                <a:ext cx="11163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Policies DB</a:t>
                </a:r>
                <a:endParaRPr/>
              </a:p>
            </p:txBody>
          </p:sp>
          <p:sp>
            <p:nvSpPr>
              <p:cNvPr id="375" name="Google Shape;375;p38"/>
              <p:cNvSpPr/>
              <p:nvPr/>
            </p:nvSpPr>
            <p:spPr>
              <a:xfrm>
                <a:off x="7550257" y="4768009"/>
                <a:ext cx="443400" cy="407400"/>
              </a:xfrm>
              <a:prstGeom prst="can">
                <a:avLst>
                  <a:gd fmla="val 25000" name="adj"/>
                </a:avLst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8"/>
              <p:cNvSpPr/>
              <p:nvPr/>
            </p:nvSpPr>
            <p:spPr>
              <a:xfrm>
                <a:off x="5223803" y="4224566"/>
                <a:ext cx="1137600" cy="1464000"/>
              </a:xfrm>
              <a:prstGeom prst="roundRect">
                <a:avLst>
                  <a:gd fmla="val 5644" name="adj"/>
                </a:avLst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33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33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7" name="Google Shape;377;p38"/>
              <p:cNvCxnSpPr>
                <a:stCxn id="376" idx="3"/>
                <a:endCxn id="375" idx="2"/>
              </p:cNvCxnSpPr>
              <p:nvPr/>
            </p:nvCxnSpPr>
            <p:spPr>
              <a:xfrm>
                <a:off x="6361403" y="4956566"/>
                <a:ext cx="1188900" cy="15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78" name="Google Shape;378;p38"/>
              <p:cNvCxnSpPr>
                <a:stCxn id="357" idx="3"/>
                <a:endCxn id="373" idx="1"/>
              </p:cNvCxnSpPr>
              <p:nvPr/>
            </p:nvCxnSpPr>
            <p:spPr>
              <a:xfrm>
                <a:off x="6332641" y="2864957"/>
                <a:ext cx="864600" cy="6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79" name="Google Shape;379;p38"/>
              <p:cNvCxnSpPr>
                <a:stCxn id="373" idx="2"/>
                <a:endCxn id="375" idx="1"/>
              </p:cNvCxnSpPr>
              <p:nvPr/>
            </p:nvCxnSpPr>
            <p:spPr>
              <a:xfrm>
                <a:off x="7766023" y="3934867"/>
                <a:ext cx="6000" cy="833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80" name="Google Shape;380;p38"/>
              <p:cNvCxnSpPr>
                <a:endCxn id="376" idx="1"/>
              </p:cNvCxnSpPr>
              <p:nvPr/>
            </p:nvCxnSpPr>
            <p:spPr>
              <a:xfrm>
                <a:off x="3195803" y="4457966"/>
                <a:ext cx="2028000" cy="498600"/>
              </a:xfrm>
              <a:prstGeom prst="bentConnector3">
                <a:avLst>
                  <a:gd fmla="val 2334" name="adj1"/>
                </a:avLst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381" name="Google Shape;381;p38"/>
            <p:cNvSpPr txBox="1"/>
            <p:nvPr/>
          </p:nvSpPr>
          <p:spPr>
            <a:xfrm>
              <a:off x="4952351" y="4926301"/>
              <a:ext cx="1224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 auth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2" name="Google Shape;382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883858" y="3342937"/>
              <a:ext cx="353455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15981" y="5369727"/>
              <a:ext cx="353455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41320" y="4671528"/>
              <a:ext cx="332817" cy="332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1809" y="1895992"/>
              <a:ext cx="624115" cy="624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114471" y="1970963"/>
              <a:ext cx="486224" cy="486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39"/>
          <p:cNvSpPr txBox="1"/>
          <p:nvPr/>
        </p:nvSpPr>
        <p:spPr>
          <a:xfrm>
            <a:off x="628649" y="1499697"/>
            <a:ext cx="58395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i="0" lang="en-US" sz="2000" u="sng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 Web Token (JWT)</a:t>
            </a: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is a JSON object defined in RFC 7519 as a safe way to represent a set of information between two parties.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token is composed of a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header</a:t>
            </a: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a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payload</a:t>
            </a: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and a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signature</a:t>
            </a: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9"/>
          <p:cNvSpPr txBox="1"/>
          <p:nvPr>
            <p:ph type="title"/>
          </p:nvPr>
        </p:nvSpPr>
        <p:spPr>
          <a:xfrm>
            <a:off x="628651" y="287340"/>
            <a:ext cx="104289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Identity and AC Management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JSON Web Tokens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4" name="Google Shape;39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3527" y="0"/>
            <a:ext cx="468914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11" y="4177421"/>
            <a:ext cx="3873127" cy="2192518"/>
          </a:xfrm>
          <a:prstGeom prst="rect">
            <a:avLst/>
          </a:prstGeom>
          <a:noFill/>
          <a:ln cap="flat" cmpd="sng" w="9525">
            <a:solidFill>
              <a:srgbClr val="CBCAC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96" name="Google Shape;396;p39"/>
          <p:cNvCxnSpPr/>
          <p:nvPr/>
        </p:nvCxnSpPr>
        <p:spPr>
          <a:xfrm rot="10800000">
            <a:off x="4926218" y="4830744"/>
            <a:ext cx="2010900" cy="0"/>
          </a:xfrm>
          <a:prstGeom prst="straightConnector1">
            <a:avLst/>
          </a:prstGeom>
          <a:noFill/>
          <a:ln cap="flat" cmpd="sng" w="38100">
            <a:solidFill>
              <a:srgbClr val="686868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97" name="Google Shape;397;p39"/>
          <p:cNvCxnSpPr/>
          <p:nvPr/>
        </p:nvCxnSpPr>
        <p:spPr>
          <a:xfrm rot="10800000">
            <a:off x="4926218" y="6085804"/>
            <a:ext cx="2010900" cy="0"/>
          </a:xfrm>
          <a:prstGeom prst="straightConnector1">
            <a:avLst/>
          </a:prstGeom>
          <a:noFill/>
          <a:ln cap="flat" cmpd="sng" w="38100">
            <a:solidFill>
              <a:srgbClr val="686868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98" name="Google Shape;398;p39"/>
          <p:cNvSpPr txBox="1"/>
          <p:nvPr/>
        </p:nvSpPr>
        <p:spPr>
          <a:xfrm>
            <a:off x="5504323" y="4442000"/>
            <a:ext cx="13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Encoded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5478599" y="5660725"/>
            <a:ext cx="13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Decoded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41966" y="6069304"/>
            <a:ext cx="15748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eID Integration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CEF eIDAS</a:t>
            </a:r>
            <a:endParaRPr/>
          </a:p>
        </p:txBody>
      </p:sp>
      <p:sp>
        <p:nvSpPr>
          <p:cNvPr id="406" name="Google Shape;406;p4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40"/>
          <p:cNvSpPr txBox="1"/>
          <p:nvPr/>
        </p:nvSpPr>
        <p:spPr>
          <a:xfrm>
            <a:off x="628650" y="1499697"/>
            <a:ext cx="111456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eIDAS</a:t>
            </a: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(electronic IDentification, Authentication and trust Services)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is an EU regulation to enable secure and seamless electronic interactions between businesses, citizens and public authorities.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Access to European services by national eID</a:t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8" name="Google Shape;408;p40"/>
          <p:cNvGrpSpPr/>
          <p:nvPr/>
        </p:nvGrpSpPr>
        <p:grpSpPr>
          <a:xfrm>
            <a:off x="2560267" y="3097697"/>
            <a:ext cx="7085519" cy="2843209"/>
            <a:chOff x="2188774" y="4279884"/>
            <a:chExt cx="6295441" cy="2137430"/>
          </a:xfrm>
        </p:grpSpPr>
        <p:sp>
          <p:nvSpPr>
            <p:cNvPr id="409" name="Google Shape;409;p40"/>
            <p:cNvSpPr/>
            <p:nvPr/>
          </p:nvSpPr>
          <p:spPr>
            <a:xfrm>
              <a:off x="5465318" y="5074851"/>
              <a:ext cx="947400" cy="629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eIDAS</a:t>
              </a:r>
              <a:endPara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country 1</a:t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7401624" y="4279884"/>
              <a:ext cx="947400" cy="629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eIDAS</a:t>
              </a:r>
              <a:endPara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country 2</a:t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7401624" y="5631330"/>
              <a:ext cx="947400" cy="629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eIDAS</a:t>
              </a:r>
              <a:endPara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country 3</a:t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8213615" y="4757327"/>
              <a:ext cx="270600" cy="3123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54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3" name="Google Shape;413;p40"/>
            <p:cNvCxnSpPr>
              <a:stCxn id="410" idx="2"/>
              <a:endCxn id="411" idx="0"/>
            </p:cNvCxnSpPr>
            <p:nvPr/>
          </p:nvCxnSpPr>
          <p:spPr>
            <a:xfrm>
              <a:off x="7875324" y="4909584"/>
              <a:ext cx="0" cy="72180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414" name="Google Shape;414;p40"/>
            <p:cNvCxnSpPr>
              <a:stCxn id="410" idx="1"/>
            </p:cNvCxnSpPr>
            <p:nvPr/>
          </p:nvCxnSpPr>
          <p:spPr>
            <a:xfrm flipH="1">
              <a:off x="6412524" y="4594734"/>
              <a:ext cx="989100" cy="59970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8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415" name="Google Shape;415;p40"/>
            <p:cNvCxnSpPr>
              <a:endCxn id="411" idx="1"/>
            </p:cNvCxnSpPr>
            <p:nvPr/>
          </p:nvCxnSpPr>
          <p:spPr>
            <a:xfrm>
              <a:off x="6412524" y="5452080"/>
              <a:ext cx="989100" cy="49410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pic>
          <p:nvPicPr>
            <p:cNvPr id="416" name="Google Shape;41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342" y="5051430"/>
              <a:ext cx="498032" cy="473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40"/>
            <p:cNvSpPr/>
            <p:nvPr/>
          </p:nvSpPr>
          <p:spPr>
            <a:xfrm>
              <a:off x="3862157" y="5132109"/>
              <a:ext cx="989100" cy="531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0"/>
            <p:cNvSpPr txBox="1"/>
            <p:nvPr/>
          </p:nvSpPr>
          <p:spPr>
            <a:xfrm>
              <a:off x="2188774" y="5514703"/>
              <a:ext cx="9837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country 2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Google Shape;419;p40"/>
            <p:cNvCxnSpPr>
              <a:stCxn id="417" idx="1"/>
            </p:cNvCxnSpPr>
            <p:nvPr/>
          </p:nvCxnSpPr>
          <p:spPr>
            <a:xfrm rot="10800000">
              <a:off x="3029357" y="5389809"/>
              <a:ext cx="832800" cy="780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8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420" name="Google Shape;420;p40"/>
            <p:cNvCxnSpPr>
              <a:stCxn id="409" idx="1"/>
              <a:endCxn id="417" idx="3"/>
            </p:cNvCxnSpPr>
            <p:nvPr/>
          </p:nvCxnSpPr>
          <p:spPr>
            <a:xfrm flipH="1">
              <a:off x="4851218" y="5389701"/>
              <a:ext cx="614100" cy="780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8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421" name="Google Shape;421;p40"/>
            <p:cNvSpPr/>
            <p:nvPr/>
          </p:nvSpPr>
          <p:spPr>
            <a:xfrm>
              <a:off x="3622725" y="4757327"/>
              <a:ext cx="3331200" cy="1347600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2" name="Google Shape;422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2453" y="4970201"/>
              <a:ext cx="419572" cy="419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Google Shape;423;p40"/>
            <p:cNvSpPr txBox="1"/>
            <p:nvPr/>
          </p:nvSpPr>
          <p:spPr>
            <a:xfrm>
              <a:off x="2880969" y="4731090"/>
              <a:ext cx="9837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eID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8213615" y="6105014"/>
              <a:ext cx="270600" cy="3123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6277309" y="5563659"/>
              <a:ext cx="270600" cy="3123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eID Integration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FIWARE Identity Gateway</a:t>
            </a:r>
            <a:endParaRPr sz="2400"/>
          </a:p>
        </p:txBody>
      </p:sp>
      <p:sp>
        <p:nvSpPr>
          <p:cNvPr id="431" name="Google Shape;431;p4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41"/>
          <p:cNvSpPr txBox="1"/>
          <p:nvPr/>
        </p:nvSpPr>
        <p:spPr>
          <a:xfrm>
            <a:off x="628650" y="1499697"/>
            <a:ext cx="11145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Integration of FIWARE Security Framework with eIDAS</a:t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Every application registered in Keyrock can be linked to a eIDAS node</a:t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05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1068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By an OAuth 2.0 – SAML2 gateway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Users can then authenticate using their national eID</a:t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05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1637" lvl="0" marL="1122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AC policies based on user eIDAS profile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Transparent for applications providers</a:t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9732" y="5231623"/>
            <a:ext cx="2746184" cy="61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6084" y="5207482"/>
            <a:ext cx="3667563" cy="642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eID Integration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FIWARE Identity Gateway</a:t>
            </a:r>
            <a:endParaRPr sz="2400"/>
          </a:p>
        </p:txBody>
      </p:sp>
      <p:sp>
        <p:nvSpPr>
          <p:cNvPr id="440" name="Google Shape;440;p4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1" name="Google Shape;441;p42"/>
          <p:cNvGrpSpPr/>
          <p:nvPr/>
        </p:nvGrpSpPr>
        <p:grpSpPr>
          <a:xfrm>
            <a:off x="1880325" y="1883365"/>
            <a:ext cx="8425911" cy="3747791"/>
            <a:chOff x="1853431" y="2213563"/>
            <a:chExt cx="8425911" cy="3747791"/>
          </a:xfrm>
        </p:grpSpPr>
        <p:sp>
          <p:nvSpPr>
            <p:cNvPr id="442" name="Google Shape;442;p42"/>
            <p:cNvSpPr/>
            <p:nvPr/>
          </p:nvSpPr>
          <p:spPr>
            <a:xfrm>
              <a:off x="5402158" y="2213563"/>
              <a:ext cx="2207700" cy="28935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IAM Infrastructure</a:t>
              </a:r>
              <a:endPara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5878107" y="2883827"/>
              <a:ext cx="1137600" cy="1899000"/>
            </a:xfrm>
            <a:prstGeom prst="roundRect">
              <a:avLst>
                <a:gd fmla="val 5644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IdP</a:t>
              </a:r>
              <a:endPara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6794217" y="4510868"/>
              <a:ext cx="443400" cy="4074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1853431" y="3299722"/>
              <a:ext cx="1850700" cy="1025700"/>
            </a:xfrm>
            <a:prstGeom prst="roundRect">
              <a:avLst>
                <a:gd fmla="val 5644" name="adj"/>
              </a:avLst>
            </a:prstGeom>
            <a:solidFill>
              <a:srgbClr val="7F7F7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Service Application</a:t>
              </a:r>
              <a:endPara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6" name="Google Shape;446;p42"/>
            <p:cNvCxnSpPr/>
            <p:nvPr/>
          </p:nvCxnSpPr>
          <p:spPr>
            <a:xfrm>
              <a:off x="3704053" y="3492811"/>
              <a:ext cx="2174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pic>
          <p:nvPicPr>
            <p:cNvPr id="447" name="Google Shape;447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96438" y="2213563"/>
              <a:ext cx="764607" cy="76460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8" name="Google Shape;448;p42"/>
            <p:cNvCxnSpPr>
              <a:endCxn id="445" idx="0"/>
            </p:cNvCxnSpPr>
            <p:nvPr/>
          </p:nvCxnSpPr>
          <p:spPr>
            <a:xfrm>
              <a:off x="2778781" y="2978122"/>
              <a:ext cx="0" cy="321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49" name="Google Shape;449;p42"/>
            <p:cNvCxnSpPr>
              <a:stCxn id="445" idx="2"/>
            </p:cNvCxnSpPr>
            <p:nvPr/>
          </p:nvCxnSpPr>
          <p:spPr>
            <a:xfrm flipH="1" rot="-5400000">
              <a:off x="4208881" y="2895322"/>
              <a:ext cx="239100" cy="3099300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50" name="Google Shape;450;p42"/>
            <p:cNvSpPr txBox="1"/>
            <p:nvPr/>
          </p:nvSpPr>
          <p:spPr>
            <a:xfrm>
              <a:off x="3800004" y="3184924"/>
              <a:ext cx="215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Oauth 2.0 requests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1" name="Google Shape;451;p42"/>
            <p:cNvCxnSpPr/>
            <p:nvPr/>
          </p:nvCxnSpPr>
          <p:spPr>
            <a:xfrm>
              <a:off x="3704051" y="4070219"/>
              <a:ext cx="2174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452" name="Google Shape;452;p42"/>
            <p:cNvSpPr txBox="1"/>
            <p:nvPr/>
          </p:nvSpPr>
          <p:spPr>
            <a:xfrm>
              <a:off x="4024691" y="3762443"/>
              <a:ext cx="215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access-token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2"/>
            <p:cNvSpPr txBox="1"/>
            <p:nvPr/>
          </p:nvSpPr>
          <p:spPr>
            <a:xfrm>
              <a:off x="3243156" y="4569190"/>
              <a:ext cx="215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info request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8071642" y="2233254"/>
              <a:ext cx="2207700" cy="37281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eIDAS</a:t>
              </a:r>
              <a:endPara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8418241" y="2653988"/>
              <a:ext cx="1137600" cy="1023000"/>
            </a:xfrm>
            <a:prstGeom prst="roundRect">
              <a:avLst>
                <a:gd fmla="val 5644" name="adj"/>
              </a:avLst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eIDAS node 1</a:t>
              </a: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9454462" y="3358313"/>
              <a:ext cx="633900" cy="427200"/>
            </a:xfrm>
            <a:prstGeom prst="can">
              <a:avLst>
                <a:gd fmla="val 25000" name="adj"/>
              </a:avLst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IdP 1</a:t>
              </a: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8418241" y="4059416"/>
              <a:ext cx="1137600" cy="913800"/>
            </a:xfrm>
            <a:prstGeom prst="roundRect">
              <a:avLst>
                <a:gd fmla="val 5644" name="adj"/>
              </a:avLst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eIDAS node 2</a:t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9454462" y="4675191"/>
              <a:ext cx="633900" cy="427200"/>
            </a:xfrm>
            <a:prstGeom prst="can">
              <a:avLst>
                <a:gd fmla="val 25000" name="adj"/>
              </a:avLst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67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IdP 2</a:t>
              </a:r>
              <a:endParaRPr/>
            </a:p>
          </p:txBody>
        </p:sp>
        <p:sp>
          <p:nvSpPr>
            <p:cNvPr id="459" name="Google Shape;459;p42"/>
            <p:cNvSpPr txBox="1"/>
            <p:nvPr/>
          </p:nvSpPr>
          <p:spPr>
            <a:xfrm>
              <a:off x="8418241" y="5285820"/>
              <a:ext cx="11376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2"/>
            <p:cNvSpPr txBox="1"/>
            <p:nvPr/>
          </p:nvSpPr>
          <p:spPr>
            <a:xfrm>
              <a:off x="7096537" y="2846865"/>
              <a:ext cx="12600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SAML flow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42"/>
            <p:cNvCxnSpPr>
              <a:endCxn id="455" idx="1"/>
            </p:cNvCxnSpPr>
            <p:nvPr/>
          </p:nvCxnSpPr>
          <p:spPr>
            <a:xfrm flipH="1" rot="10800000">
              <a:off x="7015741" y="3165488"/>
              <a:ext cx="1402500" cy="327300"/>
            </a:xfrm>
            <a:prstGeom prst="bentConnector3">
              <a:avLst>
                <a:gd fmla="val 48082" name="adj1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462" name="Google Shape;462;p42"/>
            <p:cNvCxnSpPr>
              <a:stCxn id="455" idx="2"/>
              <a:endCxn id="457" idx="0"/>
            </p:cNvCxnSpPr>
            <p:nvPr/>
          </p:nvCxnSpPr>
          <p:spPr>
            <a:xfrm>
              <a:off x="8987041" y="3676988"/>
              <a:ext cx="0" cy="382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463" name="Google Shape;463;p42"/>
            <p:cNvCxnSpPr/>
            <p:nvPr/>
          </p:nvCxnSpPr>
          <p:spPr>
            <a:xfrm>
              <a:off x="3161044" y="2748120"/>
              <a:ext cx="52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64" name="Google Shape;464;p42"/>
            <p:cNvSpPr txBox="1"/>
            <p:nvPr/>
          </p:nvSpPr>
          <p:spPr>
            <a:xfrm>
              <a:off x="3376219" y="2401626"/>
              <a:ext cx="215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Authentication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5" name="Google Shape;465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84116" y="3787583"/>
              <a:ext cx="349088" cy="3826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Data Usage Control</a:t>
            </a:r>
            <a:endParaRPr/>
          </a:p>
        </p:txBody>
      </p:sp>
      <p:sp>
        <p:nvSpPr>
          <p:cNvPr id="471" name="Google Shape;471;p4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2" name="Google Shape;472;p43"/>
          <p:cNvSpPr txBox="1"/>
          <p:nvPr/>
        </p:nvSpPr>
        <p:spPr>
          <a:xfrm>
            <a:off x="843802" y="2091366"/>
            <a:ext cx="59469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Security Framework and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Data Usage Control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4962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Ensures data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sovereignty</a:t>
            </a:r>
            <a:endParaRPr b="1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4962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Regulates what is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allowed to happen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with the data (future usage).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Integration with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Big Data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Processing GEs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3" name="Google Shape;4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6919" y="1348183"/>
            <a:ext cx="4562586" cy="401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Summary: Terms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44"/>
          <p:cNvSpPr txBox="1"/>
          <p:nvPr>
            <p:ph idx="1" type="body"/>
          </p:nvPr>
        </p:nvSpPr>
        <p:spPr>
          <a:xfrm>
            <a:off x="564900" y="1357300"/>
            <a:ext cx="108687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b="1"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Identity Management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ensures that only the right individuals get access to resources 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Usernames, passwords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Roles and permissions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etc...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b="1"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Access Control</a:t>
            </a:r>
            <a:r>
              <a:rPr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is the selective restriction of access to resources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b="1"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is a mechanism to confirm you are who you claim to be.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i.e. </a:t>
            </a:r>
            <a:r>
              <a:rPr b="1" i="1"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Who are you?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b="1"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Authorization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is a mechanism to ensure you have permission to access a resource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i.e </a:t>
            </a:r>
            <a:r>
              <a:rPr b="1" i="1"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Is X allowed to do Y to Z?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Authorization can be either Role Based</a:t>
            </a:r>
            <a:r>
              <a:rPr b="1"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RBAC</a:t>
            </a:r>
            <a:r>
              <a:rPr b="1"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or Policy Based </a:t>
            </a:r>
            <a:r>
              <a:rPr b="1"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-U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PBAC</a:t>
            </a:r>
            <a:r>
              <a:rPr b="1"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800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When attempting to gain access you pass the </a:t>
            </a:r>
            <a:r>
              <a:rPr b="1"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PEP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 Policy Execution Point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You are either granted or denied access by a </a:t>
            </a:r>
            <a:r>
              <a:rPr b="1"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PDP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Policy Decision Point </a:t>
            </a:r>
            <a:endParaRPr b="1"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Administrators can set up rules using a </a:t>
            </a:r>
            <a:r>
              <a:rPr b="1"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PAP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Policy Administration Point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4C4C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  <p:sp>
        <p:nvSpPr>
          <p:cNvPr id="480" name="Google Shape;480;p4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FIWARE Catalogue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002636" y="2029522"/>
            <a:ext cx="6177900" cy="396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3088764" y="2129985"/>
            <a:ext cx="5936997" cy="3747163"/>
            <a:chOff x="5771891" y="1597819"/>
            <a:chExt cx="5441295" cy="4054493"/>
          </a:xfrm>
        </p:grpSpPr>
        <p:grpSp>
          <p:nvGrpSpPr>
            <p:cNvPr id="99" name="Google Shape;99;p18"/>
            <p:cNvGrpSpPr/>
            <p:nvPr/>
          </p:nvGrpSpPr>
          <p:grpSpPr>
            <a:xfrm>
              <a:off x="10452558" y="1597819"/>
              <a:ext cx="760628" cy="4054491"/>
              <a:chOff x="10395173" y="1878904"/>
              <a:chExt cx="853200" cy="3421800"/>
            </a:xfrm>
          </p:grpSpPr>
          <p:sp>
            <p:nvSpPr>
              <p:cNvPr id="100" name="Google Shape;100;p18"/>
              <p:cNvSpPr/>
              <p:nvPr/>
            </p:nvSpPr>
            <p:spPr>
              <a:xfrm rot="5400000">
                <a:off x="9110873" y="3163204"/>
                <a:ext cx="3421800" cy="853200"/>
              </a:xfrm>
              <a:prstGeom prst="rect">
                <a:avLst/>
              </a:prstGeom>
              <a:solidFill>
                <a:srgbClr val="FF7059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8"/>
              <p:cNvSpPr txBox="1"/>
              <p:nvPr/>
            </p:nvSpPr>
            <p:spPr>
              <a:xfrm rot="-5400000">
                <a:off x="9306151" y="3261688"/>
                <a:ext cx="3031500" cy="656100"/>
              </a:xfrm>
              <a:prstGeom prst="rect">
                <a:avLst/>
              </a:prstGeom>
              <a:solidFill>
                <a:srgbClr val="FF705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Data/API Management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Publication Monetization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18"/>
            <p:cNvGrpSpPr/>
            <p:nvPr/>
          </p:nvGrpSpPr>
          <p:grpSpPr>
            <a:xfrm>
              <a:off x="6650115" y="2994284"/>
              <a:ext cx="3691222" cy="1261563"/>
              <a:chOff x="6480827" y="3057455"/>
              <a:chExt cx="3775800" cy="1064700"/>
            </a:xfrm>
          </p:grpSpPr>
          <p:sp>
            <p:nvSpPr>
              <p:cNvPr id="103" name="Google Shape;103;p18"/>
              <p:cNvSpPr/>
              <p:nvPr/>
            </p:nvSpPr>
            <p:spPr>
              <a:xfrm>
                <a:off x="6480827" y="3057455"/>
                <a:ext cx="3775800" cy="1064700"/>
              </a:xfrm>
              <a:prstGeom prst="rect">
                <a:avLst/>
              </a:prstGeom>
              <a:solidFill>
                <a:srgbClr val="002E67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8"/>
              <p:cNvSpPr txBox="1"/>
              <p:nvPr/>
            </p:nvSpPr>
            <p:spPr>
              <a:xfrm>
                <a:off x="6897164" y="3342987"/>
                <a:ext cx="2943300" cy="49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Core Context Management</a:t>
                </a:r>
                <a:b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(Context Broker)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18"/>
            <p:cNvGrpSpPr/>
            <p:nvPr/>
          </p:nvGrpSpPr>
          <p:grpSpPr>
            <a:xfrm>
              <a:off x="6650115" y="1597819"/>
              <a:ext cx="3691222" cy="1261563"/>
              <a:chOff x="6480827" y="1878904"/>
              <a:chExt cx="3775800" cy="1064700"/>
            </a:xfrm>
          </p:grpSpPr>
          <p:sp>
            <p:nvSpPr>
              <p:cNvPr id="106" name="Google Shape;106;p18"/>
              <p:cNvSpPr/>
              <p:nvPr/>
            </p:nvSpPr>
            <p:spPr>
              <a:xfrm>
                <a:off x="6480827" y="1878904"/>
                <a:ext cx="3775800" cy="1064700"/>
              </a:xfrm>
              <a:prstGeom prst="rect">
                <a:avLst/>
              </a:prstGeom>
              <a:solidFill>
                <a:srgbClr val="88A1CE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8"/>
              <p:cNvSpPr txBox="1"/>
              <p:nvPr/>
            </p:nvSpPr>
            <p:spPr>
              <a:xfrm>
                <a:off x="6575282" y="2118813"/>
                <a:ext cx="3586800" cy="802800"/>
              </a:xfrm>
              <a:prstGeom prst="rect">
                <a:avLst/>
              </a:prstGeom>
              <a:solidFill>
                <a:srgbClr val="88A1C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Context </a:t>
                </a:r>
                <a:b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Processing, Analysis, Visualization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18"/>
            <p:cNvGrpSpPr/>
            <p:nvPr/>
          </p:nvGrpSpPr>
          <p:grpSpPr>
            <a:xfrm>
              <a:off x="6650115" y="4390749"/>
              <a:ext cx="3691222" cy="1261563"/>
              <a:chOff x="6480827" y="4236005"/>
              <a:chExt cx="3775800" cy="1064700"/>
            </a:xfrm>
          </p:grpSpPr>
          <p:sp>
            <p:nvSpPr>
              <p:cNvPr id="109" name="Google Shape;109;p18"/>
              <p:cNvSpPr/>
              <p:nvPr/>
            </p:nvSpPr>
            <p:spPr>
              <a:xfrm>
                <a:off x="6480827" y="4236005"/>
                <a:ext cx="3775800" cy="1064700"/>
              </a:xfrm>
              <a:prstGeom prst="rect">
                <a:avLst/>
              </a:prstGeom>
              <a:solidFill>
                <a:srgbClr val="5EC0CF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8"/>
              <p:cNvSpPr txBox="1"/>
              <p:nvPr/>
            </p:nvSpPr>
            <p:spPr>
              <a:xfrm>
                <a:off x="6551734" y="4475914"/>
                <a:ext cx="3633900" cy="802800"/>
              </a:xfrm>
              <a:prstGeom prst="rect">
                <a:avLst/>
              </a:prstGeom>
              <a:solidFill>
                <a:srgbClr val="5EC0C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Interface to </a:t>
                </a:r>
                <a:b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IoT, Robotics and third party systems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18"/>
            <p:cNvGrpSpPr/>
            <p:nvPr/>
          </p:nvGrpSpPr>
          <p:grpSpPr>
            <a:xfrm>
              <a:off x="5771891" y="1597819"/>
              <a:ext cx="760628" cy="4054491"/>
              <a:chOff x="10395173" y="1878904"/>
              <a:chExt cx="853200" cy="3421800"/>
            </a:xfrm>
          </p:grpSpPr>
          <p:sp>
            <p:nvSpPr>
              <p:cNvPr id="112" name="Google Shape;112;p18"/>
              <p:cNvSpPr/>
              <p:nvPr/>
            </p:nvSpPr>
            <p:spPr>
              <a:xfrm rot="5400000">
                <a:off x="9110873" y="3163204"/>
                <a:ext cx="3421800" cy="853200"/>
              </a:xfrm>
              <a:prstGeom prst="rect">
                <a:avLst/>
              </a:prstGeom>
              <a:solidFill>
                <a:srgbClr val="B6DDE7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31859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8"/>
              <p:cNvSpPr txBox="1"/>
              <p:nvPr/>
            </p:nvSpPr>
            <p:spPr>
              <a:xfrm rot="-5400000">
                <a:off x="9306097" y="3399838"/>
                <a:ext cx="3031500" cy="379800"/>
              </a:xfrm>
              <a:prstGeom prst="rect">
                <a:avLst/>
              </a:prstGeom>
              <a:solidFill>
                <a:srgbClr val="B6DDE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31859B"/>
                    </a:solidFill>
                    <a:latin typeface="Arial"/>
                    <a:ea typeface="Arial"/>
                    <a:cs typeface="Arial"/>
                    <a:sym typeface="Arial"/>
                  </a:rPr>
                  <a:t>Deployment tools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5407286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-29996" y="3633729"/>
            <a:ext cx="294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Development of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Context-aware applications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(Orion, STH-Comet,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Cygnus, QuantumLeap, Draco)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 flipH="1">
            <a:off x="2464401" y="3895870"/>
            <a:ext cx="1824900" cy="393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17" name="Google Shape;117;p18"/>
          <p:cNvCxnSpPr/>
          <p:nvPr/>
        </p:nvCxnSpPr>
        <p:spPr>
          <a:xfrm flipH="1">
            <a:off x="1993287" y="5027843"/>
            <a:ext cx="2388300" cy="1164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18" name="Google Shape;118;p18"/>
          <p:cNvSpPr txBox="1"/>
          <p:nvPr/>
        </p:nvSpPr>
        <p:spPr>
          <a:xfrm>
            <a:off x="162164" y="5835818"/>
            <a:ext cx="194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to the Internet of Things</a:t>
            </a:r>
            <a:b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(IDAS, OpenMTC)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 rot="10800000">
            <a:off x="2104779" y="1812988"/>
            <a:ext cx="2205900" cy="579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20" name="Google Shape;120;p18"/>
          <p:cNvSpPr txBox="1"/>
          <p:nvPr/>
        </p:nvSpPr>
        <p:spPr>
          <a:xfrm>
            <a:off x="241327" y="1084850"/>
            <a:ext cx="223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Real-time processing of context events</a:t>
            </a:r>
            <a:b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(Perseo)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 flipH="1" rot="10800000">
            <a:off x="8906026" y="2915947"/>
            <a:ext cx="667800" cy="160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22" name="Google Shape;122;p18"/>
          <p:cNvSpPr txBox="1"/>
          <p:nvPr/>
        </p:nvSpPr>
        <p:spPr>
          <a:xfrm>
            <a:off x="9342925" y="2392587"/>
            <a:ext cx="2762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Handling authorization and access control to APIs</a:t>
            </a:r>
            <a:b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(Keyrock, Wilma,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AuthZForce, APInf )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>
            <a:off x="8916529" y="4037272"/>
            <a:ext cx="646800" cy="245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24" name="Google Shape;124;p18"/>
          <p:cNvSpPr txBox="1"/>
          <p:nvPr/>
        </p:nvSpPr>
        <p:spPr>
          <a:xfrm>
            <a:off x="9272576" y="4075458"/>
            <a:ext cx="2762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Publication and Monetization of Context Information </a:t>
            </a:r>
            <a:b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(CKAN extensions, Data/API   Biz Framework, IDRA)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664773" y="1016000"/>
            <a:ext cx="308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Creation of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Application Dashboards</a:t>
            </a:r>
            <a:b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(Wirecloud)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9528776" y="956009"/>
            <a:ext cx="224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Real-time Processing of media streams</a:t>
            </a:r>
            <a:b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(Kurento)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 flipH="1" rot="10800000">
            <a:off x="7832831" y="1471220"/>
            <a:ext cx="1956000" cy="948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28" name="Google Shape;128;p18"/>
          <p:cNvSpPr txBox="1"/>
          <p:nvPr/>
        </p:nvSpPr>
        <p:spPr>
          <a:xfrm>
            <a:off x="2247250" y="1117325"/>
            <a:ext cx="2672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Business Intelligence</a:t>
            </a:r>
            <a:br>
              <a:rPr b="1" i="0" lang="en-US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(Knowage)</a:t>
            </a:r>
            <a:endParaRPr b="0" i="0" sz="1400" u="none" cap="none" strike="noStrik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 flipH="1">
            <a:off x="4440846" y="5734590"/>
            <a:ext cx="479100" cy="460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30" name="Google Shape;130;p18"/>
          <p:cNvSpPr txBox="1"/>
          <p:nvPr/>
        </p:nvSpPr>
        <p:spPr>
          <a:xfrm>
            <a:off x="2948950" y="6202750"/>
            <a:ext cx="314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to robots</a:t>
            </a:r>
            <a:b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(Fast RTPS,Micro XRCE-DDS)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7499727" y="994175"/>
            <a:ext cx="194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Big Data </a:t>
            </a:r>
            <a:b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Context Analysis</a:t>
            </a:r>
            <a:b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(Cosmos)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 flipH="1" rot="10800000">
            <a:off x="6968700" y="1592633"/>
            <a:ext cx="898800" cy="750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33" name="Google Shape;133;p18"/>
          <p:cNvCxnSpPr>
            <a:stCxn id="107" idx="0"/>
            <a:endCxn id="125" idx="2"/>
          </p:cNvCxnSpPr>
          <p:nvPr/>
        </p:nvCxnSpPr>
        <p:spPr>
          <a:xfrm flipH="1" rot="10800000">
            <a:off x="6060692" y="1847006"/>
            <a:ext cx="144600" cy="545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34" name="Google Shape;134;p18"/>
          <p:cNvSpPr txBox="1"/>
          <p:nvPr/>
        </p:nvSpPr>
        <p:spPr>
          <a:xfrm>
            <a:off x="440382" y="2632875"/>
            <a:ext cx="1942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Cloud Edge</a:t>
            </a:r>
            <a:b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(FogFlow)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 flipH="1">
            <a:off x="1993310" y="2774705"/>
            <a:ext cx="2237100" cy="221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36" name="Google Shape;136;p18"/>
          <p:cNvCxnSpPr/>
          <p:nvPr/>
        </p:nvCxnSpPr>
        <p:spPr>
          <a:xfrm>
            <a:off x="6647543" y="5734590"/>
            <a:ext cx="336600" cy="425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37" name="Google Shape;137;p18"/>
          <p:cNvSpPr txBox="1"/>
          <p:nvPr/>
        </p:nvSpPr>
        <p:spPr>
          <a:xfrm>
            <a:off x="6434030" y="6181950"/>
            <a:ext cx="308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Documents exchange</a:t>
            </a:r>
            <a:b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(Domibus)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4159780" y="1636483"/>
            <a:ext cx="1078800" cy="644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Summary: FIWARE Generic Enablers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5"/>
          <p:cNvSpPr txBox="1"/>
          <p:nvPr>
            <p:ph idx="1" type="body"/>
          </p:nvPr>
        </p:nvSpPr>
        <p:spPr>
          <a:xfrm>
            <a:off x="564900" y="1357300"/>
            <a:ext cx="108687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b="1"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Keyrock - </a:t>
            </a:r>
            <a:r>
              <a:rPr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Identity Management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to know who can do what</a:t>
            </a:r>
            <a:endParaRPr i="1"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GUI based or API based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Supports human and machine users (such as IoT Agents)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Flexible Role-based  administration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Multi-Tenant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OAuth2 Compliant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Simple PDP - Authentication or </a:t>
            </a:r>
            <a:r>
              <a:rPr b="1"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RBAC</a:t>
            </a: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Authorization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b="1"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Wilma PEP Proxy</a:t>
            </a:r>
            <a:r>
              <a:rPr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Gatekeeper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to confirm permissions prior to access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User identified via a header within the request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Links to either Keyrock or Authzforce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Code can be extended for advanced scenarios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b="1"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Authzforce</a:t>
            </a:r>
            <a:r>
              <a:rPr lang="en-US" sz="1800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 - Adjudicator 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to either permit or deny when given information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XACML based ruleset can be modified on the fly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Used in advanced scenarios </a:t>
            </a:r>
            <a:r>
              <a:rPr b="1"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PBAC </a:t>
            </a: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Authorization</a:t>
            </a:r>
            <a:endParaRPr b="1"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▪"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Alternatives are available  e.g. Keystone, Steelskin, IDSA Security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Char char="•"/>
            </a:pPr>
            <a:r>
              <a:rPr lang="en-US" sz="1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Always use the most appropriate tools for your use-case</a:t>
            </a:r>
            <a:endParaRPr sz="1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  <p:sp>
        <p:nvSpPr>
          <p:cNvPr id="487" name="Google Shape;487;p4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Security GEs documentation</a:t>
            </a:r>
            <a:endParaRPr/>
          </a:p>
        </p:txBody>
      </p:sp>
      <p:sp>
        <p:nvSpPr>
          <p:cNvPr id="493" name="Google Shape;493;p4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46"/>
          <p:cNvSpPr txBox="1"/>
          <p:nvPr/>
        </p:nvSpPr>
        <p:spPr>
          <a:xfrm>
            <a:off x="843802" y="1329365"/>
            <a:ext cx="10725900" cy="5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FIWARE Catalogue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066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800" u="sng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https://www.fiware.org/developers/catalogue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FIWARE Academy</a:t>
            </a:r>
            <a:endParaRPr/>
          </a:p>
          <a:p>
            <a:pPr indent="-342900" lvl="0" marL="1066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800" u="sng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https://fiware-academy.readthedocs.io/en/latest/index.html</a:t>
            </a: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Identity Management – Keyrock</a:t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066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Repo: </a:t>
            </a:r>
            <a:r>
              <a:rPr b="0" i="0" lang="en-US" sz="1800" u="sng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https://github.com/ging/fiware-idm</a:t>
            </a: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PEP Proxy – Wilma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066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Repo: </a:t>
            </a:r>
            <a:r>
              <a:rPr b="0" i="0" lang="en-US" sz="1800" u="sng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https://github.com/ging/fiware-pep-proxy</a:t>
            </a: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9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Authorization PDP – AuthZForce</a:t>
            </a:r>
            <a:endParaRPr b="0" i="0" sz="2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066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Repo: </a:t>
            </a:r>
            <a:r>
              <a:rPr b="0" i="0" lang="en-US" sz="1800" u="sng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https://github.com/authzforce/server</a:t>
            </a: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-228600" lvl="0" marL="1066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IAM Generic Enablers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Identity &amp; Access Control Management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0" y="2000250"/>
            <a:ext cx="1219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Keyrock</a:t>
            </a: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– Identity Management</a:t>
            </a:r>
            <a:endParaRPr/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Wilma</a:t>
            </a: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– PEP Proxy</a:t>
            </a:r>
            <a:endParaRPr/>
          </a:p>
          <a:p>
            <a:pPr indent="-2254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284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AuthZForce</a:t>
            </a:r>
            <a:r>
              <a:rPr b="0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– Authorization PDP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228271" y="287340"/>
            <a:ext cx="9829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Keyrock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Main features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435" y="369024"/>
            <a:ext cx="766836" cy="84279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628650" y="1499697"/>
            <a:ext cx="108813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Web Interface and Rest API for managing Identity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Users, devices and groups management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OAuth 2.0 - based Single Sign 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Application - scoped roles and permissions management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Support for local and remote PAP/PDP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JSON Web Tokens (JWT) and Permanent Tokens support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MySQL / PostgreSQL and external DB driver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European eID authentication compatibility (CEF eIDAS)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Keyrock : Identity Management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rgbClr val="002E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75" y="1165123"/>
            <a:ext cx="4240920" cy="55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4154775" y="1012725"/>
            <a:ext cx="7277400" cy="1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6858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600"/>
              <a:buFont typeface="Montserrat"/>
              <a:buChar char="●"/>
            </a:pPr>
            <a:r>
              <a:rPr b="1" i="0" lang="en-U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r>
              <a:rPr b="0" i="0" lang="en-US" sz="16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- A securable FIWARE application consisting of a series of microservices</a:t>
            </a:r>
            <a:endParaRPr b="0" i="0" sz="16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6858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600"/>
              <a:buFont typeface="Montserrat"/>
              <a:buChar char="●"/>
            </a:pPr>
            <a:r>
              <a:rPr b="1" i="0" lang="en-US" sz="16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0" i="0" lang="en-US" sz="16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- Any human actor interacting with a FIWARE Application</a:t>
            </a:r>
            <a:endParaRPr b="0" i="0" sz="16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6858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600"/>
              <a:buFont typeface="Montserrat"/>
              <a:buChar char="●"/>
            </a:pPr>
            <a:r>
              <a:rPr b="1" i="0" lang="en-US" sz="16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Organization</a:t>
            </a:r>
            <a:r>
              <a:rPr b="0" i="0" lang="en-US" sz="16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- A group of users who can be assigned a series of rights. </a:t>
            </a:r>
            <a:r>
              <a:rPr b="1" i="0" lang="en-US" sz="16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Organization Role</a:t>
            </a:r>
            <a:r>
              <a:rPr b="0" i="0" lang="en-US" sz="16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- An association allowing certain users to administer all rights</a:t>
            </a:r>
            <a:endParaRPr b="0" i="0" sz="20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2342375" y="5621100"/>
            <a:ext cx="97332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b="1" i="0" lang="en-US" sz="16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PEP Proxy</a:t>
            </a:r>
            <a:r>
              <a:rPr b="0" i="0" lang="en-US" sz="16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- A proxy for use between generic enablers challenging the rights of a user.</a:t>
            </a:r>
            <a:endParaRPr b="0" i="0" sz="16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b="1" i="0" lang="en-US" sz="16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IoT Agent</a:t>
            </a:r>
            <a:r>
              <a:rPr b="0" i="0" lang="en-US" sz="16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- A proxy between IoT Sensors and the Context Broker</a:t>
            </a:r>
            <a:endParaRPr b="0" i="0" sz="16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059350" y="3896400"/>
            <a:ext cx="62346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6858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600"/>
              <a:buFont typeface="Montserrat"/>
              <a:buChar char="●"/>
            </a:pPr>
            <a:r>
              <a:rPr b="1" i="0" lang="en-US" sz="16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Role</a:t>
            </a:r>
            <a:r>
              <a:rPr b="0" i="0" lang="en-US" sz="16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- A descriptive bucket for a set of permissions assignable to either a single user or an organization.</a:t>
            </a:r>
            <a:endParaRPr b="0" i="0" sz="16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68580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600"/>
              <a:buFont typeface="Montserrat"/>
              <a:buChar char="●"/>
            </a:pPr>
            <a:r>
              <a:rPr b="1" i="0" lang="en-US" sz="16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Permission</a:t>
            </a:r>
            <a:r>
              <a:rPr b="0" i="0" lang="en-US" sz="16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- An ability to do something on a resource within the system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839125" y="5229900"/>
            <a:ext cx="215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Other Actors</a:t>
            </a:r>
            <a:endParaRPr b="0" i="0" sz="1800" u="sng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407275" y="3505200"/>
            <a:ext cx="170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RBAC</a:t>
            </a:r>
            <a:endParaRPr b="0" i="0" sz="1800" u="sng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Keyrock : Identity Manager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512325" y="1384375"/>
            <a:ext cx="5946000" cy="24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Offers </a:t>
            </a: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GUI-based</a:t>
            </a: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or</a:t>
            </a:r>
            <a:r>
              <a:rPr b="1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API-based</a:t>
            </a: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interaction to administrate users, roles and permissions.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Allows admins to associate users to roles, roles to applications etc.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The API is a simple REST API enabling simple CRUD actions via the usual HTTP Verbs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Simple </a:t>
            </a: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Policy Decision Point</a:t>
            </a:r>
            <a:r>
              <a:rPr b="1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(PDP) also available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73" y="4697275"/>
            <a:ext cx="4905400" cy="13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6250" y="642050"/>
            <a:ext cx="38862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7175" y="4043300"/>
            <a:ext cx="41243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OAuth 2 : Common Grant Types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rgbClr val="002E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275" y="201450"/>
            <a:ext cx="4671500" cy="29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1025" y="2992894"/>
            <a:ext cx="4671500" cy="308320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933600" y="2599800"/>
            <a:ext cx="54381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User Credentials Grant</a:t>
            </a:r>
            <a:endParaRPr b="1" i="0" sz="1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 User wants to log into an application via a web-app client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The web-app client is absolutely trusted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973050" y="4441225"/>
            <a:ext cx="53592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Authorization Code Grant</a:t>
            </a:r>
            <a:endParaRPr b="1" i="0" sz="1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Application doesn’t need to store or use passwords directly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Just needs to confirm who the user is from a trusted source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894075" y="1251700"/>
            <a:ext cx="5890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OAuth 2.0 is the industry-standard protocol for authorization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https://oauth.net/2/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several common grant types defined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OAuth 2 : Common Grant Types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rgbClr val="002E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9600" y="656425"/>
            <a:ext cx="5167200" cy="32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7050" y="4149475"/>
            <a:ext cx="4979750" cy="201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862500" y="1640875"/>
            <a:ext cx="4375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Implicit Grant</a:t>
            </a:r>
            <a:endParaRPr b="1" i="0" sz="1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Retrieves access token directly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Simplified form, used by some client side applications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852000" y="3669775"/>
            <a:ext cx="43968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Client Credentials Grant</a:t>
            </a:r>
            <a:endParaRPr b="1" i="0" sz="1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No user involved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Used when the application itself, not the user needs access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852000" y="5528250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002E67"/>
                </a:solidFill>
                <a:latin typeface="Montserrat"/>
                <a:ea typeface="Montserrat"/>
                <a:cs typeface="Montserrat"/>
                <a:sym typeface="Montserrat"/>
              </a:rPr>
              <a:t>Refresh Token</a:t>
            </a:r>
            <a:endParaRPr b="1" i="0" sz="1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Exchange a token for a new one</a:t>
            </a:r>
            <a:endParaRPr b="0" i="0" sz="1800" u="none" cap="none" strike="noStrike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