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62" r:id="rId1"/>
  </p:sldMasterIdLst>
  <p:notesMasterIdLst>
    <p:notesMasterId r:id="rId2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2" r:id="rId24"/>
  </p:sldIdLst>
  <p:sldSz cx="12192000" cy="6858000"/>
  <p:notesSz cx="7099300" cy="10234613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 Neue" panose="02000503000000020004" pitchFamily="2" charset="0"/>
      <p:regular r:id="rId30"/>
      <p:bold r:id="rId31"/>
      <p:italic r:id="rId32"/>
      <p:boldItalic r:id="rId33"/>
    </p:embeddedFont>
    <p:embeddedFont>
      <p:font typeface="Merriweather Sans" pitchFamily="2" charset="77"/>
      <p:regular r:id="rId34"/>
      <p:bold r:id="rId35"/>
      <p:italic r:id="rId36"/>
      <p:boldItalic r:id="rId37"/>
    </p:embeddedFont>
    <p:embeddedFont>
      <p:font typeface="Roboto Mono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2983AD-D825-4F4E-AA93-D433C3F9CEFA}">
  <a:tblStyle styleId="{4C2983AD-D825-4F4E-AA93-D433C3F9CE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b1dff72a_0_396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20b1dff72a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0b1dff72a_0_402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120b1dff72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0b1dff72a_0_296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20b1dff72a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0b1dff72a_0_477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20b1dff72a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0b1dff72a_0_49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20b1dff72a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0b1dff72a_0_51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20b1dff72a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0b1dff72a_0_52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20b1dff72a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0b1dff72a_0_728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20b1dff72a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2e91dae2a_0_23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122e91dae2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0b1dff72a_0_605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20b1dff72a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0b1dff72a_0_714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120b1dff72a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0b1dff72a_0_639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120b1dff72a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0b1dff72a_0_719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120b1dff72a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b1dff72a_0_55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20b1dff72a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b1dff72a_0_53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20b1dff72a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0b1dff72a_0_56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20b1dff72a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0b1dff72a_0_58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20b1dff72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0b1dff72a_0_633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20b1dff72a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0b1dff72a_0_616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20b1dff72a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0b1dff72a_0_369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spcFirstLastPara="1" wrap="square" lIns="95775" tIns="47875" rIns="95775" bIns="478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20b1dff72a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itle">
  <p:cSld name="TITLE">
    <p:bg>
      <p:bgPr>
        <a:solidFill>
          <a:srgbClr val="41B4C7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>
            <a:off x="561239" y="2368440"/>
            <a:ext cx="0" cy="305992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71141" y="2545694"/>
            <a:ext cx="9327015" cy="85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sz="3033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sz="2599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71141" y="6119013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l="21655" t="13698" r="21654" b="19524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 blanco">
  <p:cSld name="1_En blanc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 rot="10800000">
            <a:off x="782795" y="1786154"/>
            <a:ext cx="5088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/>
          <p:nvPr/>
        </p:nvSpPr>
        <p:spPr>
          <a:xfrm>
            <a:off x="914400" y="1827439"/>
            <a:ext cx="22108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41B4C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3200" b="0">
              <a:solidFill>
                <a:srgbClr val="41B4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914401" y="3251074"/>
            <a:ext cx="34249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sz="2000" b="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sz="2000" b="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9512300" y="5985577"/>
            <a:ext cx="2095500" cy="4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rgbClr val="5DC0C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5" name="Google Shape;65;p12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bg>
      <p:bgPr>
        <a:solidFill>
          <a:srgbClr val="5DC0C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 blanco">
  <p:cSld name="2_En blanc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rgbClr val="5DC0C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914400" y="1827442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rgbClr val="5DC0C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64896" y="287340"/>
            <a:ext cx="11046532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64897" y="1357298"/>
            <a:ext cx="11046530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6204" algn="l" rtl="0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6204" algn="l" rtl="0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6204" algn="l" rtl="0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6204" algn="l" rtl="0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bg>
      <p:bgPr>
        <a:solidFill>
          <a:srgbClr val="5DC0C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bg>
      <p:bgPr>
        <a:solidFill>
          <a:srgbClr val="5DC0C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6"/>
          <p:cNvSpPr txBox="1"/>
          <p:nvPr/>
        </p:nvSpPr>
        <p:spPr>
          <a:xfrm>
            <a:off x="914400" y="1827439"/>
            <a:ext cx="22108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3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914401" y="3251074"/>
            <a:ext cx="34249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sz="2000" b="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sz="2000" b="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ctrTitle"/>
          </p:nvPr>
        </p:nvSpPr>
        <p:spPr>
          <a:xfrm>
            <a:off x="914400" y="2603597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914400" y="4106171"/>
            <a:ext cx="10363200" cy="51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sz="3033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sz="2599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sz="21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914400" y="6123936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 rot="10800000">
            <a:off x="561239" y="2368440"/>
            <a:ext cx="0" cy="3059927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l="7561" t="17506" r="37806" b="16053"/>
          <a:stretch/>
        </p:blipFill>
        <p:spPr>
          <a:xfrm>
            <a:off x="9063486" y="356116"/>
            <a:ext cx="2522714" cy="216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 l="4618" t="16507" r="3614" b="13284"/>
          <a:stretch/>
        </p:blipFill>
        <p:spPr>
          <a:xfrm>
            <a:off x="9512300" y="5985577"/>
            <a:ext cx="2095500" cy="4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En blanco">
  <p:cSld name="5_En blanc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8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ctrTitle"/>
          </p:nvPr>
        </p:nvSpPr>
        <p:spPr>
          <a:xfrm>
            <a:off x="914400" y="1827442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En blanco">
  <p:cSld name="3_En blanc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9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64897" y="1357298"/>
            <a:ext cx="10074814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 Sans"/>
              <a:buChar char="□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6204" algn="l" rtl="0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6204" algn="l" rtl="0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6204" algn="l" rtl="0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6204" algn="l" rtl="0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En blanco">
  <p:cSld name="4_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l="4618" t="16507" r="3614" b="13284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1850802" y="2545689"/>
            <a:ext cx="7578200" cy="122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/>
              <a:t>NGSI-LD Concise Payloads and Merge-Patch Operations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2000"/>
              <a:t>Advanced and Experimental Features in Orion LD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871150" y="4552299"/>
            <a:ext cx="10363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Jason Fox, Technical Evangelist, FIWARE Foundation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new </a:t>
            </a:r>
            <a:r>
              <a:rPr lang="en-US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PUT </a:t>
            </a:r>
            <a:r>
              <a:rPr lang="en-US"/>
              <a:t> Operations</a:t>
            </a:r>
            <a:endParaRPr b="0" i="0" u="none" strike="noStrike" cap="non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564900" y="1357300"/>
            <a:ext cx="113184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Replace a Complete Entity</a:t>
            </a:r>
            <a:endParaRPr sz="2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PUT </a:t>
            </a:r>
            <a:r>
              <a:rPr lang="en-US" sz="17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00"/>
              <a:t>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{{orion}}/ngsi-ld/v1/entities/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&lt;entity-id&gt;</a:t>
            </a:r>
            <a:endParaRPr sz="2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Overwrite an Entire Attribute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PUT </a:t>
            </a:r>
            <a:r>
              <a:rPr lang="en-US" sz="17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00"/>
              <a:t>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{{orion}}/ngsi-ld/v1/entities/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&lt;entity-id&gt;/attrs/&lt;attr-id&gt;</a:t>
            </a:r>
            <a:endParaRPr sz="2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Supports </a:t>
            </a:r>
            <a:r>
              <a:rPr lang="en-US" sz="2200" b="1">
                <a:solidFill>
                  <a:schemeClr val="dk2"/>
                </a:solidFill>
              </a:rPr>
              <a:t>normalized</a:t>
            </a:r>
            <a:r>
              <a:rPr lang="en-US" sz="2200"/>
              <a:t> and </a:t>
            </a:r>
            <a:r>
              <a:rPr lang="en-US" sz="2200" b="1">
                <a:solidFill>
                  <a:schemeClr val="dk2"/>
                </a:solidFill>
              </a:rPr>
              <a:t>concise</a:t>
            </a:r>
            <a:r>
              <a:rPr lang="en-US" sz="2200"/>
              <a:t> payloads</a:t>
            </a:r>
            <a:endParaRPr sz="2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Pedantically Orion-LD </a:t>
            </a:r>
            <a:r>
              <a:rPr lang="en-US" sz="2200" i="1"/>
              <a:t>"misuses" </a:t>
            </a:r>
            <a:r>
              <a:rPr lang="en-US" sz="2200"/>
              <a:t>this HTTP verb as the operation is not </a:t>
            </a:r>
            <a:endParaRPr sz="2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completely idempotent - the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modifiedAt</a:t>
            </a:r>
            <a:r>
              <a:rPr lang="en-US" sz="2200"/>
              <a:t> system attribute is still updated whenever 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 </a:t>
            </a:r>
            <a:r>
              <a:rPr lang="en-US" sz="17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PUT </a:t>
            </a:r>
            <a:r>
              <a:rPr lang="en-US" sz="17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00"/>
              <a:t> occurs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Batch Operation Equivalent:</a:t>
            </a:r>
            <a:endParaRPr sz="1700">
              <a:solidFill>
                <a:schemeClr val="lt1"/>
              </a:solidFill>
              <a:highlight>
                <a:schemeClr val="accent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100" b="1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1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{{any-broker}}/ngsi-ld/v1/entityOperations/</a:t>
            </a:r>
            <a:r>
              <a:rPr lang="en-US" sz="17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update?options=overwrite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43" name="Google Shape;243;p36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new </a:t>
            </a:r>
            <a:r>
              <a:rPr lang="en-US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</a:t>
            </a:r>
            <a:r>
              <a:rPr lang="en-US" b="1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/>
              <a:t> Endpoint</a:t>
            </a:r>
            <a:endParaRPr b="0" i="0" u="none" strike="noStrike" cap="non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564900" y="1360300"/>
            <a:ext cx="116271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Merge an Entity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&lt;entity-id&gt;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>
                <a:solidFill>
                  <a:schemeClr val="dk2"/>
                </a:solidFill>
              </a:rPr>
              <a:t>Merge</a:t>
            </a:r>
            <a:r>
              <a:rPr lang="en-US" sz="2200"/>
              <a:t> Patch rather than existing </a:t>
            </a:r>
            <a:r>
              <a:rPr lang="en-US" sz="2200" b="1">
                <a:solidFill>
                  <a:schemeClr val="dk2"/>
                </a:solidFill>
              </a:rPr>
              <a:t>Partial Update </a:t>
            </a:r>
            <a:r>
              <a:rPr lang="en-US" sz="2200"/>
              <a:t>Patch</a:t>
            </a:r>
            <a:endParaRPr sz="2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Supports </a:t>
            </a:r>
            <a:r>
              <a:rPr lang="en-US" sz="2200" b="1">
                <a:solidFill>
                  <a:schemeClr val="dk2"/>
                </a:solidFill>
              </a:rPr>
              <a:t>normalized</a:t>
            </a:r>
            <a:r>
              <a:rPr lang="en-US" sz="2200"/>
              <a:t>, </a:t>
            </a:r>
            <a:r>
              <a:rPr lang="en-US" sz="2200" b="1">
                <a:solidFill>
                  <a:schemeClr val="dk2"/>
                </a:solidFill>
              </a:rPr>
              <a:t>concise</a:t>
            </a:r>
            <a:r>
              <a:rPr lang="en-US" sz="2200"/>
              <a:t> and </a:t>
            </a:r>
            <a:r>
              <a:rPr lang="en-US" sz="2200" b="1">
                <a:solidFill>
                  <a:schemeClr val="dk2"/>
                </a:solidFill>
              </a:rPr>
              <a:t>key-values</a:t>
            </a:r>
            <a:r>
              <a:rPr lang="en-US" sz="2200"/>
              <a:t> payloads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&lt;entity-id&gt;</a:t>
            </a:r>
            <a:r>
              <a:rPr lang="en-US" sz="17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?options=keyValues</a:t>
            </a:r>
            <a:endParaRPr sz="2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Supports the update of a common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2200"/>
              <a:t> Property-of-a-Property 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&lt;entity-id&gt;</a:t>
            </a:r>
            <a:r>
              <a:rPr lang="en-US" sz="17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?observedAt=XXX-XXX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Supports payloads including Language Maps as a Property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&lt;entity-id&gt;</a:t>
            </a:r>
            <a:r>
              <a:rPr lang="en-US" sz="17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?lang=fr</a:t>
            </a:r>
            <a:endParaRPr sz="2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ctrTitle"/>
          </p:nvPr>
        </p:nvSpPr>
        <p:spPr>
          <a:xfrm>
            <a:off x="914400" y="1827442"/>
            <a:ext cx="103632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b="1">
                <a:latin typeface="Roboto Mono"/>
                <a:ea typeface="Roboto Mono"/>
                <a:cs typeface="Roboto Mono"/>
                <a:sym typeface="Roboto Mono"/>
              </a:rPr>
              <a:t>PATCH</a:t>
            </a:r>
            <a:r>
              <a:rPr lang="en-US"/>
              <a:t> Endpoints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Partial Update Operations</a:t>
            </a:r>
            <a:endParaRPr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Merge Operations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448025" y="1540100"/>
            <a:ext cx="10074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Original Entity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Result: </a:t>
            </a:r>
            <a:r>
              <a:rPr lang="en-US" sz="2200" b="1">
                <a:solidFill>
                  <a:schemeClr val="accent2"/>
                </a:solidFill>
              </a:rPr>
              <a:t>Updated</a:t>
            </a:r>
            <a:r>
              <a:rPr lang="en-US" sz="2200" b="1">
                <a:solidFill>
                  <a:schemeClr val="dk2"/>
                </a:solidFill>
              </a:rPr>
              <a:t> Entity</a:t>
            </a:r>
            <a:endParaRPr sz="2200" b="1">
              <a:solidFill>
                <a:schemeClr val="dk2"/>
              </a:solidFill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564900" y="287353"/>
            <a:ext cx="10492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Partial Update of an Entity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8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&lt;entity-id&gt;/attrs</a:t>
            </a:r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5187850" y="1470850"/>
            <a:ext cx="64884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Normalized Payload: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/>
              <a:t>  updated to 100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/>
              <a:t> updated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/>
              <a:t> </a:t>
            </a:r>
            <a:r>
              <a:rPr lang="en-US" b="1"/>
              <a:t>removed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Other Attributes unchanged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en-US" sz="2200" b="1">
                <a:solidFill>
                  <a:schemeClr val="dk2"/>
                </a:solidFill>
              </a:rPr>
              <a:t> </a:t>
            </a:r>
            <a:r>
              <a:rPr lang="en-US" sz="2200">
                <a:solidFill>
                  <a:schemeClr val="dk2"/>
                </a:solidFill>
              </a:rPr>
              <a:t>attribute </a:t>
            </a:r>
            <a:r>
              <a:rPr lang="en-US" sz="2200" b="1">
                <a:solidFill>
                  <a:schemeClr val="dk2"/>
                </a:solidFill>
              </a:rPr>
              <a:t>replaced</a:t>
            </a:r>
            <a:r>
              <a:rPr lang="en-US" sz="2200">
                <a:solidFill>
                  <a:schemeClr val="dk2"/>
                </a:solidFill>
              </a:rPr>
              <a:t> with payload contents</a:t>
            </a:r>
            <a:endParaRPr sz="2200"/>
          </a:p>
        </p:txBody>
      </p:sp>
      <p:sp>
        <p:nvSpPr>
          <p:cNvPr id="264" name="Google Shape;264;p39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448025" y="1979150"/>
            <a:ext cx="4264200" cy="2031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"id": "urn:ngsi-ld:Sensor:001",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"type": "TemperatureSensor",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"value" : 25,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lang="en-US" sz="1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unitCode": "CEL"</a:t>
            </a:r>
            <a:endParaRPr sz="12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"observedAt": "2022-01-01"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448025" y="4597450"/>
            <a:ext cx="4264200" cy="20312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"id": "urn:ngsi-ld:Sensor:001",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</a:t>
            </a:r>
            <a:r>
              <a:rPr lang="en-US" sz="12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TemperatureSensor</a:t>
            </a: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lang="en-US" sz="12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": "2022-03-14" 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764425" y="1979150"/>
            <a:ext cx="3943800" cy="16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    "observedAt": "2022-03-14"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4818325" y="2290100"/>
            <a:ext cx="840000" cy="85560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body" idx="1"/>
          </p:nvPr>
        </p:nvSpPr>
        <p:spPr>
          <a:xfrm>
            <a:off x="448025" y="1540125"/>
            <a:ext cx="10074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Original Entity</a:t>
            </a:r>
            <a:endParaRPr sz="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Result: </a:t>
            </a:r>
            <a:r>
              <a:rPr lang="en-US" sz="2200" b="1" dirty="0">
                <a:solidFill>
                  <a:schemeClr val="accent2"/>
                </a:solidFill>
              </a:rPr>
              <a:t>Updated</a:t>
            </a:r>
            <a:r>
              <a:rPr lang="en-US" sz="2200" b="1" dirty="0">
                <a:solidFill>
                  <a:schemeClr val="dk2"/>
                </a:solidFill>
              </a:rPr>
              <a:t> Entity</a:t>
            </a:r>
            <a:endParaRPr sz="2200" b="1" dirty="0">
              <a:solidFill>
                <a:schemeClr val="dk2"/>
              </a:solidFill>
            </a:endParaRPr>
          </a:p>
        </p:txBody>
      </p:sp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564900" y="287353"/>
            <a:ext cx="10492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Partial Update of an Attribute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8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&lt;entity-id&gt;/attrs/temperature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body" idx="1"/>
          </p:nvPr>
        </p:nvSpPr>
        <p:spPr>
          <a:xfrm>
            <a:off x="5187850" y="1470850"/>
            <a:ext cx="64884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Normalized Payload:</a:t>
            </a:r>
            <a:endParaRPr sz="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 dirty="0"/>
              <a:t>  updated to 100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 dirty="0" err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dirty="0"/>
              <a:t> updated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 dirty="0" err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removed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dirty="0"/>
              <a:t>Other Attributes unchanged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en-US" sz="2200" b="1" dirty="0">
                <a:solidFill>
                  <a:schemeClr val="dk2"/>
                </a:solidFill>
              </a:rPr>
              <a:t> </a:t>
            </a:r>
            <a:r>
              <a:rPr lang="en-US" sz="2200" dirty="0">
                <a:solidFill>
                  <a:schemeClr val="dk2"/>
                </a:solidFill>
              </a:rPr>
              <a:t>sub-attribute </a:t>
            </a:r>
            <a:r>
              <a:rPr lang="en-US" sz="2200" b="1" dirty="0">
                <a:solidFill>
                  <a:schemeClr val="dk2"/>
                </a:solidFill>
              </a:rPr>
              <a:t>replaced</a:t>
            </a:r>
            <a:r>
              <a:rPr lang="en-US" sz="2200" dirty="0">
                <a:solidFill>
                  <a:schemeClr val="dk2"/>
                </a:solidFill>
              </a:rPr>
              <a:t> with payload contents</a:t>
            </a:r>
            <a:endParaRPr sz="2200" dirty="0"/>
          </a:p>
        </p:txBody>
      </p:sp>
      <p:sp>
        <p:nvSpPr>
          <p:cNvPr id="276" name="Google Shape;276;p40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7" name="Google Shape;277;p40"/>
          <p:cNvSpPr txBox="1"/>
          <p:nvPr/>
        </p:nvSpPr>
        <p:spPr>
          <a:xfrm>
            <a:off x="448025" y="1979150"/>
            <a:ext cx="4264200" cy="2031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"id": "urn:ngsi-ld:Sensor:001",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"type": "</a:t>
            </a:r>
            <a:r>
              <a:rPr lang="en-US" sz="1200" dirty="0" err="1">
                <a:latin typeface="Roboto Mono"/>
                <a:ea typeface="Roboto Mono"/>
                <a:cs typeface="Roboto Mono"/>
                <a:sym typeface="Roboto Mono"/>
              </a:rPr>
              <a:t>TemperatureSensor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"value" : 25,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 b="1" dirty="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200" b="1" dirty="0" err="1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 sz="1200" b="1" dirty="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": "CEL”,</a:t>
            </a:r>
            <a:endParaRPr sz="1200" b="1" dirty="0">
              <a:solidFill>
                <a:srgbClr val="C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lang="en-US" sz="1200" dirty="0" err="1"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": "2022-01-01" 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448025" y="4597450"/>
            <a:ext cx="4264200" cy="20312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"id": "urn:ngsi-ld:Sensor:001",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</a:t>
            </a:r>
            <a:r>
              <a:rPr lang="en-US" sz="12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TemperatureSensor</a:t>
            </a: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</a:p>
          <a:p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 b="1" dirty="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200" b="1" dirty="0" err="1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 sz="1200" b="1" dirty="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": "CEL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lang="en-US" sz="12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": "2022-03-14" 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5764425" y="1979150"/>
            <a:ext cx="3943800" cy="1262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"type" : "Property",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"value" : 100,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"observedAt": "2022-03-14"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4818325" y="2290100"/>
            <a:ext cx="840000" cy="85560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body" idx="1"/>
          </p:nvPr>
        </p:nvSpPr>
        <p:spPr>
          <a:xfrm>
            <a:off x="448025" y="1537150"/>
            <a:ext cx="10191600" cy="4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Original Entity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Result: </a:t>
            </a:r>
            <a:r>
              <a:rPr lang="en-US" sz="2200" b="1">
                <a:solidFill>
                  <a:schemeClr val="accent2"/>
                </a:solidFill>
              </a:rPr>
              <a:t>Merged</a:t>
            </a:r>
            <a:r>
              <a:rPr lang="en-US" sz="2200" b="1">
                <a:solidFill>
                  <a:schemeClr val="dk2"/>
                </a:solidFill>
              </a:rPr>
              <a:t> Entity</a:t>
            </a:r>
            <a:endParaRPr sz="2200" b="1">
              <a:solidFill>
                <a:schemeClr val="dk2"/>
              </a:solidFill>
            </a:endParaRPr>
          </a:p>
        </p:txBody>
      </p:sp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564900" y="287353"/>
            <a:ext cx="10492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95959"/>
                </a:solidFill>
              </a:rPr>
              <a:t> 🆕 </a:t>
            </a:r>
            <a:r>
              <a:rPr lang="en-US" sz="2000" b="1">
                <a:solidFill>
                  <a:srgbClr val="595959"/>
                </a:solidFill>
              </a:rPr>
              <a:t> </a:t>
            </a:r>
            <a:r>
              <a:rPr lang="en-US"/>
              <a:t>Merge of an Entity (1) - </a:t>
            </a:r>
            <a:r>
              <a:rPr lang="en-US" b="1"/>
              <a:t>Normalized</a:t>
            </a:r>
            <a:r>
              <a:rPr lang="en-US"/>
              <a:t> Payload Support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8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&lt;entity-id&gt;</a:t>
            </a:r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5187850" y="1470850"/>
            <a:ext cx="64884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</a:rPr>
              <a:t>Normalized Payload:</a:t>
            </a:r>
            <a:endParaRPr sz="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 dirty="0"/>
              <a:t>  updated to 100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 dirty="0" err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removed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 dirty="0" err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removed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dirty="0"/>
              <a:t>Other Attributes unchanged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Values from the payload contents </a:t>
            </a:r>
            <a:r>
              <a:rPr lang="en-US" sz="2200" b="1" dirty="0"/>
              <a:t>merged</a:t>
            </a:r>
            <a:r>
              <a:rPr lang="en-US" sz="2200" dirty="0"/>
              <a:t> with existing entity. Unchanged data does not need to be supplied</a:t>
            </a:r>
            <a:endParaRPr sz="2200"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448025" y="1979150"/>
            <a:ext cx="4264200" cy="2031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"id": "urn:ngsi-ld:Sensor:001",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"type": "</a:t>
            </a:r>
            <a:r>
              <a:rPr lang="en-US" sz="1200" dirty="0" err="1">
                <a:latin typeface="Roboto Mono"/>
                <a:ea typeface="Roboto Mono"/>
                <a:cs typeface="Roboto Mono"/>
                <a:sym typeface="Roboto Mono"/>
              </a:rPr>
              <a:t>TemperatureSensor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"value" : 25,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 b="1" dirty="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200" b="1" dirty="0" err="1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 sz="1200" b="1" dirty="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": "CEL”,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2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": "2022-01-01" </a:t>
            </a:r>
            <a:endParaRPr sz="1200" dirty="0">
              <a:solidFill>
                <a:srgbClr val="00B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48025" y="4597450"/>
            <a:ext cx="4264200" cy="20312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"id": "urn:ngsi-ld:Sensor:001",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</a:t>
            </a:r>
            <a:r>
              <a:rPr lang="en-US" sz="12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TemperatureSensor</a:t>
            </a: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</a:p>
          <a:p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 b="1" dirty="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200" b="1" dirty="0" err="1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 sz="1200" b="1" dirty="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": "CEL”,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2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": "2022-01-01”</a:t>
            </a:r>
          </a:p>
          <a:p>
            <a:pPr lvl="0"/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5764425" y="1979150"/>
            <a:ext cx="3943800" cy="1477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4818325" y="2290100"/>
            <a:ext cx="840000" cy="85560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293075" y="2218775"/>
            <a:ext cx="45741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Normalized  Payload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Concise Property Payload</a:t>
            </a:r>
            <a:endParaRPr sz="2200" b="1">
              <a:solidFill>
                <a:schemeClr val="dk2"/>
              </a:solidFill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/>
          </p:nvPr>
        </p:nvSpPr>
        <p:spPr>
          <a:xfrm>
            <a:off x="564900" y="287350"/>
            <a:ext cx="112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of an </a:t>
            </a:r>
            <a:r>
              <a:rPr lang="en-US" b="1"/>
              <a:t>Entity</a:t>
            </a:r>
            <a:r>
              <a:rPr lang="en-US"/>
              <a:t> (2) - </a:t>
            </a:r>
            <a:r>
              <a:rPr lang="en-US" b="1"/>
              <a:t>Concise</a:t>
            </a:r>
            <a:r>
              <a:rPr lang="en-US"/>
              <a:t> Payload Support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8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&lt;entity-id&gt;</a:t>
            </a:r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body" idx="1"/>
          </p:nvPr>
        </p:nvSpPr>
        <p:spPr>
          <a:xfrm>
            <a:off x="5187850" y="2218775"/>
            <a:ext cx="6488400" cy="3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Super Concise Property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/>
              <a:t> updated to 100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/>
              <a:t> </a:t>
            </a:r>
            <a:r>
              <a:rPr lang="en-US" b="1"/>
              <a:t>not</a:t>
            </a:r>
            <a:r>
              <a:rPr lang="en-US"/>
              <a:t> removed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Other sub-attributes (e.g.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/>
              <a:t>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not</a:t>
            </a:r>
            <a:r>
              <a:rPr lang="en-US"/>
              <a:t> removed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Other Attributes unchanged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Values from the payload contents </a:t>
            </a:r>
            <a:r>
              <a:rPr lang="en-US" sz="2200" b="1"/>
              <a:t>merged</a:t>
            </a:r>
            <a:r>
              <a:rPr lang="en-US" sz="2200"/>
              <a:t> with existing entity.</a:t>
            </a:r>
            <a:endParaRPr sz="2200"/>
          </a:p>
        </p:txBody>
      </p:sp>
      <p:sp>
        <p:nvSpPr>
          <p:cNvPr id="300" name="Google Shape;300;p42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448025" y="2690250"/>
            <a:ext cx="4264200" cy="1477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448025" y="5094250"/>
            <a:ext cx="4264200" cy="1262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5251575" y="2676100"/>
            <a:ext cx="3943800" cy="831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"temperature" 100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293075" y="1412700"/>
            <a:ext cx="11070300" cy="615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rgbClr val="002E67"/>
                </a:solidFill>
              </a:rPr>
              <a:t> Merge means unchanged data no longer needs to be supplied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293075" y="2218775"/>
            <a:ext cx="45741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Key-Values Payload </a:t>
            </a:r>
            <a:r>
              <a:rPr lang="en-US" sz="2200"/>
              <a:t> (Lossy)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</p:txBody>
      </p:sp>
      <p:sp>
        <p:nvSpPr>
          <p:cNvPr id="310" name="Google Shape;310;p43"/>
          <p:cNvSpPr txBox="1">
            <a:spLocks noGrp="1"/>
          </p:cNvSpPr>
          <p:nvPr>
            <p:ph type="title"/>
          </p:nvPr>
        </p:nvSpPr>
        <p:spPr>
          <a:xfrm>
            <a:off x="564900" y="287350"/>
            <a:ext cx="112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of an </a:t>
            </a:r>
            <a:r>
              <a:rPr lang="en-US" b="1"/>
              <a:t>Entity</a:t>
            </a:r>
            <a:r>
              <a:rPr lang="en-US"/>
              <a:t> (3) - </a:t>
            </a:r>
            <a:r>
              <a:rPr lang="en-US" b="1"/>
              <a:t>Key-Values</a:t>
            </a:r>
            <a:r>
              <a:rPr lang="en-US"/>
              <a:t> Payload Support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8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&lt;entity-id&gt;?</a:t>
            </a:r>
            <a:r>
              <a:rPr lang="en-US" sz="17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options=keyValues</a:t>
            </a:r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body" idx="1"/>
          </p:nvPr>
        </p:nvSpPr>
        <p:spPr>
          <a:xfrm>
            <a:off x="431650" y="3922100"/>
            <a:ext cx="11244600" cy="22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Result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en-US" sz="2200"/>
              <a:t>- </a:t>
            </a:r>
            <a:r>
              <a:rPr lang="en-US" sz="2200" b="1"/>
              <a:t>Property</a:t>
            </a:r>
            <a:r>
              <a:rPr lang="en-US" sz="2200"/>
              <a:t> type is maintained.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value</a:t>
            </a:r>
            <a:r>
              <a:rPr lang="en-US" sz="2200"/>
              <a:t> updated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spouse </a:t>
            </a:r>
            <a:r>
              <a:rPr lang="en-US" sz="2200"/>
              <a:t>- </a:t>
            </a:r>
            <a:r>
              <a:rPr lang="en-US" sz="2200" b="1"/>
              <a:t>Relationship</a:t>
            </a:r>
            <a:r>
              <a:rPr lang="en-US" sz="2200"/>
              <a:t> type is maintained.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US" sz="2200"/>
              <a:t> updated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Other attributes (e.g.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born</a:t>
            </a:r>
            <a:r>
              <a:rPr lang="en-US" sz="2200"/>
              <a:t>) remain unchanged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All sub-attributes remain unchanged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Values from the payload contents intelligently </a:t>
            </a:r>
            <a:r>
              <a:rPr lang="en-US" sz="2200" b="1"/>
              <a:t>merged</a:t>
            </a:r>
            <a:r>
              <a:rPr lang="en-US" sz="2200"/>
              <a:t> with existing entity.</a:t>
            </a:r>
            <a:endParaRPr sz="2200"/>
          </a:p>
        </p:txBody>
      </p:sp>
      <p:sp>
        <p:nvSpPr>
          <p:cNvPr id="312" name="Google Shape;312;p43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13" name="Google Shape;313;p43"/>
          <p:cNvSpPr txBox="1"/>
          <p:nvPr/>
        </p:nvSpPr>
        <p:spPr>
          <a:xfrm>
            <a:off x="448025" y="2690250"/>
            <a:ext cx="8094900" cy="104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"John Ono Lennon",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"spouse": "http://dbpedia.org/resource/Yoko_Ono"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293075" y="1412700"/>
            <a:ext cx="11070300" cy="615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E67"/>
                </a:solidFill>
              </a:rPr>
              <a:t>Indicates a lossy payload where only </a:t>
            </a:r>
            <a:r>
              <a:rPr lang="en-US" sz="2800" b="1">
                <a:solidFill>
                  <a:srgbClr val="002E67"/>
                </a:solidFill>
              </a:rPr>
              <a:t>values</a:t>
            </a:r>
            <a:r>
              <a:rPr lang="en-US" sz="2800">
                <a:solidFill>
                  <a:srgbClr val="002E67"/>
                </a:solidFill>
              </a:rPr>
              <a:t> have been supplied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293075" y="1449275"/>
            <a:ext cx="49161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Normalized as Map </a:t>
            </a:r>
            <a:r>
              <a:rPr lang="en-US" sz="2200"/>
              <a:t>(Lossless)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Normalized as Property </a:t>
            </a:r>
            <a:r>
              <a:rPr lang="en-US" sz="2200"/>
              <a:t>(Lossy?)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564900" y="287350"/>
            <a:ext cx="112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of an </a:t>
            </a:r>
            <a:r>
              <a:rPr lang="en-US" b="1"/>
              <a:t>Entity</a:t>
            </a:r>
            <a:r>
              <a:rPr lang="en-US"/>
              <a:t> (4) - </a:t>
            </a:r>
            <a:r>
              <a:rPr lang="en-US" b="1"/>
              <a:t>Key-Values</a:t>
            </a:r>
            <a:r>
              <a:rPr lang="en-US"/>
              <a:t> and LanguageMap Support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8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&lt;entity-id&gt;?</a:t>
            </a:r>
            <a:r>
              <a:rPr lang="en-US" sz="17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options=keyValues&amp;lang=en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5102825" y="1524475"/>
            <a:ext cx="6488400" cy="3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Key-Values as Property </a:t>
            </a:r>
            <a:r>
              <a:rPr lang="en-US" sz="2200"/>
              <a:t>(Lossy)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Result: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en</a:t>
            </a:r>
            <a:r>
              <a:rPr lang="en-US"/>
              <a:t>  key of the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languageMap</a:t>
            </a:r>
            <a:r>
              <a:rPr lang="en-US"/>
              <a:t> </a:t>
            </a:r>
            <a:r>
              <a:rPr lang="en-US" b="1"/>
              <a:t>updated </a:t>
            </a:r>
            <a:r>
              <a:rPr lang="en-US"/>
              <a:t>to </a:t>
            </a:r>
            <a:r>
              <a:rPr lang="en-US" i="1"/>
              <a:t>"Istanbul"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LanguageMaps have a dual identity as both a JSON Object and a simple String. Supply a default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en-US" sz="2200"/>
              <a:t> to indicate a default language to use in a merge operation if necessary.</a:t>
            </a:r>
            <a:endParaRPr sz="2200"/>
          </a:p>
        </p:txBody>
      </p:sp>
      <p:sp>
        <p:nvSpPr>
          <p:cNvPr id="322" name="Google Shape;322;p44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3" name="Google Shape;323;p44"/>
          <p:cNvSpPr txBox="1"/>
          <p:nvPr/>
        </p:nvSpPr>
        <p:spPr>
          <a:xfrm>
            <a:off x="448025" y="1910975"/>
            <a:ext cx="4264200" cy="2339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"LanguageProperty",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"languageMap":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"el": "Κωνσταντινούπολις",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"en": "Constantinople",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"tr": "İstanbul"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5209050" y="2010150"/>
            <a:ext cx="3943800" cy="831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"name":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"Istanbul"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448025" y="4927775"/>
            <a:ext cx="4264200" cy="16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"Property",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"value": "Constantinople",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"lang": "en"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293075" y="2218775"/>
            <a:ext cx="45741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Normalized  Payload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Concise Property Payload</a:t>
            </a:r>
            <a:endParaRPr sz="2200" b="1">
              <a:solidFill>
                <a:schemeClr val="dk2"/>
              </a:solidFill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564900" y="287350"/>
            <a:ext cx="112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of an </a:t>
            </a:r>
            <a:r>
              <a:rPr lang="en-US" b="1"/>
              <a:t>Entity</a:t>
            </a:r>
            <a:r>
              <a:rPr lang="en-US"/>
              <a:t> (5) - Timestamp support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18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&lt;entity-id&gt;?</a:t>
            </a:r>
            <a:r>
              <a:rPr lang="en-US" sz="17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observedAt=XX-XX-XX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5187850" y="2218775"/>
            <a:ext cx="6488400" cy="3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Super Concise Property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/>
              <a:t> </a:t>
            </a:r>
            <a:r>
              <a:rPr lang="en-US" b="1"/>
              <a:t>updated </a:t>
            </a:r>
            <a:r>
              <a:rPr lang="en-US"/>
              <a:t>to 100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/>
              <a:t> </a:t>
            </a:r>
            <a:r>
              <a:rPr lang="en-US" b="1"/>
              <a:t>updated </a:t>
            </a:r>
            <a:r>
              <a:rPr lang="en-US"/>
              <a:t>(only where present)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Other sub-attributes (e.g.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r>
              <a:rPr lang="en-US"/>
              <a:t>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not</a:t>
            </a:r>
            <a:r>
              <a:rPr lang="en-US"/>
              <a:t> removed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Other Attributes unchanged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Values from the payload contents </a:t>
            </a:r>
            <a:r>
              <a:rPr lang="en-US" sz="2200" b="1"/>
              <a:t>merged</a:t>
            </a:r>
            <a:r>
              <a:rPr lang="en-US" sz="2200"/>
              <a:t> with existing entity.</a:t>
            </a:r>
            <a:endParaRPr sz="2200"/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4" name="Google Shape;334;p45"/>
          <p:cNvSpPr txBox="1"/>
          <p:nvPr/>
        </p:nvSpPr>
        <p:spPr>
          <a:xfrm>
            <a:off x="448025" y="2690250"/>
            <a:ext cx="4264200" cy="1477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448025" y="5094250"/>
            <a:ext cx="4264200" cy="1262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5251575" y="2676100"/>
            <a:ext cx="3943800" cy="831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"temperature": 100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293075" y="1412700"/>
            <a:ext cx="11070300" cy="615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2E67"/>
                </a:solidFill>
              </a:rPr>
              <a:t>common updated </a:t>
            </a:r>
            <a:r>
              <a:rPr lang="en-US" sz="2800" dirty="0" err="1">
                <a:solidFill>
                  <a:srgbClr val="002E67"/>
                </a:solidFill>
              </a:rPr>
              <a:t>ß</a:t>
            </a:r>
            <a:r>
              <a:rPr lang="en-US" sz="2800" b="1" dirty="0" err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2800" dirty="0">
                <a:solidFill>
                  <a:srgbClr val="002E67"/>
                </a:solidFill>
              </a:rPr>
              <a:t> available for attributes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5536419" y="6356359"/>
            <a:ext cx="111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Concise Format supported by Orion-LD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Potentially NGSI-LD 1.6.1</a:t>
            </a:r>
            <a:endParaRPr sz="260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564897" y="1357298"/>
            <a:ext cx="10074814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Want to increase uptake of </a:t>
            </a:r>
            <a:r>
              <a:rPr lang="en-US" sz="2200" b="1"/>
              <a:t>NGSI-LD</a:t>
            </a:r>
            <a:r>
              <a:rPr lang="en-US" sz="2200"/>
              <a:t> by lowering barriers to entry for new developers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Remove the misconception that </a:t>
            </a:r>
            <a:r>
              <a:rPr lang="en-US" sz="2200" b="1"/>
              <a:t>NGSI-LD</a:t>
            </a:r>
            <a:r>
              <a:rPr lang="en-US" sz="2200"/>
              <a:t> is just </a:t>
            </a:r>
            <a:r>
              <a:rPr lang="en-US" sz="2200" i="1"/>
              <a:t>"JSON-LD with type attributes"</a:t>
            </a:r>
            <a:endParaRPr sz="2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Remove redundancy in payloads, to make it easier to for users to update and consume context data. But any new payloads must still be: </a:t>
            </a:r>
            <a:endParaRPr sz="22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JSON-LD documents. 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Compatible with existing formats.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Suitable for CRUD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Lossless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Try to get some mechanism for a simple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 sz="2200"/>
              <a:t> update like the </a:t>
            </a:r>
            <a:r>
              <a:rPr lang="en-US" sz="2200" b="1"/>
              <a:t>NGSI-v2</a:t>
            </a:r>
            <a:r>
              <a:rPr lang="en-US" sz="2200"/>
              <a:t>'s update value endpoint legitimately supported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804709" marR="0" lvl="1" indent="-19520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ctrTitle"/>
          </p:nvPr>
        </p:nvSpPr>
        <p:spPr>
          <a:xfrm>
            <a:off x="914400" y="1827442"/>
            <a:ext cx="103632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JSON literal </a:t>
            </a:r>
            <a:r>
              <a:rPr lang="en-US" b="1"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/>
              <a:t> and </a:t>
            </a:r>
            <a:r>
              <a:rPr lang="en-US" b="1">
                <a:latin typeface="Roboto Mono"/>
                <a:ea typeface="Roboto Mono"/>
                <a:cs typeface="Roboto Mono"/>
                <a:sym typeface="Roboto Mono"/>
              </a:rPr>
              <a:t>PATCH</a:t>
            </a:r>
            <a:r>
              <a:rPr lang="en-US"/>
              <a:t> Endpoints</a:t>
            </a:r>
            <a:r>
              <a:rPr lang="en-US">
                <a:solidFill>
                  <a:schemeClr val="accent5"/>
                </a:solidFill>
              </a:rPr>
              <a:t>.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latin typeface="Roboto Mono"/>
                <a:ea typeface="Roboto Mono"/>
                <a:cs typeface="Roboto Mono"/>
                <a:sym typeface="Roboto Mono"/>
              </a:rPr>
              <a:t>{"@type":"@json" "@value": null}</a:t>
            </a:r>
            <a:endParaRPr sz="3000"/>
          </a:p>
        </p:txBody>
      </p:sp>
      <p:sp>
        <p:nvSpPr>
          <p:cNvPr id="343" name="Google Shape;343;p46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JSON-LD does not support direct use of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/>
              <a:t> </a:t>
            </a:r>
            <a:endParaRPr sz="2800" b="0" i="0" u="none" strike="noStrike" cap="non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7"/>
          <p:cNvSpPr txBox="1">
            <a:spLocks noGrp="1"/>
          </p:cNvSpPr>
          <p:nvPr>
            <p:ph type="body" idx="1"/>
          </p:nvPr>
        </p:nvSpPr>
        <p:spPr>
          <a:xfrm>
            <a:off x="564900" y="3724599"/>
            <a:ext cx="10074900" cy="2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0046" lvl="0" indent="-173046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b="1">
                <a:solidFill>
                  <a:schemeClr val="dk2"/>
                </a:solidFill>
              </a:rPr>
              <a:t>Invalid JSON-LD</a:t>
            </a:r>
            <a:endParaRPr b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350" name="Google Shape;350;p47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51" name="Google Shape;351;p47"/>
          <p:cNvSpPr txBox="1"/>
          <p:nvPr/>
        </p:nvSpPr>
        <p:spPr>
          <a:xfrm>
            <a:off x="549600" y="1293550"/>
            <a:ext cx="11092800" cy="2071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JSON-LD 1.1 Specification -  § 4.2.2. JSON Literals 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Generally, when a JSON-LD processor encounters </a:t>
            </a:r>
            <a:r>
              <a:rPr lang="en-US" sz="2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2200"/>
              <a:t>, the associated entry or value is removed. However, </a:t>
            </a:r>
            <a:r>
              <a:rPr lang="en-US" sz="2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2200"/>
              <a:t> is a valid JSON token; when used as the value of a JSON literal, a </a:t>
            </a:r>
            <a:r>
              <a:rPr lang="en-US" sz="2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2200"/>
              <a:t> value will be preserved.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52" name="Google Shape;352;p47"/>
          <p:cNvSpPr txBox="1"/>
          <p:nvPr/>
        </p:nvSpPr>
        <p:spPr>
          <a:xfrm>
            <a:off x="663175" y="4159000"/>
            <a:ext cx="4264200" cy="16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"precision":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NGSI-LD states </a:t>
            </a:r>
            <a:r>
              <a:rPr lang="en-US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/>
              <a:t> uses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/>
              <a:t> to indicate deletion</a:t>
            </a:r>
            <a:endParaRPr sz="2800" b="0" i="0" u="none" strike="noStrike" cap="non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8"/>
          <p:cNvSpPr txBox="1">
            <a:spLocks noGrp="1"/>
          </p:cNvSpPr>
          <p:nvPr>
            <p:ph type="body" idx="1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Always encode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2200"/>
              <a:t> as a JSON literal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2200"/>
              <a:t> is useable to delete attributes on </a:t>
            </a:r>
            <a:r>
              <a:rPr lang="en-US" sz="22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 </a:t>
            </a:r>
            <a:r>
              <a:rPr lang="en-US" sz="2200"/>
              <a:t> endpoints only: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Partial Update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Merge</a:t>
            </a:r>
            <a:endParaRPr sz="2200"/>
          </a:p>
          <a:p>
            <a:pPr marL="300046" lvl="0" indent="-173046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  <a:p>
            <a:pPr marL="300046" lvl="0" indent="-173046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b="1">
                <a:solidFill>
                  <a:schemeClr val="dk2"/>
                </a:solidFill>
              </a:rPr>
              <a:t>Valid NGSI-LD</a:t>
            </a:r>
            <a:endParaRPr b="1">
              <a:solidFill>
                <a:schemeClr val="dk2"/>
              </a:solidFill>
            </a:endParaRPr>
          </a:p>
          <a:p>
            <a:pPr marL="300046" lvl="0" indent="-173046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  <a:p>
            <a:pPr marL="300046" lvl="0" indent="-173046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  <a:p>
            <a:pPr marL="300046" lvl="0" indent="-173046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  <a:p>
            <a:pPr marL="300046" lvl="0" indent="-173046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  <a:p>
            <a:pPr marL="300046" lvl="0" indent="-173046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  <a:p>
            <a:pPr marL="300046" lvl="0" indent="-173046" algn="l" rtl="0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Attempting to set any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2200"/>
              <a:t>,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 sz="2200"/>
              <a:t> or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US" sz="2200"/>
              <a:t> directly to an encoded JSON literal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2200"/>
              <a:t> results in a </a:t>
            </a:r>
            <a:r>
              <a:rPr lang="en-US" sz="2200" b="1"/>
              <a:t>400 Bad Request</a:t>
            </a:r>
            <a:endParaRPr b="1"/>
          </a:p>
        </p:txBody>
      </p:sp>
      <p:sp>
        <p:nvSpPr>
          <p:cNvPr id="359" name="Google Shape;359;p48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60" name="Google Shape;360;p48"/>
          <p:cNvSpPr txBox="1"/>
          <p:nvPr/>
        </p:nvSpPr>
        <p:spPr>
          <a:xfrm>
            <a:off x="796175" y="3429000"/>
            <a:ext cx="8707500" cy="1908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"precision": </a:t>
            </a:r>
            <a:r>
              <a:rPr lang="en-US" sz="16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{"@type":"@json" "@value": null}</a:t>
            </a:r>
            <a:endParaRPr sz="16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>
            <a:spLocks noGrp="1"/>
          </p:cNvSpPr>
          <p:nvPr>
            <p:ph type="sldNum" idx="12"/>
          </p:nvPr>
        </p:nvSpPr>
        <p:spPr>
          <a:xfrm>
            <a:off x="5536419" y="6356359"/>
            <a:ext cx="111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259125" y="1470850"/>
            <a:ext cx="10074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Normalized Property 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Concise Property</a:t>
            </a:r>
            <a:endParaRPr sz="2200" b="1">
              <a:solidFill>
                <a:schemeClr val="dk2"/>
              </a:solidFill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64900" y="287350"/>
            <a:ext cx="112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95959"/>
                </a:solidFill>
              </a:rPr>
              <a:t> </a:t>
            </a:r>
            <a:r>
              <a:rPr lang="en-US" dirty="0"/>
              <a:t>Concise </a:t>
            </a:r>
            <a:r>
              <a:rPr lang="en-US" b="1" dirty="0"/>
              <a:t>Property</a:t>
            </a:r>
            <a:r>
              <a:rPr lang="en-US" dirty="0"/>
              <a:t> Format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/>
              <a:t>Input and Output format. Potentially NGSI-LD 1.6.1</a:t>
            </a:r>
            <a:endParaRPr sz="2600"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5187850" y="1470850"/>
            <a:ext cx="64884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Super Concise Property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2200"/>
              <a:t> is optional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 sz="2200"/>
              <a:t> is optional (if no sub-attributes present)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concise format is shorter than normalized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but unlike key-values it is still lossless.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48025" y="1979150"/>
            <a:ext cx="4264200" cy="1477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"Property",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48025" y="4337350"/>
            <a:ext cx="4264200" cy="1262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"temperature":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100,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532400" y="1979150"/>
            <a:ext cx="3943800" cy="831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  "temperature": 100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259125" y="1470850"/>
            <a:ext cx="100749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Normalized  GeoProperty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Concise GeoProperty</a:t>
            </a:r>
            <a:endParaRPr sz="2200" b="1">
              <a:solidFill>
                <a:schemeClr val="dk2"/>
              </a:solidFill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564900" y="287350"/>
            <a:ext cx="112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Concise </a:t>
            </a:r>
            <a:r>
              <a:rPr lang="en-US" b="1" dirty="0" err="1"/>
              <a:t>GeoProperty</a:t>
            </a:r>
            <a:r>
              <a:rPr lang="en-US" dirty="0"/>
              <a:t> format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/>
              <a:t>Input and Output format. Potentially NGSI-LD 1.6.1</a:t>
            </a:r>
            <a:endParaRPr sz="2600" dirty="0"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5407275" y="1470850"/>
            <a:ext cx="62691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Super Concise GeoProperty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2200"/>
              <a:t> is optional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 sz="2200"/>
              <a:t> is optional (if no sub-attributes present)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>
                <a:solidFill>
                  <a:schemeClr val="dk2"/>
                </a:solidFill>
              </a:rPr>
              <a:t>GeoProperty</a:t>
            </a:r>
            <a:r>
              <a:rPr lang="en-US" sz="2200"/>
              <a:t> is inferred if the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2200"/>
              <a:t> is a supported GeoJSON type.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448025" y="1979150"/>
            <a:ext cx="4739700" cy="21236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"location":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GeoProperty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"Point",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"coordinates": [-73.97, 40.77]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48025" y="4632950"/>
            <a:ext cx="4739700" cy="19081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"location":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"value" :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"Point",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"coordinates": [-73.97, 40.77]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5532400" y="1979150"/>
            <a:ext cx="5168400" cy="1477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ono"/>
                <a:ea typeface="Roboto Mono"/>
                <a:cs typeface="Roboto Mono"/>
                <a:sym typeface="Roboto Mono"/>
              </a:rPr>
              <a:t>    "location": 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"type": "Point",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	"coordinates": [-73.97, 40.77]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259125" y="1470850"/>
            <a:ext cx="10074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Normalized  Relationship                            Concise Relationship</a:t>
            </a:r>
            <a:endParaRPr sz="2200" b="1">
              <a:solidFill>
                <a:schemeClr val="dk2"/>
              </a:solidFill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564900" y="287350"/>
            <a:ext cx="112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Concise </a:t>
            </a:r>
            <a:r>
              <a:rPr lang="en-US" b="1" dirty="0"/>
              <a:t>Relationship</a:t>
            </a:r>
            <a:r>
              <a:rPr lang="en-US" dirty="0"/>
              <a:t> format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/>
              <a:t>Input and Output format. Potentially NGSI-LD 1.6.1</a:t>
            </a:r>
            <a:endParaRPr dirty="0"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448025" y="3709825"/>
            <a:ext cx="51435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2200"/>
              <a:t> is optional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US" sz="2200"/>
              <a:t> is mandatory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48025" y="1979150"/>
            <a:ext cx="5227500" cy="1477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"providedBy":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 : "Relationship",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"object" : "urn:ngsi-ld:Entity:001"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5916675" y="1979150"/>
            <a:ext cx="5143500" cy="1262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"providedBy":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"object" : "urn:ngsi-ld:Entity:001"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6052425" y="1470850"/>
            <a:ext cx="59208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 Concise LanguageProperty </a:t>
            </a:r>
            <a:r>
              <a:rPr lang="en-US" sz="2200">
                <a:solidFill>
                  <a:srgbClr val="595959"/>
                </a:solidFill>
              </a:rPr>
              <a:t>(as Map)</a:t>
            </a:r>
            <a:endParaRPr sz="22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Concise LanguageProperty </a:t>
            </a:r>
            <a:r>
              <a:rPr lang="en-US" sz="2200">
                <a:solidFill>
                  <a:srgbClr val="595959"/>
                </a:solidFill>
              </a:rPr>
              <a:t>(as Property)</a:t>
            </a:r>
            <a:endParaRPr sz="22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chemeClr val="dk2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259125" y="1470850"/>
            <a:ext cx="48276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</a:rPr>
              <a:t>Normalized LanguageProperty                   </a:t>
            </a:r>
            <a:endParaRPr sz="2200" b="1">
              <a:solidFill>
                <a:schemeClr val="dk2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564900" y="287350"/>
            <a:ext cx="11244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Concise </a:t>
            </a:r>
            <a:r>
              <a:rPr lang="en-US" b="1" dirty="0" err="1"/>
              <a:t>LanguageProperty</a:t>
            </a:r>
            <a:r>
              <a:rPr lang="en-US" dirty="0"/>
              <a:t> format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/>
              <a:t>Input and Output format. Potentially NGSI-LD 1.6.1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448025" y="4474225"/>
            <a:ext cx="51435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2200"/>
              <a:t> is optional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 </a:t>
            </a:r>
            <a:r>
              <a:rPr lang="en-US" sz="22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languageMap</a:t>
            </a:r>
            <a:r>
              <a:rPr lang="en-US" sz="2200"/>
              <a:t> is mandatory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406025" y="1979150"/>
            <a:ext cx="4156500" cy="2339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"LanguageProperty",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"languageMap":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"el": "Κωνσταντινούπολις",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"en": "Constantinople",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"tr": "İstanbul"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6094425" y="1979150"/>
            <a:ext cx="4156500" cy="2124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"languageMap":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"el": "Κωνσταντινούπολις",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en": "Constantinople",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"tr": "İstanbul"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190150" y="4691475"/>
            <a:ext cx="3997800" cy="1477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"value": "Constantinople",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"lang": "en"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Orion-LD supports Concise Format for all </a:t>
            </a:r>
            <a:r>
              <a:rPr lang="en-US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/entities</a:t>
            </a:r>
            <a:r>
              <a:rPr lang="en-US"/>
              <a:t> endpoints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Potentially all brokers by NGSI-LD 1.6.1</a:t>
            </a:r>
            <a:endParaRPr sz="2000" b="0" i="0" u="none" strike="noStrike" cap="non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564900" y="1357300"/>
            <a:ext cx="112887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1700">
                <a:solidFill>
                  <a:schemeClr val="lt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chemeClr val="lt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1700">
                <a:solidFill>
                  <a:schemeClr val="lt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{{orion-ld}}/ngsi-ld/v1/entities/</a:t>
            </a:r>
            <a:r>
              <a:rPr lang="en-US" sz="17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?options=concise</a:t>
            </a:r>
            <a:endParaRPr sz="17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17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17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{{orion-ld}}/ngsi-ld/v1/entities/</a:t>
            </a: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1700">
                <a:solidFill>
                  <a:schemeClr val="lt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chemeClr val="lt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1700">
                <a:solidFill>
                  <a:schemeClr val="lt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{{orion-ld}/ngsi-ld/v1/entities/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&lt;entity-id&gt;</a:t>
            </a:r>
            <a:r>
              <a:rPr lang="en-US" sz="17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?options=concise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17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17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</a:t>
            </a:r>
            <a:r>
              <a:rPr lang="en-US" sz="17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{{orion-ld}}/ngsi-ld/v1/entities/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&lt;entity-id&gt;/attrs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7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</a:t>
            </a:r>
            <a:r>
              <a:rPr lang="en-US" sz="17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{{orion-ld}}/ngsi-ld/v1/entities/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&lt;entity-id&gt;/attrs/&lt;attr-id&gt;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>
                <a:solidFill>
                  <a:srgbClr val="002E67"/>
                </a:solidFill>
              </a:rPr>
              <a:t>Plus all relevant Batch Operation endpoints:</a:t>
            </a:r>
            <a:endParaRPr sz="2200">
              <a:solidFill>
                <a:srgbClr val="002E6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200" b="1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2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7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{{orion-ld}}/ngsi-ld/v1/entityOperations/xxx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900"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ctrTitle"/>
          </p:nvPr>
        </p:nvSpPr>
        <p:spPr>
          <a:xfrm>
            <a:off x="914400" y="1827442"/>
            <a:ext cx="103632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New Context-Broker Operations in Orion-LD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accent5"/>
                </a:solidFill>
              </a:rPr>
              <a:t>.</a:t>
            </a:r>
            <a:endParaRPr sz="32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Eight HTTP Methods - What do they mean?</a:t>
            </a:r>
            <a:endParaRPr sz="2800" b="0" i="0" u="none" strike="noStrike" cap="non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564900" y="1357300"/>
            <a:ext cx="112887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lt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b="1">
                <a:solidFill>
                  <a:schemeClr val="lt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2400">
                <a:solidFill>
                  <a:schemeClr val="lt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/>
              <a:t>Retrieve data from server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b="1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12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chemeClr val="l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/>
              <a:t>Send data to server to create or update a resource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b="1">
                <a:solidFill>
                  <a:schemeClr val="dk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US" sz="1200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b="1">
                <a:solidFill>
                  <a:schemeClr val="dk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/>
              <a:t>Delete an existing resource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b="1">
                <a:solidFill>
                  <a:schemeClr val="lt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PATCH</a:t>
            </a:r>
            <a:r>
              <a:rPr lang="en-US" sz="24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/>
              <a:t>Apply partial modifications to a resource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PUT </a:t>
            </a:r>
            <a:r>
              <a:rPr lang="en-US" sz="24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/>
              <a:t>Overwrite/Replace an existing resource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OPTIONS</a:t>
            </a:r>
            <a:r>
              <a:rPr lang="en-US" sz="2400" b="1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/>
              <a:t>Preflight Request - What operations are available?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▪"/>
            </a:pPr>
            <a:r>
              <a:rPr lang="en-US" sz="2400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en-US" sz="1200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/>
              <a:t>Retrieve data from server (Headers Only)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b="1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TRACE</a:t>
            </a:r>
            <a:r>
              <a:rPr lang="en-US" sz="24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/>
              <a:t>Message loop-back for debugging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Microsoft Macintosh PowerPoint</Application>
  <PresentationFormat>Widescreen</PresentationFormat>
  <Paragraphs>578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Arial</vt:lpstr>
      <vt:lpstr>Merriweather Sans</vt:lpstr>
      <vt:lpstr>Helvetica Neue</vt:lpstr>
      <vt:lpstr>Roboto Mono</vt:lpstr>
      <vt:lpstr>Noto Sans Symbols</vt:lpstr>
      <vt:lpstr>Custom Design</vt:lpstr>
      <vt:lpstr>NGSI-LD Concise Payloads and Merge-Patch Operations  Advanced and Experimental Features in Orion LD  </vt:lpstr>
      <vt:lpstr>Concise Format supported by Orion-LD Potentially NGSI-LD 1.6.1</vt:lpstr>
      <vt:lpstr> Concise Property Format Input and Output format. Potentially NGSI-LD 1.6.1</vt:lpstr>
      <vt:lpstr>Concise GeoProperty format Input and Output format. Potentially NGSI-LD 1.6.1</vt:lpstr>
      <vt:lpstr>Concise Relationship format Input and Output format. Potentially NGSI-LD 1.6.1</vt:lpstr>
      <vt:lpstr>Concise LanguageProperty format Input and Output format. Potentially NGSI-LD 1.6.1</vt:lpstr>
      <vt:lpstr>Orion-LD supports Concise Format for all /entities endpoints Potentially all brokers by NGSI-LD 1.6.1</vt:lpstr>
      <vt:lpstr>New Context-Broker Operations in Orion-LD .</vt:lpstr>
      <vt:lpstr>Eight HTTP Methods - What do they mean?</vt:lpstr>
      <vt:lpstr>Two new  PUT  Operations</vt:lpstr>
      <vt:lpstr>One new  PATCH  Endpoint</vt:lpstr>
      <vt:lpstr> PATCH Endpoints  Partial Update Operations Merge Operations</vt:lpstr>
      <vt:lpstr>Partial Update of an Entity  PATCH . {{orion-ld}}/ngsi-ld/v1/entities/&lt;entity-id&gt;/attrs</vt:lpstr>
      <vt:lpstr>Partial Update of an Attribute  PATCH . {{orion-ld}}/ngsi-ld/v1/entities/&lt;entity-id&gt;/attrs/temperature</vt:lpstr>
      <vt:lpstr> 🆕  Merge of an Entity (1) - Normalized Payload Support  PATCH . {{orion-ld}}/ngsi-ld/v1/entities/&lt;entity-id&gt;</vt:lpstr>
      <vt:lpstr>Merge of an Entity (2) - Concise Payload Support  PATCH . {{orion-ld}}/ngsi-ld/v1/entities/&lt;entity-id&gt;</vt:lpstr>
      <vt:lpstr>Merge of an Entity (3) - Key-Values Payload Support  PATCH . {{orion-ld}}/ngsi-ld/v1/entities/&lt;entity-id&gt;?options=keyValues</vt:lpstr>
      <vt:lpstr>Merge of an Entity (4) - Key-Values and LanguageMap Support  PATCH . {{orion-ld}}/ngsi-ld/v1/entities/&lt;entity-id&gt;?options=keyValues&amp;lang=en</vt:lpstr>
      <vt:lpstr>Merge of an Entity (5) - Timestamp support  PATCH . {{orion-ld}}/ngsi-ld/v1/entities/&lt;entity-id&gt;?observedAt=XX-XX-XX</vt:lpstr>
      <vt:lpstr>JSON literal null and PATCH Endpoints.   {"@type":"@json" "@value": null}</vt:lpstr>
      <vt:lpstr>JSON-LD does not support direct use of null </vt:lpstr>
      <vt:lpstr>NGSI-LD states  PATCH  uses null to indicate deletion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NGSI-LD Concise Payloads and Merge-Patch Operations  Advanced and Experimental Features in Orion LD  </dc:title>
  <cp:lastModifiedBy>Jason Fox</cp:lastModifiedBy>
  <cp:revision>1</cp:revision>
  <dcterms:modified xsi:type="dcterms:W3CDTF">2022-06-27T11:20:51Z</dcterms:modified>
</cp:coreProperties>
</file>