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12192000"/>
  <p:notesSz cx="7099300" cy="10234600"/>
  <p:embeddedFontLst>
    <p:embeddedFont>
      <p:font typeface="Montserrat SemiBold"/>
      <p:regular r:id="rId40"/>
      <p:bold r:id="rId41"/>
      <p:italic r:id="rId42"/>
      <p:boldItalic r:id="rId43"/>
    </p:embeddedFont>
    <p:embeddedFont>
      <p:font typeface="Montserrat Medium"/>
      <p:regular r:id="rId44"/>
      <p:bold r:id="rId45"/>
      <p:italic r:id="rId46"/>
      <p:boldItalic r:id="rId47"/>
    </p:embeddedFont>
    <p:embeddedFont>
      <p:font typeface="Helvetica Neue"/>
      <p:regular r:id="rId48"/>
      <p:bold r:id="rId49"/>
      <p:italic r:id="rId50"/>
      <p:boldItalic r:id="rId51"/>
    </p:embeddedFont>
    <p:embeddedFont>
      <p:font typeface="Roboto Mon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6" roundtripDataSignature="AMtx7mgp7zzcKymVfyJEolCQxc4ZU7pT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regular.fntdata"/><Relationship Id="rId42" Type="http://schemas.openxmlformats.org/officeDocument/2006/relationships/font" Target="fonts/MontserratSemiBold-italic.fntdata"/><Relationship Id="rId41" Type="http://schemas.openxmlformats.org/officeDocument/2006/relationships/font" Target="fonts/MontserratSemiBold-bold.fntdata"/><Relationship Id="rId44" Type="http://schemas.openxmlformats.org/officeDocument/2006/relationships/font" Target="fonts/MontserratMedium-regular.fntdata"/><Relationship Id="rId43" Type="http://schemas.openxmlformats.org/officeDocument/2006/relationships/font" Target="fonts/MontserratSemiBold-boldItalic.fntdata"/><Relationship Id="rId46" Type="http://schemas.openxmlformats.org/officeDocument/2006/relationships/font" Target="fonts/MontserratMedium-italic.fntdata"/><Relationship Id="rId45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regular.fntdata"/><Relationship Id="rId47" Type="http://schemas.openxmlformats.org/officeDocument/2006/relationships/font" Target="fonts/MontserratMedium-boldItalic.fntdata"/><Relationship Id="rId49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boldItalic.fntdata"/><Relationship Id="rId50" Type="http://schemas.openxmlformats.org/officeDocument/2006/relationships/font" Target="fonts/HelveticaNeue-italic.fntdata"/><Relationship Id="rId53" Type="http://schemas.openxmlformats.org/officeDocument/2006/relationships/font" Target="fonts/RobotoMono-bold.fntdata"/><Relationship Id="rId52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55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54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2867b63d0_0_6:notes"/>
          <p:cNvSpPr/>
          <p:nvPr>
            <p:ph idx="2" type="sldImg"/>
          </p:nvPr>
        </p:nvSpPr>
        <p:spPr>
          <a:xfrm>
            <a:off x="136525" y="766763"/>
            <a:ext cx="68262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2867b63d0_0_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e2867b63d0_0_6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28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29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30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31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32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33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34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35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36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37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0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38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39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40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41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42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43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44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45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46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47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21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48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49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50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51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3" name="Google Shape;363;p2:notes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2:notes"/>
          <p:cNvSpPr txBox="1"/>
          <p:nvPr>
            <p:ph idx="12" type="sldNum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2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23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24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25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26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27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type="title">
  <p:cSld name="TITLE">
    <p:bg>
      <p:bgPr>
        <a:solidFill>
          <a:srgbClr val="41B4C7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4"/>
          <p:cNvCxnSpPr/>
          <p:nvPr/>
        </p:nvCxnSpPr>
        <p:spPr>
          <a:xfrm rot="10800000">
            <a:off x="561241" y="2368440"/>
            <a:ext cx="0" cy="305992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4"/>
          <p:cNvSpPr txBox="1"/>
          <p:nvPr>
            <p:ph type="ctrTitle"/>
          </p:nvPr>
        </p:nvSpPr>
        <p:spPr>
          <a:xfrm>
            <a:off x="871140" y="2545702"/>
            <a:ext cx="9327017" cy="85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871141" y="3898403"/>
            <a:ext cx="10363200" cy="92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5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658"/>
              </a:spcBef>
              <a:spcAft>
                <a:spcPts val="0"/>
              </a:spcAft>
              <a:buClr>
                <a:srgbClr val="888888"/>
              </a:buClr>
              <a:buSzPts val="3286"/>
              <a:buFont typeface="Arial"/>
              <a:buNone/>
              <a:defRPr b="0" i="0" sz="3286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562"/>
              </a:spcBef>
              <a:spcAft>
                <a:spcPts val="0"/>
              </a:spcAft>
              <a:buClr>
                <a:srgbClr val="888888"/>
              </a:buClr>
              <a:buSzPts val="2815"/>
              <a:buFont typeface="Arial"/>
              <a:buNone/>
              <a:defRPr b="0" i="0" sz="2815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71141" y="6045529"/>
            <a:ext cx="2844798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12305" y="5278650"/>
            <a:ext cx="2581638" cy="1824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 b="19524" l="21655" r="21652" t="13698"/>
          <a:stretch/>
        </p:blipFill>
        <p:spPr>
          <a:xfrm>
            <a:off x="9063486" y="300513"/>
            <a:ext cx="2630456" cy="2189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>
            <a:off x="914400" y="2603605"/>
            <a:ext cx="10363200" cy="859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2"/>
          <p:cNvSpPr txBox="1"/>
          <p:nvPr>
            <p:ph idx="1" type="subTitle"/>
          </p:nvPr>
        </p:nvSpPr>
        <p:spPr>
          <a:xfrm>
            <a:off x="914400" y="4106171"/>
            <a:ext cx="10363200" cy="5151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5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658"/>
              </a:spcBef>
              <a:spcAft>
                <a:spcPts val="0"/>
              </a:spcAft>
              <a:buClr>
                <a:srgbClr val="888888"/>
              </a:buClr>
              <a:buSzPts val="3286"/>
              <a:buFont typeface="Arial"/>
              <a:buNone/>
              <a:defRPr b="0" i="0" sz="3286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562"/>
              </a:spcBef>
              <a:spcAft>
                <a:spcPts val="0"/>
              </a:spcAft>
              <a:buClr>
                <a:srgbClr val="888888"/>
              </a:buClr>
              <a:buSzPts val="2815"/>
              <a:buFont typeface="Arial"/>
              <a:buNone/>
              <a:defRPr b="0" i="0" sz="2815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8"/>
              <a:buFont typeface="Arial"/>
              <a:buNone/>
              <a:defRPr b="0" i="0" sz="234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914400" y="6055025"/>
            <a:ext cx="2844798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9" name="Google Shape;59;p12"/>
          <p:cNvCxnSpPr/>
          <p:nvPr/>
        </p:nvCxnSpPr>
        <p:spPr>
          <a:xfrm rot="10800000">
            <a:off x="561241" y="2368440"/>
            <a:ext cx="0" cy="3059927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9244361" y="5920004"/>
            <a:ext cx="2338907" cy="514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2"/>
          <p:cNvPicPr preferRelativeResize="0"/>
          <p:nvPr/>
        </p:nvPicPr>
        <p:blipFill rotWithShape="1">
          <a:blip r:embed="rId3">
            <a:alphaModFix/>
          </a:blip>
          <a:srcRect b="16053" l="7561" r="37806" t="17506"/>
          <a:stretch/>
        </p:blipFill>
        <p:spPr>
          <a:xfrm>
            <a:off x="9063486" y="356116"/>
            <a:ext cx="2522714" cy="2167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En blanco">
  <p:cSld name="5_En blanc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3"/>
          <p:cNvCxnSpPr/>
          <p:nvPr/>
        </p:nvCxnSpPr>
        <p:spPr>
          <a:xfrm rot="10800000">
            <a:off x="784197" y="1726514"/>
            <a:ext cx="0" cy="1062719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3"/>
          <p:cNvSpPr txBox="1"/>
          <p:nvPr>
            <p:ph type="ctrTitle"/>
          </p:nvPr>
        </p:nvSpPr>
        <p:spPr>
          <a:xfrm>
            <a:off x="914400" y="1693061"/>
            <a:ext cx="10363200" cy="1062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10326030" y="6330410"/>
            <a:ext cx="1598093" cy="35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En blanco">
  <p:cSld name="4_En blanc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10326030" y="6330410"/>
            <a:ext cx="1598093" cy="35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 blanco">
  <p:cSld name="2_En blanco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64897" y="253887"/>
            <a:ext cx="10492766" cy="1006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2" name="Google Shape;72;p15"/>
          <p:cNvCxnSpPr/>
          <p:nvPr/>
        </p:nvCxnSpPr>
        <p:spPr>
          <a:xfrm rot="10800000">
            <a:off x="321958" y="279962"/>
            <a:ext cx="5145" cy="1013542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10326030" y="6330410"/>
            <a:ext cx="1598093" cy="35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En blanco">
  <p:cSld name="6_En blanc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564900" y="1357298"/>
            <a:ext cx="6659052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2E67"/>
              </a:buClr>
              <a:buSzPts val="1600"/>
              <a:buFont typeface="Merriweather Sans"/>
              <a:buChar char="□"/>
              <a:defRPr b="0" i="0" sz="16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E67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7698" lvl="5" marL="27432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698" lvl="6" marL="32004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697" lvl="7" marL="36576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697" lvl="8" marL="41148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8" name="Google Shape;78;p17"/>
          <p:cNvCxnSpPr/>
          <p:nvPr/>
        </p:nvCxnSpPr>
        <p:spPr>
          <a:xfrm rot="10800000">
            <a:off x="321958" y="279962"/>
            <a:ext cx="5145" cy="1013542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10326030" y="6330410"/>
            <a:ext cx="1598093" cy="35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lank">
  <p:cSld name="8_Blank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9244361" y="5920004"/>
            <a:ext cx="2338907" cy="514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9"/>
          <p:cNvCxnSpPr/>
          <p:nvPr/>
        </p:nvCxnSpPr>
        <p:spPr>
          <a:xfrm rot="10800000">
            <a:off x="784197" y="1726514"/>
            <a:ext cx="0" cy="1062719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/>
        </p:nvSpPr>
        <p:spPr>
          <a:xfrm>
            <a:off x="914403" y="1827444"/>
            <a:ext cx="3482043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US" sz="52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914402" y="3858615"/>
            <a:ext cx="43975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http://fiware.org</a:t>
            </a:r>
            <a:endParaRPr b="0" i="0" sz="2600" u="none" cap="none" strike="noStrike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Follow @FIWARE on Twitter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En blanco">
  <p:cSld name="3_En blanc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564897" y="253887"/>
            <a:ext cx="11145506" cy="1006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564897" y="1357298"/>
            <a:ext cx="11145506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1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12E67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1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12E67"/>
              </a:buClr>
              <a:buSzPts val="1600"/>
              <a:buFont typeface="Merriweather Sans"/>
              <a:buChar char="□"/>
              <a:defRPr b="0" i="0" sz="1600" u="none" cap="none" strike="noStrike">
                <a:solidFill>
                  <a:srgbClr val="01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12E67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1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12E67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1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7698" lvl="5" marL="27432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698" lvl="6" marL="32004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697" lvl="7" marL="36576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697" lvl="8" marL="41148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0" name="Google Shape;20;p16"/>
          <p:cNvCxnSpPr/>
          <p:nvPr/>
        </p:nvCxnSpPr>
        <p:spPr>
          <a:xfrm rot="10800000">
            <a:off x="321958" y="279962"/>
            <a:ext cx="5145" cy="1013542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16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10326030" y="6330410"/>
            <a:ext cx="1598093" cy="35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">
  <p:cSld name="5_Blank">
    <p:bg>
      <p:bgPr>
        <a:solidFill>
          <a:srgbClr val="5DC0C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 rot="10800000">
            <a:off x="784197" y="1726514"/>
            <a:ext cx="0" cy="106271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/>
        </p:nvSpPr>
        <p:spPr>
          <a:xfrm>
            <a:off x="914403" y="1827444"/>
            <a:ext cx="3482043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 txBox="1"/>
          <p:nvPr/>
        </p:nvSpPr>
        <p:spPr>
          <a:xfrm>
            <a:off x="914402" y="3858615"/>
            <a:ext cx="43975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http://fiware.org</a:t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 @FIWARE on Twitter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12305" y="5278650"/>
            <a:ext cx="2581638" cy="1824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solidFill>
          <a:srgbClr val="5DC0C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6"/>
          <p:cNvCxnSpPr/>
          <p:nvPr/>
        </p:nvCxnSpPr>
        <p:spPr>
          <a:xfrm rot="10800000">
            <a:off x="784197" y="1726514"/>
            <a:ext cx="0" cy="106271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6"/>
          <p:cNvSpPr txBox="1"/>
          <p:nvPr>
            <p:ph type="ctrTitle"/>
          </p:nvPr>
        </p:nvSpPr>
        <p:spPr>
          <a:xfrm>
            <a:off x="914400" y="1693061"/>
            <a:ext cx="10363200" cy="1062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007" y="5925330"/>
            <a:ext cx="1666504" cy="117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">
  <p:cSld name="6_Blank">
    <p:bg>
      <p:bgPr>
        <a:solidFill>
          <a:srgbClr val="5DC0C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564897" y="253887"/>
            <a:ext cx="10492766" cy="1006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5" name="Google Shape;35;p7"/>
          <p:cNvCxnSpPr/>
          <p:nvPr/>
        </p:nvCxnSpPr>
        <p:spPr>
          <a:xfrm rot="10800000">
            <a:off x="321958" y="279962"/>
            <a:ext cx="5145" cy="1013542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007" y="5925330"/>
            <a:ext cx="1666504" cy="117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9_Blank">
    <p:bg>
      <p:bgPr>
        <a:solidFill>
          <a:srgbClr val="5DC0C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564899" y="253887"/>
            <a:ext cx="11046532" cy="1006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564899" y="1357298"/>
            <a:ext cx="11046531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 Sans"/>
              <a:buChar char="□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7698" lvl="5" marL="27432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698" lvl="6" marL="32004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697" lvl="7" marL="36576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697" lvl="8" marL="41148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1" name="Google Shape;41;p8"/>
          <p:cNvCxnSpPr/>
          <p:nvPr/>
        </p:nvCxnSpPr>
        <p:spPr>
          <a:xfrm rot="10800000">
            <a:off x="321958" y="279962"/>
            <a:ext cx="5145" cy="1013542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007" y="5925330"/>
            <a:ext cx="1666504" cy="117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bg>
      <p:bgPr>
        <a:solidFill>
          <a:srgbClr val="5DC0C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564899" y="253887"/>
            <a:ext cx="11046532" cy="1006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64900" y="1357298"/>
            <a:ext cx="6659052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 Sans"/>
              <a:buChar char="□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7698" lvl="5" marL="27432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698" lvl="6" marL="32004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697" lvl="7" marL="36576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697" lvl="8" marL="41148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348"/>
              <a:buFont typeface="Arial"/>
              <a:buChar char="•"/>
              <a:defRPr b="0" i="0" sz="23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7" name="Google Shape;47;p9"/>
          <p:cNvCxnSpPr/>
          <p:nvPr/>
        </p:nvCxnSpPr>
        <p:spPr>
          <a:xfrm rot="10800000">
            <a:off x="321958" y="279962"/>
            <a:ext cx="5145" cy="1013542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007" y="5925330"/>
            <a:ext cx="1666504" cy="117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solidFill>
          <a:srgbClr val="5DC0C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1007" y="5925330"/>
            <a:ext cx="1666504" cy="117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>
  <p:cSld name="4_Blank">
    <p:bg>
      <p:bgPr>
        <a:solidFill>
          <a:srgbClr val="5DC0C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5407286" y="6492879"/>
            <a:ext cx="13774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Arial"/>
              <a:buNone/>
              <a:defRPr b="1" i="0" sz="1408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etsi.org/deliver/etsi_gs/CIM/001_099/009/01.04.01_60/gs_cim009v010401p.pdf" TargetMode="External"/><Relationship Id="rId4" Type="http://schemas.openxmlformats.org/officeDocument/2006/relationships/hyperlink" Target="https://ngsi-ld-tutorials.readthedocs.io/" TargetMode="External"/><Relationship Id="rId5" Type="http://schemas.openxmlformats.org/officeDocument/2006/relationships/hyperlink" Target="https://forge.etsi.org/rep/NGSI-LD/NGSI-LD/raw/master/spec/updated/generated/full_api.json" TargetMode="External"/><Relationship Id="rId6" Type="http://schemas.openxmlformats.org/officeDocument/2006/relationships/hyperlink" Target="https://github.com/smart-data-models/data-models/blob/master/guidelines.md" TargetMode="External"/><Relationship Id="rId7" Type="http://schemas.openxmlformats.org/officeDocument/2006/relationships/hyperlink" Target="https://www.etsi.org/images/files/ETSIWhitePapers/etsi_wp_42_NGSI_LD.pdf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smart-data-models/dataModel.Agrifood/tree/master/Animal" TargetMode="External"/><Relationship Id="rId4" Type="http://schemas.openxmlformats.org/officeDocument/2006/relationships/hyperlink" Target="https://github.com/smart-data-models/dataModel.Agrifood/tree/master/AgriParcel" TargetMode="External"/><Relationship Id="rId5" Type="http://schemas.openxmlformats.org/officeDocument/2006/relationships/hyperlink" Target="https://github.com/smart-data-models/dataModel.Device/tree/master/Device" TargetMode="External"/><Relationship Id="rId6" Type="http://schemas.openxmlformats.org/officeDocument/2006/relationships/hyperlink" Target="https://github.com/smart-data-models/dataModel.Weather/tree/master/WeatherObserve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://dbpedia.org/resource/John_Lennon" TargetMode="External"/><Relationship Id="rId10" Type="http://schemas.openxmlformats.org/officeDocument/2006/relationships/hyperlink" Target="http://dbpedia.org/resource/Cynthia_Lennon" TargetMode="External"/><Relationship Id="rId13" Type="http://schemas.openxmlformats.org/officeDocument/2006/relationships/hyperlink" Target="http://dbpedia.org/resource/John_Lennon" TargetMode="External"/><Relationship Id="rId12" Type="http://schemas.openxmlformats.org/officeDocument/2006/relationships/hyperlink" Target="http://dbpedia.org/resource/John_Lenn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en-US/docs/Web/HTTP/Headers/Link" TargetMode="External"/><Relationship Id="rId4" Type="http://schemas.openxmlformats.org/officeDocument/2006/relationships/hyperlink" Target="https://w3c.github.io/json-ld-bp" TargetMode="External"/><Relationship Id="rId9" Type="http://schemas.openxmlformats.org/officeDocument/2006/relationships/hyperlink" Target="http://dbpedia.org/resource/John_Lennon" TargetMode="External"/><Relationship Id="rId15" Type="http://schemas.openxmlformats.org/officeDocument/2006/relationships/hyperlink" Target="http://dbpedia.org/resource/John_Lennon" TargetMode="External"/><Relationship Id="rId14" Type="http://schemas.openxmlformats.org/officeDocument/2006/relationships/hyperlink" Target="http://dbpedia.org/resource/John_Lennon" TargetMode="External"/><Relationship Id="rId16" Type="http://schemas.openxmlformats.org/officeDocument/2006/relationships/hyperlink" Target="http://dbpedia.org/resource/Cynthia_Lennon" TargetMode="External"/><Relationship Id="rId5" Type="http://schemas.openxmlformats.org/officeDocument/2006/relationships/hyperlink" Target="http://dbpedia.org/resource/John_Lennon" TargetMode="External"/><Relationship Id="rId6" Type="http://schemas.openxmlformats.org/officeDocument/2006/relationships/hyperlink" Target="http://dbpedia.org/resource/John_Lennon" TargetMode="External"/><Relationship Id="rId7" Type="http://schemas.openxmlformats.org/officeDocument/2006/relationships/hyperlink" Target="http://dbpedia.org/resource/John_Lennon" TargetMode="External"/><Relationship Id="rId8" Type="http://schemas.openxmlformats.org/officeDocument/2006/relationships/hyperlink" Target="http://dbpedia.org/resource/John_Lenn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ools.ietf.org/html/rfc7946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eojson.org/geojson-ld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ocalhost:8080/temporal/entities/urn:ngsi-ld:Animal:cow001" TargetMode="External"/><Relationship Id="rId4" Type="http://schemas.openxmlformats.org/officeDocument/2006/relationships/hyperlink" Target="https://github.com/FIWARE/tutorials.Short-Term-History/blob/NGSI-LD/docker-compose/orion-ld.y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2867b63d0_0_6"/>
          <p:cNvSpPr txBox="1"/>
          <p:nvPr>
            <p:ph idx="12" type="sldNum"/>
          </p:nvPr>
        </p:nvSpPr>
        <p:spPr>
          <a:xfrm>
            <a:off x="5407286" y="6492879"/>
            <a:ext cx="1377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ge2867b63d0_0_6"/>
          <p:cNvSpPr txBox="1"/>
          <p:nvPr>
            <p:ph type="ctrTitle"/>
          </p:nvPr>
        </p:nvSpPr>
        <p:spPr>
          <a:xfrm>
            <a:off x="640790" y="2511068"/>
            <a:ext cx="9505200" cy="11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17"/>
              <a:buFont typeface="Arial"/>
              <a:buNone/>
            </a:pPr>
            <a:r>
              <a:rPr lang="en-US" sz="2817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NGSI-LD Advanced Operations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ge2867b63d0_0_6"/>
          <p:cNvSpPr txBox="1"/>
          <p:nvPr>
            <p:ph idx="1" type="subTitle"/>
          </p:nvPr>
        </p:nvSpPr>
        <p:spPr>
          <a:xfrm>
            <a:off x="640790" y="3473536"/>
            <a:ext cx="8420100" cy="17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Jason Fox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Senior Technical Evangelist</a:t>
            </a:r>
            <a:endParaRPr sz="2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FIWARE Foundation</a:t>
            </a:r>
            <a:endParaRPr sz="2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" name="Google Shape;96;ge2867b63d0_0_6"/>
          <p:cNvSpPr txBox="1"/>
          <p:nvPr/>
        </p:nvSpPr>
        <p:spPr>
          <a:xfrm>
            <a:off x="891425" y="5978450"/>
            <a:ext cx="6240000" cy="400200"/>
          </a:xfrm>
          <a:prstGeom prst="rect">
            <a:avLst/>
          </a:prstGeom>
          <a:solidFill>
            <a:srgbClr val="5DC0C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Temporal Queries on attributes without </a:t>
            </a:r>
            <a:r>
              <a:rPr lang="en-US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endParaRPr i="0" sz="2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503600" y="1515800"/>
            <a:ext cx="1007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Give me the last 5 readings about all </a:t>
            </a:r>
            <a:r>
              <a:rPr b="1" lang="en-US" sz="1800">
                <a:solidFill>
                  <a:schemeClr val="dk2"/>
                </a:solidFill>
              </a:rPr>
              <a:t>female Animals</a:t>
            </a:r>
            <a:r>
              <a:rPr lang="en-US" sz="1800">
                <a:solidFill>
                  <a:schemeClr val="dk2"/>
                </a:solidFill>
              </a:rPr>
              <a:t>, and return them 2 at a time</a:t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503600" y="2056175"/>
            <a:ext cx="9949500" cy="25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-G -X GET 'http://localhost:8080/temporal/entities'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'type=Animal'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'pageSize=2'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'lastN=5'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'q=sex==%22female%22'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'timeproperty=modifiedAt'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'options=count'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'NGSILD-Tenant: openiot'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'Link: &lt;http://.../path-to-my-public-server/ngsi-context.jsonld&gt;; rel="http://www.w3.org/ns/json-ld#context"; type="application/ld+json"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40900" y="5219775"/>
            <a:ext cx="10787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Default temporal attribute is 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r>
              <a:rPr lang="en-US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static attributes are usually not observed - cannot be queried in the </a:t>
            </a:r>
            <a:r>
              <a:rPr lang="en-US" sz="1800">
                <a:solidFill>
                  <a:schemeClr val="accent5"/>
                </a:solidFill>
              </a:rPr>
              <a:t>q</a:t>
            </a:r>
            <a:r>
              <a:rPr lang="en-US" sz="1800">
                <a:solidFill>
                  <a:schemeClr val="dk2"/>
                </a:solidFill>
              </a:rPr>
              <a:t> parameter directly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Use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timeproperty=modifiedAt </a:t>
            </a:r>
            <a:r>
              <a:rPr lang="en-US" sz="1800">
                <a:solidFill>
                  <a:schemeClr val="dk2"/>
                </a:solidFill>
              </a:rPr>
              <a:t>to query static properties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Temporal Response including </a:t>
            </a:r>
            <a:r>
              <a:rPr lang="en-US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modifiedAt</a:t>
            </a:r>
            <a:endParaRPr i="0" sz="2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625875" y="1362475"/>
            <a:ext cx="10176600" cy="360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        "id": "urn:ngsi-ld:Animal:cow003",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"type": "Animal",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"heartRate": [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"type": "Property",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"value": 51.0,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"observedAt": "2021-04-26T09:36:36.577Z",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"modifiedAt": "2021-04-26T09:38:09.579Z",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"instanceId": "urn:ngsi-ld:attribute:instance:627f4202-a673-11eb-89a1-0242ac120106",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"unitCode": "5K",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"providedBy":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"object": "urn:ngsi-ld:Device:cowcollar003",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"type": "Relationship",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"modifiedAt": "2021-04-26T09:38:09.579Z",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"instanceId": "urn:ngsi-ld:attribute:instance:62816672-a673-11eb-89a1-0242ac120106"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}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… etc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564900" y="5284425"/>
            <a:ext cx="111807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modifiedAt</a:t>
            </a:r>
            <a:r>
              <a:rPr lang="en-US" sz="1800">
                <a:solidFill>
                  <a:schemeClr val="dk2"/>
                </a:solidFill>
              </a:rPr>
              <a:t> is returned in the response.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There may be a significant lag between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r>
              <a:rPr lang="en-US" sz="1800">
                <a:solidFill>
                  <a:schemeClr val="dk2"/>
                </a:solidFill>
              </a:rPr>
              <a:t> and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modifiedAt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modifiedAt</a:t>
            </a:r>
            <a:r>
              <a:rPr lang="en-US" sz="1800">
                <a:solidFill>
                  <a:schemeClr val="dk2"/>
                </a:solidFill>
              </a:rPr>
              <a:t> identifies the last confirmed value, not necessarily the last change of value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Pagination options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564900" y="1357300"/>
            <a:ext cx="80400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2"/>
                </a:solidFill>
              </a:rPr>
              <a:t>Query Parameters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lastN</a:t>
            </a:r>
            <a:r>
              <a:rPr lang="en-US" sz="1800">
                <a:solidFill>
                  <a:schemeClr val="dk2"/>
                </a:solidFill>
              </a:rPr>
              <a:t> - limits the number of returned Attributes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pageSize</a:t>
            </a:r>
            <a:r>
              <a:rPr lang="en-US" sz="1800">
                <a:solidFill>
                  <a:schemeClr val="dk2"/>
                </a:solidFill>
              </a:rPr>
              <a:t> - limits the number of returned Entities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pageAnchor</a:t>
            </a:r>
            <a:r>
              <a:rPr lang="en-US" sz="1800">
                <a:solidFill>
                  <a:schemeClr val="dk2"/>
                </a:solidFill>
              </a:rPr>
              <a:t> - id of the first returned Entity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options=count</a:t>
            </a:r>
            <a:r>
              <a:rPr lang="en-US" sz="1800">
                <a:solidFill>
                  <a:schemeClr val="dk2"/>
                </a:solidFill>
              </a:rPr>
              <a:t> - includes the number of entities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as a header in the response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2"/>
                </a:solidFill>
              </a:rPr>
              <a:t>Relevant Headers in response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Content-Range</a:t>
            </a:r>
            <a:r>
              <a:rPr lang="en-US" sz="1800">
                <a:solidFill>
                  <a:schemeClr val="dk2"/>
                </a:solidFill>
              </a:rPr>
              <a:t> - 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date-time 2021-04-26T09:41:15.752-2021-04-26T09:29:10.834/5</a:t>
            </a:r>
            <a:endParaRPr sz="12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NGSILD-Results-Count</a:t>
            </a:r>
            <a:r>
              <a:rPr lang="en-US" sz="1800">
                <a:solidFill>
                  <a:schemeClr val="dk2"/>
                </a:solidFill>
              </a:rPr>
              <a:t> - 174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Page-Size</a:t>
            </a:r>
            <a:r>
              <a:rPr lang="en-US" sz="1800">
                <a:solidFill>
                  <a:schemeClr val="dk2"/>
                </a:solidFill>
              </a:rPr>
              <a:t> - 2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Next-Page</a:t>
            </a:r>
            <a:r>
              <a:rPr lang="en-US" sz="1800">
                <a:solidFill>
                  <a:schemeClr val="dk2"/>
                </a:solidFill>
              </a:rPr>
              <a:t> - </a:t>
            </a:r>
            <a:r>
              <a:rPr lang="en-US" sz="14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urn:ngsi-ld:Animal:cow004</a:t>
            </a:r>
            <a:endParaRPr sz="14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6940625" y="2259150"/>
            <a:ext cx="4934100" cy="23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-G -X GET 'http://localhost:8080/temporal/entities'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'type=Animal'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'pageSize=2'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'lastN=5'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'q=sex==%22female%22'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'timeproperty=modifiedAt'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'options=count'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4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-d pageAnchor=urn:ngsi-ld:Animal:cow004 \</a:t>
            </a:r>
            <a:b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...etc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Time limiting and Geofencing Temporal Queries</a:t>
            </a:r>
            <a:endParaRPr i="0" sz="2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503600" y="1515800"/>
            <a:ext cx="100749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Give me the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heartRate</a:t>
            </a:r>
            <a:r>
              <a:rPr lang="en-US" sz="1800">
                <a:solidFill>
                  <a:schemeClr val="dk2"/>
                </a:solidFill>
              </a:rPr>
              <a:t>,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r>
              <a:rPr lang="en-US" sz="1800">
                <a:solidFill>
                  <a:schemeClr val="dk2"/>
                </a:solidFill>
              </a:rPr>
              <a:t> and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controlledAsset</a:t>
            </a:r>
            <a:r>
              <a:rPr lang="en-US" sz="1800">
                <a:solidFill>
                  <a:schemeClr val="dk2"/>
                </a:solidFill>
              </a:rPr>
              <a:t> attributes of all </a:t>
            </a:r>
            <a:r>
              <a:rPr b="1" lang="en-US" sz="1800">
                <a:solidFill>
                  <a:schemeClr val="dk2"/>
                </a:solidFill>
              </a:rPr>
              <a:t>Device</a:t>
            </a:r>
            <a:r>
              <a:rPr lang="en-US" sz="1800">
                <a:solidFill>
                  <a:schemeClr val="dk2"/>
                </a:solidFill>
              </a:rPr>
              <a:t> entities, found within 800m of 13.364</a:t>
            </a:r>
            <a:r>
              <a:rPr lang="en-US" sz="1800">
                <a:solidFill>
                  <a:srgbClr val="64676D"/>
                </a:solidFill>
                <a:highlight>
                  <a:schemeClr val="lt1"/>
                </a:highlight>
              </a:rPr>
              <a:t>°</a:t>
            </a:r>
            <a:r>
              <a:rPr lang="en-US" sz="1800">
                <a:solidFill>
                  <a:schemeClr val="dk2"/>
                </a:solidFill>
              </a:rPr>
              <a:t>N 52.52</a:t>
            </a:r>
            <a:r>
              <a:rPr lang="en-US" sz="1800">
                <a:solidFill>
                  <a:srgbClr val="64676D"/>
                </a:solidFill>
                <a:highlight>
                  <a:schemeClr val="lt1"/>
                </a:highlight>
              </a:rPr>
              <a:t>°</a:t>
            </a:r>
            <a:r>
              <a:rPr lang="en-US" sz="1800">
                <a:solidFill>
                  <a:schemeClr val="dk2"/>
                </a:solidFill>
              </a:rPr>
              <a:t>E  and return all readings taken since 8:30 a.m on 22nd April, returning them 2 devices at a time and in temporal values format</a:t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566300" y="2677350"/>
            <a:ext cx="9949500" cy="32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-L -g -X GET 'http://localhost:8080/temporal/entities'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'type=Device'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'attrs=location,controlledAsset'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'options=temporalValues'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'georel=near%3BmaxDistance==800'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'geometry=Point'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'coordinates=[13.364,52.52]'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</a:t>
            </a:r>
            <a:r>
              <a:rPr b="0" i="0" lang="en-US" sz="14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'timerel=after'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</a:t>
            </a:r>
            <a:r>
              <a:rPr b="0" i="0" lang="en-US" sz="14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'timeAt=2021-04-22T08:33:51.255Z' 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'pageSize=2'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'NGSILD-Tenant: openiot'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'Link: &lt;http://.../path-to-my-public-server/ngsi-context.jsonld&gt;; rel="http://www.w3.org/ns/json-ld#context"; type="application/ld+json"'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'Accept: application/json'  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Temporal Values Response 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484575" y="1393800"/>
            <a:ext cx="11083200" cy="535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"id": "urn:ngsi-ld:Device:pigcollar001",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"type": "Device",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"heartRate":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"type": "Property",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"values": [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[ 61.0, "2021-04-26T08:55:56.100Z"]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...etc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]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"location":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"type": "GeoProperty",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"values": [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[{"type": "Point", "coordinates": [13.355, 52.516, 0.0]},"2021-04-26T08:55:56.100Z"],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...etc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]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"controlledAsset":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"type": "Relationship",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"objects": [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["urn:ngsi-ld:Animal:pig001", "2021-04-26T08:55:56.100Z"],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... etc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]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… etc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6669125" y="1715825"/>
            <a:ext cx="4521000" cy="180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response holds an array of 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attribute value-time stamp pairs for each 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observed reading.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Properties are held in </a:t>
            </a:r>
            <a:r>
              <a:rPr b="0" i="0" lang="en-US" sz="15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b="0" i="0" lang="en-U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arrays, Relationships use </a:t>
            </a:r>
            <a:r>
              <a:rPr b="0" i="0" lang="en-US" sz="15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objects</a:t>
            </a:r>
            <a:endParaRPr b="0" i="0" sz="15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NGSI-LD Language Maps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3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33"/>
          <p:cNvSpPr txBox="1"/>
          <p:nvPr/>
        </p:nvSpPr>
        <p:spPr>
          <a:xfrm>
            <a:off x="6657925" y="2037175"/>
            <a:ext cx="5240400" cy="46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"id": "urn:ngsi-ld:Vehicle:A4567",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"type": "Vehicle",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"brandName":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"type": "Property",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"value": "Mercedes"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"street":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"type": "LanguageProperty",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"languageMap": {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"fr": "Grand Place",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"nl": "Grote Markt"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"isParked":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"type": "Relationship",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"object": "urn:ngsi-ld:OffStreetParking:Downtown1",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"observedAt": "2017-07-29T12:00:04Z",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"providedBy":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"type": "Relationship",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"object": "urn:ngsi-ld:Person:Bob"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564900" y="1293550"/>
            <a:ext cx="60453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NGSI-LD inherits concepts from JSON-LD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NGSI-LD Entity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US" sz="1800">
                <a:solidFill>
                  <a:schemeClr val="dk2"/>
                </a:solidFill>
              </a:rPr>
              <a:t> and Relationship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-US" sz="1800">
                <a:solidFill>
                  <a:schemeClr val="dk2"/>
                </a:solidFill>
              </a:rPr>
              <a:t> is 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defined as a JSON-LD </a:t>
            </a:r>
            <a:r>
              <a:rPr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@id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i="1" lang="en-U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@id</a:t>
            </a:r>
            <a:r>
              <a:rPr i="1" lang="en-US" sz="1400">
                <a:solidFill>
                  <a:schemeClr val="dk2"/>
                </a:solidFill>
              </a:rPr>
              <a:t> is used to uniquely identify node objects that </a:t>
            </a:r>
            <a:endParaRPr i="1" sz="1400">
              <a:solidFill>
                <a:schemeClr val="dk2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i="1" lang="en-US" sz="1400">
                <a:solidFill>
                  <a:schemeClr val="dk2"/>
                </a:solidFill>
              </a:rPr>
              <a:t>are being described in the JSON-LD document </a:t>
            </a:r>
            <a:endParaRPr i="1" sz="1400">
              <a:solidFill>
                <a:schemeClr val="dk2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 sz="7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NGSI-LD Entity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-US" sz="1800">
                <a:solidFill>
                  <a:schemeClr val="dk2"/>
                </a:solidFill>
              </a:rPr>
              <a:t> is defined as a JSON-LD </a:t>
            </a:r>
            <a:r>
              <a:rPr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@type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>
                <a:solidFill>
                  <a:schemeClr val="dk2"/>
                </a:solidFill>
              </a:rPr>
              <a:t>@type is used to set the type of a node or the datatype of a </a:t>
            </a:r>
            <a:endParaRPr sz="14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>
                <a:solidFill>
                  <a:schemeClr val="dk2"/>
                </a:solidFill>
              </a:rPr>
              <a:t>typed value</a:t>
            </a:r>
            <a:endParaRPr sz="15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>
                <a:solidFill>
                  <a:schemeClr val="dk2"/>
                </a:solidFill>
              </a:rPr>
              <a:t> </a:t>
            </a:r>
            <a:endParaRPr sz="15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NGSI-LD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US" sz="1800">
                <a:solidFill>
                  <a:schemeClr val="dk2"/>
                </a:solidFill>
              </a:rPr>
              <a:t> is defined as an JSON-LD </a:t>
            </a:r>
            <a:r>
              <a:rPr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@value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i="1" lang="en-US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@value </a:t>
            </a:r>
            <a:r>
              <a:rPr i="1" lang="en-US" sz="1400">
                <a:solidFill>
                  <a:schemeClr val="dk2"/>
                </a:solidFill>
              </a:rPr>
              <a:t>is used to specify the data that is associated with </a:t>
            </a:r>
            <a:endParaRPr i="1" sz="1400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i="1" lang="en-US" sz="1400">
                <a:solidFill>
                  <a:schemeClr val="dk2"/>
                </a:solidFill>
              </a:rPr>
              <a:t>a particular property in the graph</a:t>
            </a:r>
            <a:endParaRPr i="1"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JSON-LD also defines </a:t>
            </a:r>
            <a:r>
              <a:rPr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@language- u</a:t>
            </a:r>
            <a:r>
              <a:rPr lang="en-US" sz="1800">
                <a:solidFill>
                  <a:schemeClr val="dk2"/>
                </a:solidFill>
              </a:rPr>
              <a:t>sed to specify the language for a particular </a:t>
            </a:r>
            <a:r>
              <a:rPr b="1" lang="en-US" sz="1800">
                <a:solidFill>
                  <a:schemeClr val="accent4"/>
                </a:solidFill>
              </a:rPr>
              <a:t>string value</a:t>
            </a:r>
            <a:r>
              <a:rPr lang="en-US" sz="1800">
                <a:solidFill>
                  <a:schemeClr val="accent4"/>
                </a:solidFill>
              </a:rPr>
              <a:t> 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Each Property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languageMap</a:t>
            </a:r>
            <a:r>
              <a:rPr lang="en-US" sz="1800">
                <a:solidFill>
                  <a:schemeClr val="dk2"/>
                </a:solidFill>
              </a:rPr>
              <a:t> is defined as a JSON-LD </a:t>
            </a:r>
            <a:r>
              <a:rPr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@language</a:t>
            </a:r>
            <a:r>
              <a:rPr lang="en-US" sz="1800">
                <a:solidFill>
                  <a:schemeClr val="dk2"/>
                </a:solidFill>
              </a:rPr>
              <a:t> used for multi-language support of simple string values</a:t>
            </a:r>
            <a:endParaRPr sz="1800"/>
          </a:p>
        </p:txBody>
      </p:sp>
      <p:sp>
        <p:nvSpPr>
          <p:cNvPr id="214" name="Google Shape;214;p33"/>
          <p:cNvSpPr txBox="1"/>
          <p:nvPr/>
        </p:nvSpPr>
        <p:spPr>
          <a:xfrm>
            <a:off x="6657925" y="1192175"/>
            <a:ext cx="487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Park a car on the Street known as </a:t>
            </a:r>
            <a:r>
              <a:rPr b="0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Grand Place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French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Grote Markt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Dutch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/>
        </p:nvSpPr>
        <p:spPr>
          <a:xfrm>
            <a:off x="507575" y="1381050"/>
            <a:ext cx="110253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lang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follows the same rules as the Accept-Language Header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lang="en"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 English only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lang="fr-CH,fr"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Either Swiss French or French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lang="*"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Wildcard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lang="fr-CH,fr;q=0.9,en;q=0.8,*;q=0.5"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Quality value ranking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Swiss French or French with no ranked preference, fallback to English as a second choice and finally fallback to any other supported language.</a:t>
            </a:r>
            <a:endParaRPr b="0" i="1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Which street is </a:t>
            </a:r>
            <a:r>
              <a:rPr b="0" i="0" lang="en-US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urn:ngsi-ld:Vehicle:A4567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parked on? - return the name in  </a:t>
            </a: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French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4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accent5"/>
                </a:solidFill>
              </a:rPr>
              <a:t>Language Maps attributes can be retrieved as a value in a single language using the </a:t>
            </a:r>
            <a:r>
              <a:rPr lang="en-US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lang</a:t>
            </a:r>
            <a:r>
              <a:rPr lang="en-US" sz="2400">
                <a:solidFill>
                  <a:schemeClr val="accent5"/>
                </a:solidFill>
              </a:rPr>
              <a:t> parameter</a:t>
            </a:r>
            <a:endParaRPr i="0" sz="24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34"/>
          <p:cNvSpPr txBox="1"/>
          <p:nvPr/>
        </p:nvSpPr>
        <p:spPr>
          <a:xfrm>
            <a:off x="564900" y="4085975"/>
            <a:ext cx="7166700" cy="147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-L -g -X GET 'http://localhost:1026/ngsi-ld/v1/entities/urn:ngsi-ld:Vehicle:A4567' \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'attrs=street' \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lang=fr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' \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'Link: &lt;http://.../path-to-my-public-server/ngsi-context.jsonld&gt;; rel="http://www.w3.org/ns/json-ld#context"; type="application/ld+json"' \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'Accept: application/json' 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7942775" y="4085975"/>
            <a:ext cx="3590100" cy="184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"id": "urn:ngsi-ld:Vehicle:A4567",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"type": "Vehicle",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"street":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"type": "Property",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"value": "Grand Place",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"lang": "fr",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73014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Language Maps are limited to simple strings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5572536" y="6604236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35"/>
          <p:cNvSpPr txBox="1"/>
          <p:nvPr/>
        </p:nvSpPr>
        <p:spPr>
          <a:xfrm>
            <a:off x="730150" y="1671625"/>
            <a:ext cx="6833700" cy="48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"id": "urn:ngsi-ld:Event:bonjourLeMonde",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"type": "Event",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"name": {"type": "Property", "value": "Bonjour le Monde"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"description":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"type": "Property",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"value": "«Bonjour le monde» sont les mots traditionnellement 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écrits par un programme informatique simple"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inLanguage": {"type": "Property", "value": "fr"},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"sameAs": [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"type": "Relationship", "datasetId": "urn:ngsi-ld:Relationship:1",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"object": "urn:ngsi-ld:Event:helloWorld",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"inLanguage": {"type": "Property", "value": "en"}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"type": "Relationship", "datasetId": "urn:ngsi-ld:Relationship:2",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"object": "urn:ngsi-ld:Event:halloWelt",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"inLanguage": {"type": "Property","value": "de"}</a:t>
            </a:r>
            <a:endParaRPr b="0" i="0" sz="12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802300" y="1907700"/>
            <a:ext cx="4177200" cy="3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Well-defined properties, which already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have semantic meaning can be used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to internationalize complex entities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schema.org/inLanguage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schema.org/sameAs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This helps to keep the underlying data models simple  and facilitates reuse,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since not all data model users will need internationalization 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Expansion and Compaction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6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564900" y="1293550"/>
            <a:ext cx="7035000" cy="517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translateRequest(req, res)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headers </a:t>
            </a:r>
            <a:r>
              <a:rPr b="0" i="0" lang="en-US" sz="12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req.headers;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headers.Accept </a:t>
            </a:r>
            <a:r>
              <a:rPr b="0" i="0" lang="en-US" sz="12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'application/json'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options </a:t>
            </a:r>
            <a:r>
              <a:rPr b="0" i="0" lang="en-US" sz="12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url: BASE_PATH + req.path,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method: req.method,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headers,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qs: req.query,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json: true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};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request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(options)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.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async function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(cbResponse)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cbResponse[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'@context'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] = coreContext;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expanded </a:t>
            </a:r>
            <a:r>
              <a:rPr b="0" i="0" lang="en-US" sz="12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2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jsonld.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expand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(cbResponse);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compacted </a:t>
            </a:r>
            <a:r>
              <a:rPr b="0" i="0" lang="en-US" sz="12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2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jsonld.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compact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(expanded, alternate);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2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compacted[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'@context'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2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res.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(compacted);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})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.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(err)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2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res.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send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(err);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});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7871450" y="1293550"/>
            <a:ext cx="4109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Since NGSI-LD is an extended subset of JSON-LD, you can use standard JSON-LD libraries to perform expansion and compaction operations.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Expansion and compaction can operate on normalized or key-values payloads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This could be used to support @vocab elements as properties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Be careful, the resultant payload is usually not valid NGSI-LD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NGSI-LD vs JSON-LD representations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37"/>
          <p:cNvSpPr txBox="1"/>
          <p:nvPr/>
        </p:nvSpPr>
        <p:spPr>
          <a:xfrm>
            <a:off x="248475" y="1600450"/>
            <a:ext cx="5476500" cy="502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"id"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"urn:ngsi-ld:Building:store005",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"type":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"Building",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"address":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"type"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"Property"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value"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"streetAddress": "Eisenacher Straße 98",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"addressRegion": "Berlin",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"addressLocality": "Marzahn",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"postalCode": "12685"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"location"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"type"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"GeoProperty"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"value"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"type"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"Point"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"coordinates"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[13.5646, 52.5435] 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}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"name":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"type"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"Property"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"value"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"Yuusui-en" },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"category": { 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"type"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"Property"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"value"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"commercial" 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6008125" y="1600450"/>
            <a:ext cx="5912700" cy="502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"識別子": "urn:ngsi-ld:Building:store005",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"タイプ": "ビル",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"住所":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"タイプ": "プロパティ",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"値":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"addressLocality": "Marzahn",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"addressRegion": "Berlin",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"postalCode": "12685",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"streetAddress": "Eisenacher Straße 98"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"場所":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"タイプ": "ジオプロパティ",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"値":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 "タイプ": "Point”, "座標": [13.5646, 52.5435]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}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"名前": { "タイプ": "プロパティ", "値": "Yuusui-en" },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"カテゴリー": { 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"タイプ": "プロパティ", "値": "コマーシャル" 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Useful links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564900" y="1357300"/>
            <a:ext cx="11078700" cy="47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/>
              <a:t>Latest NGSI-LD specification: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https://www.etsi.org/deliver/etsi_gs/CIM/001_099/009/01.04.01_60/gs_cim009v010401p.pdf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/>
              <a:t>NGSI-LD Tutorials: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https://ngsi-ld-tutorials.readthedocs.io/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/>
              <a:t>Swagger Specification</a:t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https://forge.etsi.org/rep/NGSI-LD/NGSI-LD/raw/master/spec/updated/generated/full_api.json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/>
              <a:t>Guidelines for Creating NGSI-LD Models: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https://github.com/smart-data-models/data-models/blob/master/guidelines.md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/>
              <a:t>Semantic Modelling with NGSI-LD Whitepaper: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https://www.etsi.org/images/files/ETSIWhitePapers/etsi_wp_42_NGSI_LD.pdf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/>
        </p:nvSpPr>
        <p:spPr>
          <a:xfrm>
            <a:off x="507575" y="1381050"/>
            <a:ext cx="110253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Context data is </a:t>
            </a: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for exchange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 To facilitate data interchange, strings are always Unicode Strings, Dates are always ISO 8601 dates etc. Data models shouldn’t hold additional formats unnecessarily. The context provider and/or the receiver should be able to manipulate the payload themselves if necessary.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Display opening and closing hours in </a:t>
            </a: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French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Sort street names in an accentless fashion in </a:t>
            </a: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Spanish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Accept alternate spellings  (e.g. “ö” = “oe”) in </a:t>
            </a: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German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absolutely necessary use metadata </a:t>
            </a:r>
            <a:r>
              <a:rPr b="0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properties-of-properties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describe and query the context data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new Intl.DateTimeFormat('new Intl.DateTimeFormat('fr-FR', { dateStyle: 'full', timeStyle: 'long' }).format(date)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fr-FR', { dateStyle: 'full', timeStyle: 'long' }).format(date)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8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Natural Language Collation Support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38"/>
          <p:cNvSpPr txBox="1"/>
          <p:nvPr/>
        </p:nvSpPr>
        <p:spPr>
          <a:xfrm>
            <a:off x="993450" y="3771775"/>
            <a:ext cx="58647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str.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normalize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"NFD"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b="0" i="0" lang="en-US" sz="12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[\u0300-\u036f]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g,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toLower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 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644375" y="893350"/>
            <a:ext cx="56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what context-brokers don’t do directly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993450" y="2936125"/>
            <a:ext cx="82350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Intl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DateTimeFormat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'fr-FR'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{ dateStyle: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'full'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timeStyle: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'long'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}).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format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(date)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993450" y="5447400"/>
            <a:ext cx="83040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/ngsi-ld/v1/entities/?type=Building&amp;q=name.collate==%22schoene%20gruesse%22 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993450" y="4538450"/>
            <a:ext cx="79704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str.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toLower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'ö'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'oe'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'ä'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'ae'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'ü'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'ue'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'ß'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'ss'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/>
        </p:nvSpPr>
        <p:spPr>
          <a:xfrm>
            <a:off x="507575" y="1381050"/>
            <a:ext cx="110253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Context Entities hold a snapshot of the state of an entity representing a thing in the real world: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 how to: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Store Images when there is no BLOB type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short term predictions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medium term predictions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Answer: don’t use a context broker for this. Use links to data storage, databases, actuations of external services or chron-jobs where relevant. The real work is done by other microservices.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Remember : Context data is </a:t>
            </a: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just data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9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5"/>
                </a:solidFill>
              </a:rPr>
              <a:t>More context broker anti-patterns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39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39"/>
          <p:cNvSpPr txBox="1"/>
          <p:nvPr/>
        </p:nvSpPr>
        <p:spPr>
          <a:xfrm>
            <a:off x="644375" y="893350"/>
            <a:ext cx="56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what context-brokers don’t do at 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/>
        </p:nvSpPr>
        <p:spPr>
          <a:xfrm>
            <a:off x="507575" y="1381050"/>
            <a:ext cx="10159200" cy="4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When navigating the knowledge graph, only retrieve what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really need: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see also 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/types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endpoint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attrs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should be identifiable from the data model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only guaranteed within a broker federation - 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using an externally defined </a:t>
            </a:r>
            <a:r>
              <a:rPr b="0" i="0" lang="en-US" sz="1800" u="none" cap="none" strike="noStrike">
                <a:solidFill>
                  <a:srgbClr val="DD7E6B"/>
                </a:solidFill>
                <a:latin typeface="Roboto Mono"/>
                <a:ea typeface="Roboto Mono"/>
                <a:cs typeface="Roboto Mono"/>
                <a:sym typeface="Roboto Mono"/>
              </a:rPr>
              <a:t>legalId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Property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(or equivalent in use in your domain)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of these parameters can take a comma separated list. The short names for 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attrs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are defined using the </a:t>
            </a:r>
            <a:r>
              <a:rPr b="1" i="0" lang="en-US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@context</a:t>
            </a:r>
            <a:endParaRPr b="1" i="0" sz="18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simple JSON 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keyValues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to minimize payloads internally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full NGSI-LD 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normalized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when initiating data exchange between clients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0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5"/>
                </a:solidFill>
              </a:rPr>
              <a:t>Filtering entity queries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p40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40"/>
          <p:cNvSpPr txBox="1"/>
          <p:nvPr/>
        </p:nvSpPr>
        <p:spPr>
          <a:xfrm>
            <a:off x="7020700" y="1750025"/>
            <a:ext cx="4796700" cy="190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productsList </a:t>
            </a:r>
            <a:r>
              <a:rPr b="0" i="0" lang="en-US" sz="12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= await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ngsiLD.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listEntities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type: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'Shelf'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options: 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'keyValues'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attrs: 'stocks,numberOfItems',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id: furniture.join(</a:t>
            </a:r>
            <a:r>
              <a:rPr b="0" i="0" lang="en-US" sz="12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','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},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headers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);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/>
        </p:nvSpPr>
        <p:spPr>
          <a:xfrm>
            <a:off x="507575" y="1381050"/>
            <a:ext cx="10159200" cy="4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equal - 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unequal - 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greater - 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greaterEq - 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less - 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lessEq - 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regex pattern - 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~=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 regex Pattern - 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!~=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dots (range) - 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.. 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andOp - 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orOp - 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1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5"/>
                </a:solidFill>
              </a:rPr>
              <a:t>Filtering using the </a:t>
            </a:r>
            <a:r>
              <a:rPr lang="en-US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en-US">
                <a:solidFill>
                  <a:schemeClr val="accent5"/>
                </a:solidFill>
              </a:rPr>
              <a:t> parameter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2" name="Google Shape;282;p41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41"/>
          <p:cNvSpPr txBox="1"/>
          <p:nvPr/>
        </p:nvSpPr>
        <p:spPr>
          <a:xfrm>
            <a:off x="4096400" y="1750025"/>
            <a:ext cx="7721100" cy="31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?q=((speed&gt;50|rpm&gt;3000);brandName=="Mercedes")</a:t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?q=(temperature&gt;=20;temperature&lt;=25)|capacity&lt;=10</a:t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?q=(temperature==20..25)|capacity&lt;=10</a:t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?q=address[city]!="D%C3%BCsseldorf"</a:t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?q=temperature.observedAt&gt;=2017-12-24T12:00:00Z</a:t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?q=category=="barn","farm_auxiliary"</a:t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/>
        </p:nvSpPr>
        <p:spPr>
          <a:xfrm>
            <a:off x="507575" y="1381050"/>
            <a:ext cx="10159200" cy="4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geometry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 any supported GeoJSON type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coordinates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georel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near;maxDistance</a:t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near;minDistance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within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contains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intersects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equals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disjoint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overlaps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geoproperty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Optional default is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2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5"/>
                </a:solidFill>
              </a:rPr>
              <a:t>The </a:t>
            </a:r>
            <a:r>
              <a:rPr lang="en-US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geoQ</a:t>
            </a:r>
            <a:r>
              <a:rPr lang="en-US">
                <a:solidFill>
                  <a:schemeClr val="accent5"/>
                </a:solidFill>
              </a:rPr>
              <a:t> parameters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0" name="Google Shape;290;p42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42"/>
          <p:cNvSpPr txBox="1"/>
          <p:nvPr/>
        </p:nvSpPr>
        <p:spPr>
          <a:xfrm>
            <a:off x="5822400" y="1750025"/>
            <a:ext cx="5120400" cy="31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?georel=near;maxDistance==2000</a:t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&amp;geometry=Point</a:t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&amp;coordinates=[8,40]</a:t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&amp;geoproperty=observationSpace</a:t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?georel=within&amp;</a:t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geometry=Polygon&amp;</a:t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coordinates=[[[100.0,0.0],[101.0,0.0],</a:t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[101.0,1.0],[100.0,1.0],[100.0,0.0]]]&amp;</a:t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geoproperty=location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/>
        </p:nvSpPr>
        <p:spPr>
          <a:xfrm>
            <a:off x="507575" y="1381050"/>
            <a:ext cx="10159200" cy="4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timeAt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 any DateTime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endTimeAt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 any DateTime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timerel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before</a:t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after</a:t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timeproperty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Optional default is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  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3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5"/>
                </a:solidFill>
              </a:rPr>
              <a:t>The </a:t>
            </a:r>
            <a:r>
              <a:rPr lang="en-US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temporalQ</a:t>
            </a:r>
            <a:r>
              <a:rPr lang="en-US">
                <a:solidFill>
                  <a:schemeClr val="accent5"/>
                </a:solidFill>
              </a:rPr>
              <a:t> parameters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8" name="Google Shape;298;p43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43"/>
          <p:cNvSpPr txBox="1"/>
          <p:nvPr/>
        </p:nvSpPr>
        <p:spPr>
          <a:xfrm>
            <a:off x="5822400" y="1750025"/>
            <a:ext cx="5120400" cy="31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?timerel=before&amp;</a:t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timeAt=2020-04-13T14:20:00Z&amp;</a:t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timeproperty=modifiedAt </a:t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?timerel=between&amp;</a:t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timeAt=2021-04-26T09:00:00Z&amp;</a:t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endTimeAt=2021-05-21T14:40:00Z&amp;</a:t>
            </a:r>
            <a:endParaRPr b="0" i="0" sz="15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0" i="0" lang="en-US" sz="15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timeproperty=observedAt</a:t>
            </a:r>
            <a:r>
              <a:rPr b="0" i="0" lang="en-US" sz="15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i="0" sz="12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/>
        </p:nvSpPr>
        <p:spPr>
          <a:xfrm>
            <a:off x="507575" y="1381050"/>
            <a:ext cx="10159200" cy="4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Imagine the following scenario: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farm has Pigs and Cows tracked with Animal Collars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veterinary practice holds status records for the same Pigs and Cows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weather service can provide detailed weather conditions for locations on the farm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Who are the data providers?</a:t>
            </a:r>
            <a:endParaRPr b="0" i="0" sz="2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What data does the farmer own/purchase? </a:t>
            </a:r>
            <a:endParaRPr b="0" i="0" sz="2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Which common data models should be used?</a:t>
            </a:r>
            <a:endParaRPr b="0" i="0" sz="2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How to ensure data from other sources refers to the correct entity?</a:t>
            </a:r>
            <a:endParaRPr b="0" i="0" sz="2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4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5"/>
                </a:solidFill>
              </a:rPr>
              <a:t>Connecting Data Providers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" name="Google Shape;306;p44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/>
        </p:nvSpPr>
        <p:spPr>
          <a:xfrm>
            <a:off x="507575" y="1381050"/>
            <a:ext cx="10159200" cy="4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Animal Data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https://github.com/smart-data-models/dataModel.Agrifood/tree/master/Animal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Field Data Model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https://github.com/smart-data-models/dataModel.Agrifood/tree/master/AgriParcel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Animal Collar Data Model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https://github.com/smart-data-models/dataModel.Device/tree/master/Device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Weather Observed Data Model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https://github.com/smart-data-models/dataModel.Weather/tree/master/WeatherObserved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Farmer and Vet share </a:t>
            </a: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WeatherObserved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used by the WeatherService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5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5"/>
                </a:solidFill>
              </a:rPr>
              <a:t>Data Models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" name="Google Shape;313;p45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46"/>
          <p:cNvSpPr txBox="1"/>
          <p:nvPr/>
        </p:nvSpPr>
        <p:spPr>
          <a:xfrm>
            <a:off x="241775" y="323750"/>
            <a:ext cx="7735800" cy="59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"@context": "https://..path-to-context/ngsi-context.jsonld",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"id": "urn:ngsi-ld:Animal:cow006",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"type": "Animal",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"species": {"type": "Property", "value": "dairy cattle"},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"name": {"type": "Property", "value": "Twilight" },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"sex": {"type": "Property", "value": "female"},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"phenologicalCondition": {"type": "Property", "value": "femaleAdult"},</a:t>
            </a:r>
            <a:endParaRPr b="0" i="0" sz="11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"reproductiveCondition": {"type": "Property", "value": "active"},</a:t>
            </a:r>
            <a:endParaRPr b="0" i="0" sz="11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"legalID": {"type": "Property", "value": "F-cow006-Twilight" },</a:t>
            </a:r>
            <a:endParaRPr b="0" i="0" sz="11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"heartRate": {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"type": "Property", "value": 52, "unitCode": "5K",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"observedAt": "2021-05-03T09:06:51.051Z",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"providedBy": {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"type": "Relationship", 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"object": "urn:ngsi-ld:Device:cowCollar006"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"locatedAt": {"type": "Relationship", "object": "urn:ngsi-ld:AgriParcel:field001", </a:t>
            </a:r>
            <a:endParaRPr b="0" i="0" sz="11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"weatherConditions": {</a:t>
            </a:r>
            <a:endParaRPr b="0" i="0" sz="11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"weatherType": "Raining",</a:t>
            </a:r>
            <a:endParaRPr b="0" i="0" sz="11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"temperature": 25,</a:t>
            </a:r>
            <a:endParaRPr b="0" i="0" sz="11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... etc</a:t>
            </a:r>
            <a:endParaRPr b="0" i="0" sz="11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0" i="0" sz="11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11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"location": {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"type": "GeoProperty", "value": {"type": "Point", "coordinates": [13.41, 52.47]},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"observedAt": "2021-05-03T09:06:51.051Z",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"providedBy": {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"type": "Relationship", 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"object": "urn:ngsi-ld:Device:cowCollar006"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}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0" name="Google Shape;320;p46"/>
          <p:cNvSpPr txBox="1"/>
          <p:nvPr/>
        </p:nvSpPr>
        <p:spPr>
          <a:xfrm>
            <a:off x="8092175" y="197750"/>
            <a:ext cx="39063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Following the standard </a:t>
            </a:r>
            <a:r>
              <a:rPr b="1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model: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id":"urn:ngsi-ld:Animal:cow006"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unique to the Farmer’s system, but not a globally shared identifier.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legalId</a:t>
            </a: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globally shared between Farmer and Vet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phenologicalCondition</a:t>
            </a: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1700" u="none" cap="none" strike="noStrike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reproductiveCondition</a:t>
            </a: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are provided by Vet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weatherConditions</a:t>
            </a: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property-of-a relationship copied here for convenience. The </a:t>
            </a:r>
            <a:r>
              <a:rPr b="1" i="0" lang="en-US" sz="17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AgriParcel</a:t>
            </a:r>
            <a:r>
              <a:rPr b="0" i="0" lang="en-US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entity must hold sufficient information to be able to request the weather conditions.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47"/>
          <p:cNvSpPr txBox="1"/>
          <p:nvPr/>
        </p:nvSpPr>
        <p:spPr>
          <a:xfrm>
            <a:off x="460875" y="2801250"/>
            <a:ext cx="6193500" cy="340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-L -X POST 'http://localhost:1026/ngsi-ld/v1/subscriptions/' \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'Content-Type: application/ld+json' \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'NGSILD-Tenant: openiot' \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--data-raw '{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"description": "Notify me of Veterinary Requests",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"type": "Subscription",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"entities": [{"type": "Animal"}],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"watchedAttributes": ["filling"],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"notification": {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"attributes": ["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legalId</a:t>
            </a: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refreshVetData</a:t>
            </a: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"],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"format": "keyValues",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"endpoint": {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"uri": "http://i4trust-app/veterinary-practice",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"accept": "application/json"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"@context": "https://..path-to-context/ngsi-context.jsonld"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}'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47"/>
          <p:cNvSpPr txBox="1"/>
          <p:nvPr/>
        </p:nvSpPr>
        <p:spPr>
          <a:xfrm>
            <a:off x="7128025" y="2801550"/>
            <a:ext cx="4975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Subscribe to changes on an attribute to trigger a refresh of data.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Ensure all relevant data is passed to the subscription then make a GET request to the Vet’s context broker.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Additional Business logic to manipulate response (e.g. expansion/compaction) and upsert the result back into the Farmer’s context broker.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7"/>
          <p:cNvSpPr txBox="1"/>
          <p:nvPr>
            <p:ph type="title"/>
          </p:nvPr>
        </p:nvSpPr>
        <p:spPr>
          <a:xfrm>
            <a:off x="564900" y="287350"/>
            <a:ext cx="115383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5"/>
                </a:solidFill>
              </a:rPr>
              <a:t>Option 1 - Provide a common agreed identifier such as </a:t>
            </a:r>
            <a:r>
              <a:rPr lang="en-US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legalId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9" name="Google Shape;329;p47"/>
          <p:cNvSpPr txBox="1"/>
          <p:nvPr/>
        </p:nvSpPr>
        <p:spPr>
          <a:xfrm>
            <a:off x="460875" y="1447238"/>
            <a:ext cx="10392300" cy="120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-L -X PATCH 'http://localhost:1026/ngsi-ld/v1/entities/urn:ngsi-ld:Animal:cow006/attrs/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refreshVetData'</a:t>
            </a: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\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'NGSILD-Tenant: openiot' \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'Content-Type: application/json' \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'Link: &lt;https://..path-to-context/ngsi-context.jsonld&gt;; rel="http://www.w3.org/ns/json-ld#context"; type="application/ld+json"' \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-d '{ "type": "Property", "value": "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phenologicalCondition</a:t>
            </a: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-US" sz="11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reproductiveCondition</a:t>
            </a: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"}'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NGSI-LD Specific Headers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>
                <a:solidFill>
                  <a:schemeClr val="dk2"/>
                </a:solidFill>
              </a:rPr>
              <a:t>NGSI-v2 headers</a:t>
            </a:r>
            <a:endParaRPr sz="22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▪"/>
            </a:pPr>
            <a:r>
              <a:rPr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fiware-service</a:t>
            </a:r>
            <a:endParaRPr sz="1800">
              <a:solidFill>
                <a:srgbClr val="D9230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▪"/>
            </a:pPr>
            <a:r>
              <a:rPr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fiware-servicepath</a:t>
            </a:r>
            <a:endParaRPr sz="1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>
                <a:solidFill>
                  <a:schemeClr val="dk2"/>
                </a:solidFill>
              </a:rPr>
              <a:t>NGSI-LD headers</a:t>
            </a:r>
            <a:endParaRPr sz="22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▪"/>
            </a:pPr>
            <a:r>
              <a:rPr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NGSILD-Tenant </a:t>
            </a:r>
            <a:r>
              <a:rPr lang="en-US" sz="1800">
                <a:solidFill>
                  <a:schemeClr val="dk2"/>
                </a:solidFill>
              </a:rPr>
              <a:t>- equivalent to fiware-service</a:t>
            </a:r>
            <a:endParaRPr sz="1800">
              <a:solidFill>
                <a:srgbClr val="D9230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▪"/>
            </a:pPr>
            <a:r>
              <a:rPr lang="en-US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>
                <a:solidFill>
                  <a:srgbClr val="E6B8AF"/>
                </a:solidFill>
                <a:latin typeface="Roboto Mono"/>
                <a:ea typeface="Roboto Mono"/>
                <a:cs typeface="Roboto Mono"/>
                <a:sym typeface="Roboto Mono"/>
              </a:rPr>
              <a:t>NGSILD-Scope</a:t>
            </a:r>
            <a:r>
              <a:rPr lang="en-US" sz="1800">
                <a:solidFill>
                  <a:schemeClr val="dk2"/>
                </a:solidFill>
              </a:rPr>
              <a:t> ???  - not defined in the NGSI-LD specification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Context brokers are implicitly multi-tenant. The default </a:t>
            </a:r>
            <a:r>
              <a:rPr lang="en-US" sz="18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NGSILD-Tenant</a:t>
            </a:r>
            <a:r>
              <a:rPr lang="en-US" sz="1800">
                <a:solidFill>
                  <a:schemeClr val="dk2"/>
                </a:solidFill>
              </a:rPr>
              <a:t> is blank.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Data from separate tenants is held in separate databases for legal reasons. 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48"/>
          <p:cNvSpPr txBox="1"/>
          <p:nvPr/>
        </p:nvSpPr>
        <p:spPr>
          <a:xfrm>
            <a:off x="5779200" y="316750"/>
            <a:ext cx="6323700" cy="577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  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"@context": "https://..path-to-context/ngsi-context.jsonld",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"id": "urn:ngsi-ld:AgriParcel:field001",  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"type": "AgriParcel",   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"location": { "type": "GeoProperty", "value": { 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"type": "Polygon",  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"coordinates": [[[100, 0], [101, 0], 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[101, 1], [100, 1], [100, 0]]]  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},  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"area": { "type": "Property", "value": 200},  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"description":  { "type": "Property", "value":  "Pasture”},  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"category":  { "type": "Property", "value": "grassland"},  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"relatedSource": { "type": "Property", "value": [  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	  {  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		"application": "</a:t>
            </a:r>
            <a:r>
              <a:rPr b="0" i="0" lang="en-US" sz="11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urn:ngsi-ld:AgriApp:weather001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",  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	"applicationEntityId": "app:ExternalWeatherStation"  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	  }  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]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},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"weatherConditions": { "type": "Property", "value": {</a:t>
            </a:r>
            <a:endParaRPr b="0" i="0" sz="11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"weatherType": "Raining",</a:t>
            </a:r>
            <a:endParaRPr b="0" i="0" sz="11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"temperature": 25,</a:t>
            </a:r>
            <a:endParaRPr b="0" i="0" sz="11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... etc</a:t>
            </a:r>
            <a:endParaRPr b="0" i="0" sz="11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"observedAt": "2021-05-03T09:06:51.051Z",</a:t>
            </a:r>
            <a:endParaRPr b="0" i="0" sz="11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     "providedBy": {</a:t>
            </a:r>
            <a:endParaRPr b="0" i="0" sz="11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"type": "Relationship", </a:t>
            </a:r>
            <a:endParaRPr b="0" i="0" sz="11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"object": "urn:ngsi-ld:AgriApp:weather001"</a:t>
            </a:r>
            <a:endParaRPr b="0" i="0" sz="11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6" name="Google Shape;336;p48"/>
          <p:cNvSpPr txBox="1"/>
          <p:nvPr/>
        </p:nvSpPr>
        <p:spPr>
          <a:xfrm>
            <a:off x="564900" y="1434550"/>
            <a:ext cx="4975200" cy="4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Following the standard </a:t>
            </a:r>
            <a:r>
              <a:rPr b="1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AgriParcel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model: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id":"urn:ngsi-ld:AgriParcel:field001"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unique to the Farmer’s system, but not a globally shared identifier.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relatedSource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attribute holds the Weather Station identifier within the external System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Additional  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weatherConditions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attribute within  </a:t>
            </a:r>
            <a:r>
              <a:rPr b="1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AgriParcel.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This is able to hold additional information which is not required on each of the Animal entities.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8"/>
          <p:cNvSpPr txBox="1"/>
          <p:nvPr>
            <p:ph type="title"/>
          </p:nvPr>
        </p:nvSpPr>
        <p:spPr>
          <a:xfrm>
            <a:off x="564898" y="287350"/>
            <a:ext cx="52143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500">
                <a:solidFill>
                  <a:schemeClr val="accent5"/>
                </a:solidFill>
              </a:rPr>
              <a:t>Option 2 - use </a:t>
            </a:r>
            <a:r>
              <a:rPr lang="en-US" sz="2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relatedSource</a:t>
            </a:r>
            <a:endParaRPr sz="25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500">
                <a:solidFill>
                  <a:schemeClr val="accent5"/>
                </a:solidFill>
              </a:rPr>
              <a:t>for linking to External Applications</a:t>
            </a:r>
            <a:endParaRPr i="0" sz="25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49"/>
          <p:cNvSpPr txBox="1"/>
          <p:nvPr/>
        </p:nvSpPr>
        <p:spPr>
          <a:xfrm>
            <a:off x="460875" y="1447250"/>
            <a:ext cx="10392300" cy="120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-L -X PATCH 'http://localhost:4041/ngsi-ld/v1/entities/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urn:ngsi-ld:AgriApp:weather001</a:t>
            </a: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/attrs/update' \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-H 'NGSILD-Tenant: openiot' \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-H 'Content-Type: application/json' \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-H 'Link: &lt;https://..path-to-context/ngsi-context.jsonld&gt;; rel="http://www.w3.org/ns/json-ld#context"; type="application/ld+json"' \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-d '{ "type": "Property", "value": " " }'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4" name="Google Shape;344;p49"/>
          <p:cNvSpPr txBox="1"/>
          <p:nvPr/>
        </p:nvSpPr>
        <p:spPr>
          <a:xfrm>
            <a:off x="6988050" y="2958225"/>
            <a:ext cx="4975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Subscribe to changes on an attribute to trigger a refresh of data.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Ensure all relevant data is passed to the subscription then make a GET request to the Weather provider’s context broker.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Additional Business logic to cascade batch upsert the result back into the Farmer’s context broker </a:t>
            </a:r>
            <a:r>
              <a:rPr b="1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AgriParcel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entities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9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5"/>
                </a:solidFill>
              </a:rPr>
              <a:t>Connecting to External Data Providers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6" name="Google Shape;346;p49"/>
          <p:cNvSpPr txBox="1"/>
          <p:nvPr/>
        </p:nvSpPr>
        <p:spPr>
          <a:xfrm>
            <a:off x="460875" y="2958225"/>
            <a:ext cx="6193500" cy="323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-L -X POST 'http://localhost:1026/ngsi-ld/v1/subscriptions/' \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'Content-Type: application/ld+json' \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-H 'NGSILD-Tenant: openiot' \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--data-raw '{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"description": "Notify me of Weather Requests",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"type": "Subscription",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"entities": [{"type": "Weather"}],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"watchedAttributes": ["update"],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"notification": {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"format": "keyValues",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"endpoint": {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"uri": "http://i4trust-app/weather-provider",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"accept": "application/json"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"@context": "https://..path-to-context/ngsi-context.jsonld"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}'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/>
        </p:nvSpPr>
        <p:spPr>
          <a:xfrm>
            <a:off x="507575" y="1381050"/>
            <a:ext cx="10159200" cy="4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Strictly speaking, </a:t>
            </a: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shouldn’t have 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weatherConditions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at all.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can navigate the knowledge graph based on the </a:t>
            </a:r>
            <a:r>
              <a:rPr b="0" i="0" lang="en-US" sz="18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locatedAt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relationship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But what if you want to determine </a:t>
            </a:r>
            <a:r>
              <a:rPr b="1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do cows lie down in the rain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cow can be moved to a separate field at different times.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field could experience different weather conditions.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data may be duplicated for ease of calculations but: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data storage required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Potential reduction in interoperability - reuse common attribute names.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0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5"/>
                </a:solidFill>
              </a:rPr>
              <a:t>Usable or Ontologically Correct?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3" name="Google Shape;353;p50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/>
        </p:nvSpPr>
        <p:spPr>
          <a:xfrm>
            <a:off x="507575" y="1381050"/>
            <a:ext cx="10159200" cy="4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Push Model is typically used by Devices connected IoT Agents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POST /ngsi-ld/v1/entityOperations/upsert/</a:t>
            </a:r>
            <a:endParaRPr b="0" i="0" sz="1800" u="none" cap="none" strike="noStrike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Registration may be used for either federated environments or actuations but not both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Subscriptions can also be used for actuation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 that true federation implies a greater degree of trust than i4Trust</a:t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1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5"/>
                </a:solidFill>
              </a:rPr>
              <a:t>Upsert, Registration or Subscription</a:t>
            </a:r>
            <a:endParaRPr i="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0" name="Google Shape;360;p51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Content-Type Header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564900" y="1357300"/>
            <a:ext cx="538680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Supported Content-Types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▪"/>
            </a:pPr>
            <a:r>
              <a:rPr lang="en-US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6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application/json</a:t>
            </a:r>
            <a:endParaRPr sz="1600">
              <a:solidFill>
                <a:srgbClr val="D9230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▪"/>
            </a:pPr>
            <a:r>
              <a:rPr lang="en-US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application/ld+json</a:t>
            </a:r>
            <a:endParaRPr sz="16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Default is </a:t>
            </a:r>
            <a:r>
              <a:rPr lang="en-US" sz="16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application/json</a:t>
            </a:r>
            <a:r>
              <a:rPr lang="en-US" sz="1600">
                <a:solidFill>
                  <a:schemeClr val="dk2"/>
                </a:solidFill>
              </a:rPr>
              <a:t>, in which case the </a:t>
            </a:r>
            <a:r>
              <a:rPr lang="en-US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@context</a:t>
            </a:r>
            <a:r>
              <a:rPr lang="en-US" sz="1600">
                <a:solidFill>
                  <a:schemeClr val="dk2"/>
                </a:solidFill>
              </a:rPr>
              <a:t> must be supplied in a </a:t>
            </a:r>
            <a:r>
              <a:rPr lang="en-US" sz="16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Link</a:t>
            </a:r>
            <a:r>
              <a:rPr lang="en-US" sz="1600">
                <a:solidFill>
                  <a:schemeClr val="dk2"/>
                </a:solidFill>
              </a:rPr>
              <a:t> header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see: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https://developer.mozilla.org/en-US/  docs/Web/HTTP/Headers/Link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5"/>
                </a:solidFill>
              </a:rPr>
              <a:t>Link</a:t>
            </a:r>
            <a:r>
              <a:rPr lang="en-US" sz="1600">
                <a:solidFill>
                  <a:schemeClr val="dk2"/>
                </a:solidFill>
              </a:rPr>
              <a:t> Header is to be preferred as it reduces the size of the payloads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Follow JSON-LD best practices.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see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https://w3c.github.io/json-ld-bp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6244750" y="2713025"/>
            <a:ext cx="5386800" cy="233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0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"@context":  [</a:t>
            </a:r>
            <a:endParaRPr b="1" i="0" sz="10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 "https://fiware.github.io/data-models/context.jsonld",</a:t>
            </a:r>
            <a:endParaRPr b="1" i="0" sz="10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 "https://uri.etsi.org/ngsi-ld/v1/ngsi-ld-core-context.jsonld"</a:t>
            </a:r>
            <a:endParaRPr b="1" i="0" sz="10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],</a:t>
            </a:r>
            <a:endParaRPr b="1" i="0" sz="10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"id":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http://dbpedia.org/resource/John_Lennon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"type":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Person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"name": {"type":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Property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 "value": "John Lennon"},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"born": {"type":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Property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 "value": "1940-10-09"},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"spouse": {"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type":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Relationship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"object":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http://dbpedia.org/resource/Cynthia_Lennon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6192450" y="627100"/>
            <a:ext cx="5439000" cy="172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"id":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http://dbpedia.org/resource/John_Lennon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"type":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Person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"name": {"type":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Property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 "value": "John Lennon"},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"born": {"type":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Property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 "value": "1940-10-09"},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"spouse": {"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"type":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Relationship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"object": "</a:t>
            </a:r>
            <a:r>
              <a:rPr b="1" i="0" lang="en-US" sz="1000" u="none" cap="none" strike="noStrike">
                <a:solidFill>
                  <a:schemeClr val="lt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http://dbpedia.org/resource/Cynthia_Lennon</a:t>
            </a: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582450" y="5423725"/>
            <a:ext cx="110271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'Link: &lt;http://.../path-to-my-public-server/ngsi-context.jsonld&gt;; rel="http://www.w3.org/ns/json-ld#context"; type="application/ld+json"'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Accept Header for GET /entities and Subscription payloads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564897" y="1357298"/>
            <a:ext cx="100749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Supported Accept Types</a:t>
            </a:r>
            <a:endParaRPr sz="18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▪"/>
            </a:pPr>
            <a:r>
              <a:rPr lang="en-US" sz="16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application/json </a:t>
            </a:r>
            <a:r>
              <a:rPr lang="en-US" sz="1600">
                <a:solidFill>
                  <a:schemeClr val="dk2"/>
                </a:solidFill>
              </a:rPr>
              <a:t>- </a:t>
            </a:r>
            <a:r>
              <a:rPr lang="en-US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@context</a:t>
            </a:r>
            <a:r>
              <a:rPr lang="en-US" sz="1600">
                <a:solidFill>
                  <a:schemeClr val="dk2"/>
                </a:solidFill>
              </a:rPr>
              <a:t> is returned in a </a:t>
            </a:r>
            <a:r>
              <a:rPr lang="en-US" sz="16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Link</a:t>
            </a:r>
            <a:r>
              <a:rPr lang="en-US" sz="1600">
                <a:solidFill>
                  <a:schemeClr val="dk2"/>
                </a:solidFill>
              </a:rPr>
              <a:t> header</a:t>
            </a:r>
            <a:endParaRPr sz="1600">
              <a:solidFill>
                <a:srgbClr val="D9230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▪"/>
            </a:pPr>
            <a:r>
              <a:rPr lang="en-US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application/ld+json </a:t>
            </a:r>
            <a:r>
              <a:rPr lang="en-US" sz="1600">
                <a:solidFill>
                  <a:schemeClr val="dk2"/>
                </a:solidFill>
              </a:rPr>
              <a:t>- </a:t>
            </a:r>
            <a:r>
              <a:rPr lang="en-US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@context</a:t>
            </a:r>
            <a:r>
              <a:rPr lang="en-US" sz="1600">
                <a:solidFill>
                  <a:schemeClr val="dk2"/>
                </a:solidFill>
              </a:rPr>
              <a:t> is returned in the payload body</a:t>
            </a:r>
            <a:endParaRPr sz="16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▪"/>
            </a:pPr>
            <a:r>
              <a:rPr lang="en-US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application/geo+json </a:t>
            </a:r>
            <a:r>
              <a:rPr lang="en-US" sz="1600">
                <a:solidFill>
                  <a:schemeClr val="dk2"/>
                </a:solidFill>
              </a:rPr>
              <a:t>- GeoJSON response for GET /entities and subscriptions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solidFill>
                  <a:schemeClr val="dk2"/>
                </a:solidFill>
              </a:rPr>
              <a:t>see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https://tools.ietf.org/html/rfc7946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The fallback for error messages is </a:t>
            </a:r>
            <a:r>
              <a:rPr lang="en-US" sz="16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application/json</a:t>
            </a:r>
            <a:r>
              <a:rPr lang="en-US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Common NGSI-LD Formats</a:t>
            </a:r>
            <a:endParaRPr sz="18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▪"/>
            </a:pPr>
            <a:r>
              <a:rPr lang="en-US" sz="16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options=normalized</a:t>
            </a:r>
            <a:endParaRPr sz="1600">
              <a:solidFill>
                <a:srgbClr val="D9230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▪"/>
            </a:pPr>
            <a:r>
              <a:rPr lang="en-US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options=keyValues</a:t>
            </a:r>
            <a:endParaRPr sz="16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Custom Formats </a:t>
            </a:r>
            <a:r>
              <a:rPr b="1" lang="en-US" sz="1800">
                <a:solidFill>
                  <a:schemeClr val="dk2"/>
                </a:solidFill>
              </a:rPr>
              <a:t>may</a:t>
            </a:r>
            <a:r>
              <a:rPr lang="en-US" sz="1800">
                <a:solidFill>
                  <a:schemeClr val="dk2"/>
                </a:solidFill>
              </a:rPr>
              <a:t> be supported by selected context brokers: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▪"/>
            </a:pPr>
            <a:r>
              <a:rPr lang="en-US" sz="1600">
                <a:solidFill>
                  <a:srgbClr val="DD7E6B"/>
                </a:solidFill>
                <a:latin typeface="Roboto Mono"/>
                <a:ea typeface="Roboto Mono"/>
                <a:cs typeface="Roboto Mono"/>
                <a:sym typeface="Roboto Mono"/>
              </a:rPr>
              <a:t>options=x-ngsiv2-normalized</a:t>
            </a:r>
            <a:endParaRPr sz="1600">
              <a:solidFill>
                <a:srgbClr val="DD7E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▪"/>
            </a:pPr>
            <a:r>
              <a:rPr lang="en-US" sz="1600">
                <a:solidFill>
                  <a:srgbClr val="DD7E6B"/>
                </a:solidFill>
                <a:latin typeface="Roboto Mono"/>
                <a:ea typeface="Roboto Mono"/>
                <a:cs typeface="Roboto Mono"/>
                <a:sym typeface="Roboto Mono"/>
              </a:rPr>
              <a:t>options=x-ngsiv2-keyValues</a:t>
            </a:r>
            <a:endParaRPr sz="1600">
              <a:solidFill>
                <a:srgbClr val="DD7E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▪"/>
            </a:pPr>
            <a:r>
              <a:rPr lang="en-US" sz="1600">
                <a:solidFill>
                  <a:srgbClr val="DD7E6B"/>
                </a:solidFill>
                <a:latin typeface="Roboto Mono"/>
                <a:ea typeface="Roboto Mono"/>
                <a:cs typeface="Roboto Mono"/>
                <a:sym typeface="Roboto Mono"/>
              </a:rPr>
              <a:t>options=x-ngsiv2-keyValues-compacted</a:t>
            </a:r>
            <a:endParaRPr sz="1600">
              <a:solidFill>
                <a:srgbClr val="DD7E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Custom NGSI-LD Formats should be used connection to microservices only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Do not use them for data exchange</a:t>
            </a:r>
            <a:endParaRPr sz="16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GeoJSON request example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503600" y="1515800"/>
            <a:ext cx="100749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Give me all</a:t>
            </a:r>
            <a:r>
              <a:rPr b="1" lang="en-US" sz="1800">
                <a:solidFill>
                  <a:schemeClr val="dk2"/>
                </a:solidFill>
              </a:rPr>
              <a:t> Animal </a:t>
            </a:r>
            <a:r>
              <a:rPr lang="en-US" sz="1800">
                <a:solidFill>
                  <a:schemeClr val="dk2"/>
                </a:solidFill>
              </a:rPr>
              <a:t>entities which are </a:t>
            </a:r>
            <a:r>
              <a:rPr b="1" lang="en-US" sz="1800">
                <a:solidFill>
                  <a:schemeClr val="dk2"/>
                </a:solidFill>
              </a:rPr>
              <a:t>pigs</a:t>
            </a:r>
            <a:r>
              <a:rPr lang="en-US" sz="1800">
                <a:solidFill>
                  <a:schemeClr val="dk2"/>
                </a:solidFill>
              </a:rPr>
              <a:t> </a:t>
            </a:r>
            <a:r>
              <a:rPr b="1" lang="en-US" sz="1800">
                <a:solidFill>
                  <a:schemeClr val="dk2"/>
                </a:solidFill>
              </a:rPr>
              <a:t>inCalf</a:t>
            </a:r>
            <a:r>
              <a:rPr lang="en-US" sz="1800">
                <a:solidFill>
                  <a:schemeClr val="dk2"/>
                </a:solidFill>
              </a:rPr>
              <a:t> to be found within 2km of 13.364</a:t>
            </a:r>
            <a:r>
              <a:rPr lang="en-US" sz="1800">
                <a:solidFill>
                  <a:srgbClr val="64676D"/>
                </a:solidFill>
                <a:highlight>
                  <a:srgbClr val="FFFFFF"/>
                </a:highlight>
              </a:rPr>
              <a:t>°</a:t>
            </a:r>
            <a:r>
              <a:rPr lang="en-US" sz="1800">
                <a:solidFill>
                  <a:schemeClr val="dk2"/>
                </a:solidFill>
              </a:rPr>
              <a:t>N 52.52</a:t>
            </a:r>
            <a:r>
              <a:rPr lang="en-US" sz="1800">
                <a:solidFill>
                  <a:srgbClr val="64676D"/>
                </a:solidFill>
                <a:highlight>
                  <a:srgbClr val="FFFFFF"/>
                </a:highlight>
              </a:rPr>
              <a:t>°</a:t>
            </a:r>
            <a:r>
              <a:rPr lang="en-US" sz="1800">
                <a:solidFill>
                  <a:schemeClr val="dk2"/>
                </a:solidFill>
              </a:rPr>
              <a:t>E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… and return the data as key-value pairs in GeoJSON format without an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@context</a:t>
            </a:r>
            <a:r>
              <a:rPr lang="en-US" sz="1800">
                <a:solidFill>
                  <a:schemeClr val="dk2"/>
                </a:solidFill>
              </a:rPr>
              <a:t> attribute</a:t>
            </a:r>
            <a:endParaRPr sz="1800">
              <a:solidFill>
                <a:schemeClr val="dk2"/>
              </a:solidFill>
            </a:endParaRPr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503600" y="2284250"/>
            <a:ext cx="8732400" cy="27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-G 'http://localhost:1026/ngsi-ld/v1/entities/'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'georel=near;maxDistance==2000'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'geometry=Point'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'coordinates=%5B13.364,52.52%5D'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'q=species==%22pig%22;reproductiveCondition==%22inCalf%22'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'type=Animal'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'options=keyValues'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'NGSILD-Tenant: openiot'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'Accept: application/geo+json'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</a:t>
            </a:r>
            <a:r>
              <a:rPr b="0" i="0" lang="en-US" sz="14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'Prefer: body=json'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'Link: &lt;http://.../path-to-my-public-server/ngsi-context.jsonld&gt;; rel="http://www.w3.org/ns/json-ld#context"; type="application/ld+json'</a:t>
            </a:r>
            <a:r>
              <a:rPr b="0" i="0" lang="en-US" sz="14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564900" y="5522000"/>
            <a:ext cx="100749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Use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Prefer=ld+json</a:t>
            </a:r>
            <a:r>
              <a:rPr lang="en-US" sz="1800">
                <a:solidFill>
                  <a:schemeClr val="dk2"/>
                </a:solidFill>
              </a:rPr>
              <a:t> to return in GeoJSON-LD format 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rPr lang="en-US" sz="1800"/>
              <a:t>see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https://geojson.org/geojson-ld/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GeoJSON response example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5710700" y="4685475"/>
            <a:ext cx="63957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Since entities typically have a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r>
              <a:rPr lang="en-US" sz="1800">
                <a:solidFill>
                  <a:schemeClr val="dk2"/>
                </a:solidFill>
              </a:rPr>
              <a:t> they </a:t>
            </a:r>
            <a:endParaRPr sz="18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can be plotted onto a map.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GeoJSON is used as an output format only.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Any GeoJSON </a:t>
            </a:r>
            <a:r>
              <a:rPr lang="en-US" sz="1800">
                <a:solidFill>
                  <a:srgbClr val="D9230F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r>
              <a:rPr lang="en-US" sz="1800">
                <a:solidFill>
                  <a:schemeClr val="dk2"/>
                </a:solidFill>
              </a:rPr>
              <a:t> and/or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FeatureCollection</a:t>
            </a:r>
            <a:r>
              <a:rPr lang="en-US" sz="1800">
                <a:solidFill>
                  <a:schemeClr val="dk2"/>
                </a:solidFill>
              </a:rPr>
              <a:t> can be easily digested by any GIS system.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345925" y="1390875"/>
            <a:ext cx="4944300" cy="492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"type": "FeatureCollection",</a:t>
            </a:r>
            <a:endParaRPr b="0" i="0" sz="11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"features": [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"id": "urn:ngsi-ld:Animal:pig016",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0" i="0" lang="en-US" sz="11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"type": "Feature",</a:t>
            </a:r>
            <a:endParaRPr b="0" i="0" sz="11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"properties": {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"type": "Animal",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"heartRate": 62,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"phenologicalCondition": "femaleAdult",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"reproductiveCondition": "inCalf",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"name": "Tango",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"legalID": "F-sow016-Tango",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"sex": "female",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"species": "pig",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"location": {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"type": "Point",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"coordinates": [13.355, 52.523]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}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"geometry": {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"type": "Point",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"coordinates": [ 13.355, 52.523]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},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...etc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]</a:t>
            </a:r>
            <a:endParaRPr b="0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8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2600" y="859290"/>
            <a:ext cx="4361062" cy="365738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NGSI-LD Temporal interface</a:t>
            </a:r>
            <a:endParaRPr b="0" i="0" sz="2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503600" y="1515800"/>
            <a:ext cx="1007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Give me the last 5 readings about a single entity and return in default (normalized) format:</a:t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503600" y="2056175"/>
            <a:ext cx="9949500" cy="126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curl -G -X GET '</a:t>
            </a:r>
            <a:r>
              <a:rPr b="0" i="0" lang="en-US" sz="1400" u="sng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http://localhost:8080/temporal/entities/urn:ngsi-ld:Animal:cow001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’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-d 'lastN=5'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'NGSILD-Tenant: openiot' \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-H 'Link: &lt;http://.../path-to-my-public-server/ngsi-context.jsonld&gt;; rel="http://www.w3.org/ns/json-ld#context"; type="application/ld+json"' </a:t>
            </a:r>
            <a:endParaRPr b="0" i="0" sz="14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40900" y="3731375"/>
            <a:ext cx="10787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Temporal endpoints are found under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/temporal/entities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Temporal endpoints are </a:t>
            </a:r>
            <a:r>
              <a:rPr b="1" lang="en-US" sz="1800">
                <a:solidFill>
                  <a:schemeClr val="dk2"/>
                </a:solidFill>
              </a:rPr>
              <a:t>optional</a:t>
            </a:r>
            <a:r>
              <a:rPr lang="en-US" sz="1800">
                <a:solidFill>
                  <a:schemeClr val="dk2"/>
                </a:solidFill>
              </a:rPr>
              <a:t> - not supported by all context brokers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Gives a context broker a “memory” at the cost of data storage and maintenance.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lang="en-US" sz="1800">
                <a:solidFill>
                  <a:schemeClr val="dk2"/>
                </a:solidFill>
              </a:rPr>
              <a:t>Expect a performance hit - don’t run as </a:t>
            </a: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DEBUG</a:t>
            </a:r>
            <a:r>
              <a:rPr lang="en-US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>
                <a:solidFill>
                  <a:schemeClr val="dk2"/>
                </a:solidFill>
              </a:rPr>
              <a:t>Sample docker-compose: 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https://github.com/FIWARE/tutorials.Short-Term-History/blob/NGSI-LD/docker-compose/orion-ld.yml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564897" y="287340"/>
            <a:ext cx="104928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5"/>
                </a:solidFill>
              </a:rPr>
              <a:t>Normalized Temporal request </a:t>
            </a:r>
            <a:br>
              <a:rPr lang="en-US">
                <a:solidFill>
                  <a:schemeClr val="accent5"/>
                </a:solidFill>
              </a:rPr>
            </a:br>
            <a:r>
              <a:rPr lang="en-US" sz="2000">
                <a:solidFill>
                  <a:schemeClr val="accent5"/>
                </a:solidFill>
              </a:rPr>
              <a:t>- 1.4 kB</a:t>
            </a:r>
            <a:endParaRPr b="0" i="0" sz="2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5407286" y="6356361"/>
            <a:ext cx="137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484575" y="1362475"/>
            <a:ext cx="5331000" cy="341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"id": "urn:ngsi-ld:Animal:cow001",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"type": "Animal",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"legalID": [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"type": "Property",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"value": "M-bull001-Beany",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i="0" lang="en-US" sz="7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"instanceId": "urn:ngsi-ld:attribute:instance:ec12e7fc-a45d-11eb-a739-0242ac120106"</a:t>
            </a:r>
            <a:endParaRPr b="0" i="0" sz="7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… etc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],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"name": [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"type": "Property",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"value": "Beany",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</a:t>
            </a:r>
            <a:r>
              <a:rPr b="0" i="0" lang="en-US" sz="7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instanceId": "urn:ngsi-ld:attribute:instance:ec1284c4-a45d-11eb-a739-0242ac120106"</a:t>
            </a:r>
            <a:endParaRPr b="0" i="0" sz="7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… etc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],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"sex": [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"type": "Property",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"value": "male",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i="0" lang="en-US" sz="7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"instanceId": "urn:ngsi-ld:attribute:instance:ec12aad0-a45d-11eb-a739-0242ac120106"</a:t>
            </a:r>
            <a:endParaRPr b="0" i="0" sz="7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… etc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],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...etc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],</a:t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6493025" y="408250"/>
            <a:ext cx="5141100" cy="567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"location": [</a:t>
            </a:r>
            <a:endParaRPr b="0" i="0" sz="10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b="0" i="0" sz="10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"type": "GeoProperty",</a:t>
            </a:r>
            <a:endParaRPr b="0" i="0" sz="10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"value": {</a:t>
            </a:r>
            <a:endParaRPr b="0" i="0" sz="10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"type": "Point",</a:t>
            </a:r>
            <a:endParaRPr b="0" i="0" sz="10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"coordinates": [13.409,52.471,0]</a:t>
            </a:r>
            <a:endParaRPr b="0" i="0" sz="10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},</a:t>
            </a:r>
            <a:endParaRPr b="0" i="0" sz="10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"observedAt": "2021-04-26T09:35:16.814Z",</a:t>
            </a:r>
            <a:endParaRPr b="0" i="0" sz="10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i="0" lang="en-US" sz="10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"instanceId": "urn:ngsi-ld:attribute:...",</a:t>
            </a:r>
            <a:endParaRPr b="0" i="0" sz="10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i="0" lang="en-US" sz="10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"providedBy": {</a:t>
            </a:r>
            <a:endParaRPr b="0" i="0" sz="10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"object": "urn:ngsi-ld:Device:cowcollar001",</a:t>
            </a:r>
            <a:endParaRPr b="0" i="0" sz="10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"type": "Relationship",</a:t>
            </a:r>
            <a:endParaRPr b="0" i="0" sz="10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0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"instanceId": "urn:ngsi-ld:attribute:...",</a:t>
            </a:r>
            <a:endParaRPr b="0" i="0" sz="1000" u="none" cap="none" strike="noStrike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b="0" i="0" sz="10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10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… etc</a:t>
            </a:r>
            <a:endParaRPr b="0" i="0" sz="10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],</a:t>
            </a:r>
            <a:endParaRPr b="0" i="0" sz="10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"heartRate": [</a:t>
            </a:r>
            <a:endParaRPr b="0" i="0" sz="10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b="0" i="0" sz="10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"type": "Property",</a:t>
            </a:r>
            <a:endParaRPr b="0" i="0" sz="10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"value": 52,</a:t>
            </a:r>
            <a:endParaRPr b="0" i="0" sz="10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"observedAt": "2021-04-26T09:35:16.814Z",</a:t>
            </a:r>
            <a:endParaRPr b="0" i="0" sz="10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i="0" lang="en-US" sz="10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"instanceId": "urn:ngsi-ld:attribute:..",</a:t>
            </a:r>
            <a:endParaRPr b="0" i="0" sz="1000" u="none" cap="none" strike="noStrike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i="0" lang="en-US" sz="10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"unitCode": "5K",</a:t>
            </a:r>
            <a:endParaRPr b="0" i="0" sz="1000" u="none" cap="none" strike="noStrike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0" i="0" lang="en-US" sz="10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"providedBy": {</a:t>
            </a:r>
            <a:endParaRPr b="0" i="0" sz="10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"object": "urn:ngsi-ld:Device:cowcollar001",</a:t>
            </a:r>
            <a:endParaRPr b="0" i="0" sz="10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    "type": "Relationship",</a:t>
            </a:r>
            <a:endParaRPr b="0" i="0" sz="10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0" i="0" lang="en-US" sz="10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"instanceId": "urn:ngsi-ld:attribute:...",</a:t>
            </a:r>
            <a:endParaRPr b="0" i="0" sz="1000" u="none" cap="none" strike="noStrike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b="0" i="0" sz="10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10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...etc</a:t>
            </a:r>
            <a:endParaRPr b="0" i="0" sz="10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b="0" i="0" sz="10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0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437025" y="4917300"/>
            <a:ext cx="54261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/>
              <a:t>The following are mandated by the core </a:t>
            </a:r>
            <a:r>
              <a:rPr b="1" lang="en-US" sz="1800">
                <a:latin typeface="Roboto Mono"/>
                <a:ea typeface="Roboto Mono"/>
                <a:cs typeface="Roboto Mono"/>
                <a:sym typeface="Roboto Mono"/>
              </a:rPr>
              <a:t>@context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unitCode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observedAt</a:t>
            </a:r>
            <a:endParaRPr sz="18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  <a:p>
            <a:pPr indent="-173046" lvl="0" marL="3000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B4C7"/>
              </a:buClr>
              <a:buSzPts val="20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164" name="Google Shape;164;p27"/>
          <p:cNvSpPr txBox="1"/>
          <p:nvPr/>
        </p:nvSpPr>
        <p:spPr>
          <a:xfrm>
            <a:off x="1599061" y="831453"/>
            <a:ext cx="385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Unlimited Temporal Responses get very long very quickly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2010-09-29T09:49:24Z</dcterms:created>
  <dc:creator>TID</dc:creator>
</cp:coreProperties>
</file>