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7099300" cy="102346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Helvetica Neue"/>
      <p:regular r:id="rId24"/>
      <p:bold r:id="rId25"/>
      <p:italic r:id="rId26"/>
      <p:boldItalic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HelveticaNeue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8" Type="http://schemas.openxmlformats.org/officeDocument/2006/relationships/font" Target="fonts/RobotoMono-regular.fntdata"/><Relationship Id="rId27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75" spcFirstLastPara="1" rIns="95775" wrap="square" tIns="478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75" spcFirstLastPara="1" rIns="95775" wrap="square" tIns="478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3438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75" spcFirstLastPara="1" rIns="95775" wrap="square" tIns="478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f371cf539_0_31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7f371cf539_0_31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f371cf539_0_40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7f371cf539_0_40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f371cf539_0_55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7f371cf539_0_55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f371cf539_0_61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7f371cf539_0_61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:notes"/>
          <p:cNvSpPr txBox="1"/>
          <p:nvPr>
            <p:ph idx="1" type="body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5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:notes"/>
          <p:cNvSpPr txBox="1"/>
          <p:nvPr>
            <p:ph idx="1" type="body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4d286324e_0_171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54d286324e_0_171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4d286324e_0_121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54d286324e_0_121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0a673befa_0_49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40a673befa_0_49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f371cf539_0_2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7f371cf539_0_2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f371cf539_0_12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7f371cf539_0_12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f371cf539_0_22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7f371cf539_0_22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f371cf539_0_135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7f371cf539_0_135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gif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gif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type="title">
  <p:cSld name="TITLE">
    <p:bg>
      <p:bgPr>
        <a:solidFill>
          <a:srgbClr val="41B4C7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>
            <a:off x="561239" y="2368440"/>
            <a:ext cx="0" cy="3059927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871141" y="2545694"/>
            <a:ext cx="9327015" cy="859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871141" y="3898403"/>
            <a:ext cx="10363200" cy="921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607"/>
              </a:spcBef>
              <a:spcAft>
                <a:spcPts val="0"/>
              </a:spcAft>
              <a:buClr>
                <a:srgbClr val="888888"/>
              </a:buClr>
              <a:buSzPts val="3033"/>
              <a:buFont typeface="Arial"/>
              <a:buNone/>
              <a:defRPr b="0" i="0" sz="3033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599"/>
              <a:buFont typeface="Arial"/>
              <a:buNone/>
              <a:defRPr b="0" i="0" sz="2599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71141" y="6119013"/>
            <a:ext cx="2844798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19524" l="21655" r="21654" t="13698"/>
          <a:stretch/>
        </p:blipFill>
        <p:spPr>
          <a:xfrm>
            <a:off x="9063486" y="300513"/>
            <a:ext cx="2630456" cy="2189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7914" y="5876439"/>
            <a:ext cx="2256028" cy="703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 blanco">
  <p:cSld name="1_En blanc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1"/>
          <p:cNvCxnSpPr/>
          <p:nvPr/>
        </p:nvCxnSpPr>
        <p:spPr>
          <a:xfrm rot="10800000">
            <a:off x="782795" y="1786154"/>
            <a:ext cx="5088" cy="941869"/>
          </a:xfrm>
          <a:prstGeom prst="straightConnector1">
            <a:avLst/>
          </a:prstGeom>
          <a:noFill/>
          <a:ln cap="flat" cmpd="sng" w="38100">
            <a:solidFill>
              <a:srgbClr val="002E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11"/>
          <p:cNvSpPr txBox="1"/>
          <p:nvPr/>
        </p:nvSpPr>
        <p:spPr>
          <a:xfrm>
            <a:off x="914400" y="1827439"/>
            <a:ext cx="221086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rgbClr val="41B4C7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sz="3200">
              <a:solidFill>
                <a:srgbClr val="41B4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1"/>
          <p:cNvSpPr txBox="1"/>
          <p:nvPr/>
        </p:nvSpPr>
        <p:spPr>
          <a:xfrm>
            <a:off x="914401" y="3251074"/>
            <a:ext cx="342491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http://fiware.org</a:t>
            </a:r>
            <a:endParaRPr b="0" sz="2000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Follow @FIWARE on Twitter</a:t>
            </a:r>
            <a:endParaRPr b="0" sz="2000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1"/>
          <p:cNvPicPr preferRelativeResize="0"/>
          <p:nvPr/>
        </p:nvPicPr>
        <p:blipFill rotWithShape="1">
          <a:blip r:embed="rId2">
            <a:alphaModFix/>
          </a:blip>
          <a:srcRect b="13284" l="4618" r="3614" t="16507"/>
          <a:stretch/>
        </p:blipFill>
        <p:spPr>
          <a:xfrm>
            <a:off x="9512300" y="5985577"/>
            <a:ext cx="2095500" cy="49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lank">
  <p:cSld name="6_Blank">
    <p:bg>
      <p:bgPr>
        <a:solidFill>
          <a:srgbClr val="5DC0C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5407286" y="6356361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12"/>
          <p:cNvSpPr txBox="1"/>
          <p:nvPr>
            <p:ph type="title"/>
          </p:nvPr>
        </p:nvSpPr>
        <p:spPr>
          <a:xfrm>
            <a:off x="564897" y="287340"/>
            <a:ext cx="10492766" cy="1006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65" name="Google Shape;65;p12"/>
          <p:cNvCxnSpPr/>
          <p:nvPr/>
        </p:nvCxnSpPr>
        <p:spPr>
          <a:xfrm rot="10800000">
            <a:off x="321958" y="279957"/>
            <a:ext cx="5088" cy="941869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6" name="Google Shape;6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77528" y="6073230"/>
            <a:ext cx="1816413" cy="566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lank">
  <p:cSld name="4_Blank">
    <p:bg>
      <p:bgPr>
        <a:solidFill>
          <a:srgbClr val="5DC0C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5407286" y="6356361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77528" y="6073230"/>
            <a:ext cx="1816413" cy="566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 blanco">
  <p:cSld name="2_En blanco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564897" y="287340"/>
            <a:ext cx="10492766" cy="1006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72" name="Google Shape;72;p14"/>
          <p:cNvCxnSpPr/>
          <p:nvPr/>
        </p:nvCxnSpPr>
        <p:spPr>
          <a:xfrm rot="10800000">
            <a:off x="321958" y="279957"/>
            <a:ext cx="5088" cy="941869"/>
          </a:xfrm>
          <a:prstGeom prst="straightConnector1">
            <a:avLst/>
          </a:prstGeom>
          <a:noFill/>
          <a:ln cap="flat" cmpd="sng" w="38100">
            <a:solidFill>
              <a:srgbClr val="002E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5407286" y="6356361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2">
            <a:alphaModFix/>
          </a:blip>
          <a:srcRect b="13284" l="4618" r="3614" t="16507"/>
          <a:stretch/>
        </p:blipFill>
        <p:spPr>
          <a:xfrm>
            <a:off x="9968172" y="6174830"/>
            <a:ext cx="1639627" cy="391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seño personalizado">
  <p:cSld name="1_Diseño personalizado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5407286" y="6356361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bg>
      <p:bgPr>
        <a:solidFill>
          <a:srgbClr val="5DC0C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3"/>
          <p:cNvCxnSpPr/>
          <p:nvPr/>
        </p:nvCxnSpPr>
        <p:spPr>
          <a:xfrm rot="10800000">
            <a:off x="784197" y="1726506"/>
            <a:ext cx="0" cy="1062719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ctrTitle"/>
          </p:nvPr>
        </p:nvSpPr>
        <p:spPr>
          <a:xfrm>
            <a:off x="914400" y="1827442"/>
            <a:ext cx="10363200" cy="859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5407286" y="6356361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77528" y="6073230"/>
            <a:ext cx="1816413" cy="566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lank">
  <p:cSld name="3_Blank">
    <p:bg>
      <p:bgPr>
        <a:solidFill>
          <a:srgbClr val="5DC0C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5407286" y="6356361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564896" y="287340"/>
            <a:ext cx="11046532" cy="10061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5" name="Google Shape;25;p4"/>
          <p:cNvCxnSpPr/>
          <p:nvPr/>
        </p:nvCxnSpPr>
        <p:spPr>
          <a:xfrm rot="10800000">
            <a:off x="321958" y="279957"/>
            <a:ext cx="5088" cy="941869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564897" y="1357298"/>
            <a:ext cx="11046530" cy="4929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2E67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 Sans"/>
              <a:buChar char="□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6204" lvl="5" marL="2743200" marR="0" rtl="0" algn="l"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6204" lvl="6" marL="3200400" marR="0" rtl="0" algn="l"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6204" lvl="7" marL="3657600" marR="0" rtl="0" algn="l"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6204" lvl="8" marL="4114800" marR="0" rtl="0" algn="l"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77528" y="6073230"/>
            <a:ext cx="1816413" cy="566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bg>
      <p:bgPr>
        <a:solidFill>
          <a:srgbClr val="5DC0CF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5407286" y="6356361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3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" name="Google Shape;3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77528" y="6073230"/>
            <a:ext cx="1816413" cy="566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lank">
  <p:cSld name="5_Blank">
    <p:bg>
      <p:bgPr>
        <a:solidFill>
          <a:srgbClr val="5DC0CF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6"/>
          <p:cNvCxnSpPr/>
          <p:nvPr/>
        </p:nvCxnSpPr>
        <p:spPr>
          <a:xfrm rot="10800000">
            <a:off x="784197" y="1726506"/>
            <a:ext cx="0" cy="1062719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6"/>
          <p:cNvSpPr txBox="1"/>
          <p:nvPr/>
        </p:nvSpPr>
        <p:spPr>
          <a:xfrm>
            <a:off x="914400" y="1827439"/>
            <a:ext cx="221086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/>
          <p:nvPr/>
        </p:nvSpPr>
        <p:spPr>
          <a:xfrm>
            <a:off x="914401" y="3251074"/>
            <a:ext cx="342491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http://fiware.org</a:t>
            </a:r>
            <a:endParaRPr b="0" sz="2000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Follow @FIWARE on Twitter</a:t>
            </a:r>
            <a:endParaRPr b="0" sz="2000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37914" y="5876439"/>
            <a:ext cx="2256028" cy="703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ctrTitle"/>
          </p:nvPr>
        </p:nvSpPr>
        <p:spPr>
          <a:xfrm>
            <a:off x="914400" y="2603597"/>
            <a:ext cx="10363200" cy="859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914400" y="4106171"/>
            <a:ext cx="10363200" cy="5151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607"/>
              </a:spcBef>
              <a:spcAft>
                <a:spcPts val="0"/>
              </a:spcAft>
              <a:buClr>
                <a:srgbClr val="888888"/>
              </a:buClr>
              <a:buSzPts val="3033"/>
              <a:buFont typeface="Arial"/>
              <a:buNone/>
              <a:defRPr b="0" i="0" sz="3033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599"/>
              <a:buFont typeface="Arial"/>
              <a:buNone/>
              <a:defRPr b="0" i="0" sz="2599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0" type="dt"/>
          </p:nvPr>
        </p:nvSpPr>
        <p:spPr>
          <a:xfrm>
            <a:off x="914400" y="6123936"/>
            <a:ext cx="2844798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40" name="Google Shape;40;p7"/>
          <p:cNvCxnSpPr/>
          <p:nvPr/>
        </p:nvCxnSpPr>
        <p:spPr>
          <a:xfrm rot="10800000">
            <a:off x="561239" y="2368440"/>
            <a:ext cx="0" cy="3059927"/>
          </a:xfrm>
          <a:prstGeom prst="straightConnector1">
            <a:avLst/>
          </a:prstGeom>
          <a:noFill/>
          <a:ln cap="flat" cmpd="sng" w="38100">
            <a:solidFill>
              <a:srgbClr val="002E6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1" name="Google Shape;41;p7"/>
          <p:cNvPicPr preferRelativeResize="0"/>
          <p:nvPr/>
        </p:nvPicPr>
        <p:blipFill rotWithShape="1">
          <a:blip r:embed="rId2">
            <a:alphaModFix/>
          </a:blip>
          <a:srcRect b="16053" l="7561" r="37806" t="17506"/>
          <a:stretch/>
        </p:blipFill>
        <p:spPr>
          <a:xfrm>
            <a:off x="9063486" y="356116"/>
            <a:ext cx="2522714" cy="2167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7"/>
          <p:cNvPicPr preferRelativeResize="0"/>
          <p:nvPr/>
        </p:nvPicPr>
        <p:blipFill rotWithShape="1">
          <a:blip r:embed="rId3">
            <a:alphaModFix/>
          </a:blip>
          <a:srcRect b="13284" l="4618" r="3614" t="16507"/>
          <a:stretch/>
        </p:blipFill>
        <p:spPr>
          <a:xfrm>
            <a:off x="9512300" y="5985577"/>
            <a:ext cx="2095500" cy="49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En blanco">
  <p:cSld name="5_En blanco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5407286" y="6356361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5" name="Google Shape;45;p8"/>
          <p:cNvCxnSpPr/>
          <p:nvPr/>
        </p:nvCxnSpPr>
        <p:spPr>
          <a:xfrm rot="10800000">
            <a:off x="784197" y="1726506"/>
            <a:ext cx="0" cy="1062719"/>
          </a:xfrm>
          <a:prstGeom prst="straightConnector1">
            <a:avLst/>
          </a:prstGeom>
          <a:noFill/>
          <a:ln cap="flat" cmpd="sng" w="38100">
            <a:solidFill>
              <a:srgbClr val="002E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ctrTitle"/>
          </p:nvPr>
        </p:nvSpPr>
        <p:spPr>
          <a:xfrm>
            <a:off x="914400" y="1827442"/>
            <a:ext cx="10363200" cy="859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7" name="Google Shape;47;p8"/>
          <p:cNvPicPr preferRelativeResize="0"/>
          <p:nvPr/>
        </p:nvPicPr>
        <p:blipFill rotWithShape="1">
          <a:blip r:embed="rId2">
            <a:alphaModFix/>
          </a:blip>
          <a:srcRect b="13284" l="4618" r="3614" t="16507"/>
          <a:stretch/>
        </p:blipFill>
        <p:spPr>
          <a:xfrm>
            <a:off x="9968172" y="6174830"/>
            <a:ext cx="1639627" cy="391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En blanco">
  <p:cSld name="3_En blanco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564897" y="287340"/>
            <a:ext cx="10492766" cy="10061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0" name="Google Shape;50;p9"/>
          <p:cNvCxnSpPr/>
          <p:nvPr/>
        </p:nvCxnSpPr>
        <p:spPr>
          <a:xfrm rot="10800000">
            <a:off x="321958" y="279957"/>
            <a:ext cx="5088" cy="941869"/>
          </a:xfrm>
          <a:prstGeom prst="straightConnector1">
            <a:avLst/>
          </a:prstGeom>
          <a:noFill/>
          <a:ln cap="flat" cmpd="sng" w="38100">
            <a:solidFill>
              <a:srgbClr val="002E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564897" y="1357298"/>
            <a:ext cx="10074814" cy="4929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Merriweather Sans"/>
              <a:buChar char="□"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6204" lvl="5" marL="2743200" marR="0" rtl="0" algn="l"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6204" lvl="6" marL="3200400" marR="0" rtl="0" algn="l"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6204" lvl="7" marL="3657600" marR="0" rtl="0" algn="l"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6204" lvl="8" marL="4114800" marR="0" rtl="0" algn="l"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5407286" y="6356361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" name="Google Shape;53;p9"/>
          <p:cNvPicPr preferRelativeResize="0"/>
          <p:nvPr/>
        </p:nvPicPr>
        <p:blipFill rotWithShape="1">
          <a:blip r:embed="rId2">
            <a:alphaModFix/>
          </a:blip>
          <a:srcRect b="13284" l="4618" r="3614" t="16507"/>
          <a:stretch/>
        </p:blipFill>
        <p:spPr>
          <a:xfrm>
            <a:off x="9968172" y="6174830"/>
            <a:ext cx="1639627" cy="391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En blanco">
  <p:cSld name="4_En blanc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5407286" y="6356361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" name="Google Shape;56;p10"/>
          <p:cNvPicPr preferRelativeResize="0"/>
          <p:nvPr/>
        </p:nvPicPr>
        <p:blipFill rotWithShape="1">
          <a:blip r:embed="rId2">
            <a:alphaModFix/>
          </a:blip>
          <a:srcRect b="13284" l="4618" r="3614" t="16507"/>
          <a:stretch/>
        </p:blipFill>
        <p:spPr>
          <a:xfrm>
            <a:off x="9968172" y="6174830"/>
            <a:ext cx="1639627" cy="391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nifi.apache.org/" TargetMode="External"/><Relationship Id="rId4" Type="http://schemas.openxmlformats.org/officeDocument/2006/relationships/hyperlink" Target="https://fiware-draco.readthedocs.io/en/latest/" TargetMode="External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docker.com/" TargetMode="External"/><Relationship Id="rId4" Type="http://schemas.openxmlformats.org/officeDocument/2006/relationships/hyperlink" Target="https://docs.docker.com/compose/install/" TargetMode="External"/><Relationship Id="rId5" Type="http://schemas.openxmlformats.org/officeDocument/2006/relationships/hyperlink" Target="https://git-scm.com/downloads" TargetMode="External"/><Relationship Id="rId6" Type="http://schemas.openxmlformats.org/officeDocument/2006/relationships/hyperlink" Target="https://www.getpostman.com/downloads/" TargetMode="External"/><Relationship Id="rId7" Type="http://schemas.openxmlformats.org/officeDocument/2006/relationships/hyperlink" Target="https://www.cygwin.com/install.html" TargetMode="External"/><Relationship Id="rId8" Type="http://schemas.openxmlformats.org/officeDocument/2006/relationships/hyperlink" Target="https://www.mongodb.com/download-center/compas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singhhp1069/FIWARE-IOTA-SERVICE" TargetMode="External"/><Relationship Id="rId4" Type="http://schemas.openxmlformats.org/officeDocument/2006/relationships/hyperlink" Target="https://github.com/singhhp1069/fiware-iota" TargetMode="External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flume.apache.org/" TargetMode="External"/><Relationship Id="rId4" Type="http://schemas.openxmlformats.org/officeDocument/2006/relationships/hyperlink" Target="https://fiware-cygnus.readthedocs.io/en/latest/" TargetMode="External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1850802" y="2545689"/>
            <a:ext cx="7578200" cy="12291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/>
              <a:t>Strategies for Context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/>
              <a:t>Data Persistence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871141" y="3898403"/>
            <a:ext cx="10363200" cy="921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en-US" sz="1600"/>
              <a:t>Jason Fox, Senior Technical Evangelist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en-US" sz="1600"/>
              <a:t>FIWARE Foundation 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564900" y="281350"/>
            <a:ext cx="109671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Cygnus : Advanced Scenario - Multiple Sinks</a:t>
            </a:r>
            <a:endParaRPr b="1" i="0" sz="2800" u="none" cap="none" strike="noStrike">
              <a:solidFill>
                <a:srgbClr val="002E6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300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564900" y="1592750"/>
            <a:ext cx="6656700" cy="28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400"/>
              <a:buFont typeface="Montserrat"/>
              <a:buChar char="●"/>
            </a:pPr>
            <a:r>
              <a:rPr lang="en-US" sz="24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Create a </a:t>
            </a:r>
            <a:r>
              <a:rPr lang="en-US" sz="2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config</a:t>
            </a:r>
            <a:r>
              <a:rPr lang="en-US" sz="24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 for each sink</a:t>
            </a:r>
            <a:endParaRPr sz="24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000"/>
              <a:buFont typeface="Montserrat"/>
              <a:buChar char="○"/>
            </a:pPr>
            <a:r>
              <a:rPr lang="en-US" sz="20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configuration as code</a:t>
            </a:r>
            <a:endParaRPr sz="20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400"/>
              <a:buFont typeface="Montserrat"/>
              <a:buChar char="●"/>
            </a:pPr>
            <a:r>
              <a:rPr lang="en-US" sz="24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Create a subscription to pass appropriate</a:t>
            </a:r>
            <a:endParaRPr sz="24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data to the right port</a:t>
            </a:r>
            <a:endParaRPr sz="24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400"/>
              <a:buFont typeface="Montserrat"/>
              <a:buChar char="●"/>
            </a:pPr>
            <a:r>
              <a:rPr lang="en-US" sz="24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Use debug to check the configuration is working properly</a:t>
            </a:r>
            <a:endParaRPr sz="24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300" y="1219325"/>
            <a:ext cx="7904726" cy="47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564900" y="281350"/>
            <a:ext cx="109671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Draco - Data Persistence using Apache NIFI</a:t>
            </a:r>
            <a:endParaRPr b="1" i="0" sz="2800" u="none" cap="none" strike="noStrike">
              <a:solidFill>
                <a:srgbClr val="002E6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6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300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564900" y="1368350"/>
            <a:ext cx="10869300" cy="45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400"/>
              <a:buFont typeface="Montserrat"/>
              <a:buChar char="▪"/>
            </a:pPr>
            <a:r>
              <a:rPr lang="en-US"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Apache NIFI</a:t>
            </a:r>
            <a:endParaRPr sz="24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▪"/>
            </a:pPr>
            <a:r>
              <a:rPr lang="en-U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“</a:t>
            </a:r>
            <a:r>
              <a:rPr i="1" lang="en-U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i="1" lang="en-U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calable directed graphs of data routing, </a:t>
            </a:r>
            <a:endParaRPr i="1" sz="1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transformation, and system mediation”</a:t>
            </a:r>
            <a:endParaRPr i="1" sz="1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▪"/>
            </a:pPr>
            <a:r>
              <a:rPr lang="en-U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Documentation: </a:t>
            </a:r>
            <a:r>
              <a:rPr lang="en-US" sz="1800" u="sng">
                <a:solidFill>
                  <a:srgbClr val="52B6A3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https://nifi.apache.org/</a:t>
            </a:r>
            <a:endParaRPr sz="1800">
              <a:solidFill>
                <a:srgbClr val="52B6A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>
                <a:solidFill>
                  <a:srgbClr val="52B6A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400"/>
              <a:buFont typeface="Montserrat"/>
              <a:buChar char="▪"/>
            </a:pPr>
            <a:r>
              <a:rPr lang="en-US"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Listens on a Single Port </a:t>
            </a:r>
            <a:endParaRPr sz="24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6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400"/>
              <a:buFont typeface="Montserrat"/>
              <a:buChar char="▪"/>
            </a:pPr>
            <a:r>
              <a:rPr lang="en-US"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Configured by a Graphical Interface</a:t>
            </a:r>
            <a:endParaRPr sz="24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400"/>
              <a:buFont typeface="Montserrat"/>
              <a:buChar char="▪"/>
            </a:pPr>
            <a:r>
              <a:rPr lang="en-US"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Sinks available for: </a:t>
            </a:r>
            <a:r>
              <a:rPr lang="en-U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Cassandra, HDFS, MongoDB, MySQL, PostGres, CartoDB</a:t>
            </a:r>
            <a:endParaRPr sz="1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400"/>
              <a:buFont typeface="Montserrat"/>
              <a:buChar char="▪"/>
            </a:pPr>
            <a:r>
              <a:rPr lang="en-US"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Draco Documentation: </a:t>
            </a:r>
            <a:r>
              <a:rPr lang="en-US" sz="2400" u="sng">
                <a:solidFill>
                  <a:srgbClr val="41B4C7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https://fiware-draco.readthedocs.io/en/latest/</a:t>
            </a:r>
            <a:r>
              <a:rPr lang="en-US" sz="2400">
                <a:solidFill>
                  <a:srgbClr val="41B4C7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-US"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" name="Google Shape;20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2725" y="1011725"/>
            <a:ext cx="8157026" cy="404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Summary</a:t>
            </a:r>
            <a:endParaRPr b="1" i="0" sz="2800" u="none" cap="none" strike="noStrike">
              <a:solidFill>
                <a:srgbClr val="002E6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564900" y="1357300"/>
            <a:ext cx="109194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▪"/>
            </a:pPr>
            <a:r>
              <a:rPr b="1" lang="en-US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Data Persistence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 gives a “memory” to context data: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Context Brokers only hold the latest value of context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Push to a Database to create logs and analyse changes of state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▪"/>
            </a:pPr>
            <a:r>
              <a:rPr b="1" lang="en-US" sz="2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Don’t use a Context Broker as a database</a:t>
            </a: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Use a context broker to do context broker things - e.g. augmented context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Use databases to do database things - e.g. Logging, Natural Language support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▪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-US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FIWARE Catalogue</a:t>
            </a: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contains two components to facilitate data persistence: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Cygnus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 - based on Apache Flume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Draco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 - based on Apache NIFI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Basic use cases are the same - different underlying technology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▪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Create your own </a:t>
            </a:r>
            <a:r>
              <a:rPr b="1" lang="en-US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Point Solution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 if necessary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Handle the subscription endpoint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Push to custom Sink - e.g. </a:t>
            </a: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Blockchain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2E6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12" name="Google Shape;212;p27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Summary: Data Persistence Architectures</a:t>
            </a:r>
            <a:endParaRPr b="1" i="0" sz="2800" u="none" cap="none" strike="noStrike">
              <a:solidFill>
                <a:srgbClr val="002E6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564897" y="1357298"/>
            <a:ext cx="100749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When architecting a solution, think about: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▪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The amount of data produced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▪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Storage and backup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▪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How long to retain data?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▪"/>
            </a:pP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GDPR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 and the right to forget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▪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How to scale - can you fit it into a single database?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▪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Do you need to consider a distributed </a:t>
            </a: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Big Data 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solution?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Context Brokers do not offer data persistence directly , because  the data persistence needs will vary between Smart Solutions 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2E6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19" name="Google Shape;219;p28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idx="12" type="sldNum"/>
          </p:nvPr>
        </p:nvSpPr>
        <p:spPr>
          <a:xfrm>
            <a:off x="5536419" y="6356359"/>
            <a:ext cx="11191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564897" y="287340"/>
            <a:ext cx="10492766" cy="10061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Learning Goals</a:t>
            </a:r>
            <a:endParaRPr b="1" i="0" sz="2800" u="none" cap="none" strike="noStrike">
              <a:solidFill>
                <a:srgbClr val="002E6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564900" y="1461350"/>
            <a:ext cx="10935000" cy="48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▪"/>
            </a:pPr>
            <a:r>
              <a:rPr lang="en-US" sz="2800">
                <a:latin typeface="Montserrat"/>
                <a:ea typeface="Montserrat"/>
                <a:cs typeface="Montserrat"/>
                <a:sym typeface="Montserrat"/>
              </a:rPr>
              <a:t>What is data persistence and why do you need </a:t>
            </a:r>
            <a:r>
              <a:rPr lang="en-US" sz="2800">
                <a:latin typeface="Montserrat"/>
                <a:ea typeface="Montserrat"/>
                <a:cs typeface="Montserrat"/>
                <a:sym typeface="Montserrat"/>
              </a:rPr>
              <a:t>it?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▪"/>
            </a:pPr>
            <a:r>
              <a:rPr lang="en-US" sz="2800">
                <a:latin typeface="Montserrat"/>
                <a:ea typeface="Montserrat"/>
                <a:cs typeface="Montserrat"/>
                <a:sym typeface="Montserrat"/>
              </a:rPr>
              <a:t>Which data persistence options do you have?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▪"/>
            </a:pPr>
            <a:r>
              <a:rPr lang="en-US" sz="2800">
                <a:latin typeface="Montserrat"/>
                <a:ea typeface="Montserrat"/>
                <a:cs typeface="Montserrat"/>
                <a:sym typeface="Montserrat"/>
              </a:rPr>
              <a:t>What is Big Data?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▪"/>
            </a:pPr>
            <a:r>
              <a:rPr lang="en-US" sz="2800">
                <a:latin typeface="Montserrat"/>
                <a:ea typeface="Montserrat"/>
                <a:cs typeface="Montserrat"/>
                <a:sym typeface="Montserrat"/>
              </a:rPr>
              <a:t>Which FIWARE components are available to deal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Montserrat"/>
                <a:ea typeface="Montserrat"/>
                <a:cs typeface="Montserrat"/>
                <a:sym typeface="Montserrat"/>
              </a:rPr>
              <a:t>with the persistence of context data</a:t>
            </a:r>
            <a:r>
              <a:rPr lang="en-US" sz="2800">
                <a:latin typeface="Montserrat"/>
                <a:ea typeface="Montserrat"/>
                <a:cs typeface="Montserrat"/>
                <a:sym typeface="Montserrat"/>
              </a:rPr>
              <a:t>?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▪"/>
            </a:pPr>
            <a:r>
              <a:rPr lang="en-US" sz="2800">
                <a:latin typeface="Montserrat"/>
                <a:ea typeface="Montserrat"/>
                <a:cs typeface="Montserrat"/>
                <a:sym typeface="Montserrat"/>
              </a:rPr>
              <a:t>Why do context brokers not offer a data persistence function of their own?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▪"/>
            </a:pPr>
            <a:r>
              <a:rPr lang="en-US" sz="2800">
                <a:latin typeface="Montserrat"/>
                <a:ea typeface="Montserrat"/>
                <a:cs typeface="Montserrat"/>
                <a:sym typeface="Montserrat"/>
              </a:rPr>
              <a:t>Subscriptions, Filtering and Data Preprocessing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2E6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5407286" y="6356361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300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Prerequisites</a:t>
            </a:r>
            <a:endParaRPr i="0" sz="2800" u="none" cap="none" strike="noStrike">
              <a:solidFill>
                <a:srgbClr val="002E6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05847" y="1360298"/>
            <a:ext cx="100749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▪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Docker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▪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Docker Compose 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▪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Git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▪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Postman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▪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Cygwin for Windows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▪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MongoDB Compass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300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723850" y="4224225"/>
            <a:ext cx="9756900" cy="166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2E67"/>
                </a:solidFill>
                <a:latin typeface="Courier New"/>
                <a:ea typeface="Courier New"/>
                <a:cs typeface="Courier New"/>
                <a:sym typeface="Courier New"/>
              </a:rPr>
              <a:t>git clone https://github.com/FIWARE/tutorials.Step-by-Step.git</a:t>
            </a:r>
            <a:endParaRPr sz="2400">
              <a:solidFill>
                <a:srgbClr val="002E6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2E67"/>
                </a:solidFill>
                <a:latin typeface="Courier New"/>
                <a:ea typeface="Courier New"/>
                <a:cs typeface="Courier New"/>
                <a:sym typeface="Courier New"/>
              </a:rPr>
              <a:t>cd tutorials.Step-by-Step/</a:t>
            </a:r>
            <a:endParaRPr sz="2400">
              <a:solidFill>
                <a:srgbClr val="002E6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2E67"/>
                </a:solidFill>
                <a:latin typeface="Courier New"/>
                <a:ea typeface="Courier New"/>
                <a:cs typeface="Courier New"/>
                <a:sym typeface="Courier New"/>
              </a:rPr>
              <a:t>git submodule update --init --recursive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407075" y="1293550"/>
            <a:ext cx="7590900" cy="23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EC0CF"/>
              </a:buClr>
              <a:buSzPts val="2400"/>
              <a:buFont typeface="Montserrat"/>
              <a:buChar char="▪"/>
            </a:pPr>
            <a:r>
              <a:rPr lang="en-US" sz="2400" u="sng">
                <a:solidFill>
                  <a:srgbClr val="5EC0C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https://www.docker.com/</a:t>
            </a:r>
            <a:endParaRPr sz="2400">
              <a:solidFill>
                <a:srgbClr val="5EC0C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EC0CF"/>
              </a:buClr>
              <a:buSzPts val="2400"/>
              <a:buFont typeface="Montserrat"/>
              <a:buChar char="▪"/>
            </a:pPr>
            <a:r>
              <a:rPr lang="en-US" sz="2400" u="sng">
                <a:solidFill>
                  <a:srgbClr val="5EC0CF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https://docs.docker.com/compose/install/</a:t>
            </a:r>
            <a:endParaRPr sz="2400">
              <a:solidFill>
                <a:srgbClr val="5EC0C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EC0CF"/>
              </a:buClr>
              <a:buSzPts val="2400"/>
              <a:buFont typeface="Montserrat"/>
              <a:buChar char="▪"/>
            </a:pPr>
            <a:r>
              <a:rPr lang="en-US" sz="2400" u="sng">
                <a:solidFill>
                  <a:srgbClr val="5EC0CF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https://git-scm.com/downloads</a:t>
            </a:r>
            <a:endParaRPr sz="2400">
              <a:solidFill>
                <a:srgbClr val="5EC0C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EC0CF"/>
              </a:buClr>
              <a:buSzPts val="2400"/>
              <a:buFont typeface="Montserrat"/>
              <a:buChar char="▪"/>
            </a:pPr>
            <a:r>
              <a:rPr lang="en-US" sz="2400" u="sng">
                <a:solidFill>
                  <a:srgbClr val="5EC0CF"/>
                </a:solid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https://www.getpostman.com/downloads/</a:t>
            </a:r>
            <a:endParaRPr sz="2400">
              <a:solidFill>
                <a:srgbClr val="5EC0C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EC0CF"/>
              </a:buClr>
              <a:buSzPts val="2400"/>
              <a:buFont typeface="Montserrat"/>
              <a:buChar char="▪"/>
            </a:pPr>
            <a:r>
              <a:rPr lang="en-US" sz="2400" u="sng">
                <a:solidFill>
                  <a:srgbClr val="5EC0CF"/>
                </a:solid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https://www.cygwin.com/install.html</a:t>
            </a:r>
            <a:endParaRPr>
              <a:solidFill>
                <a:srgbClr val="5EC0C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EC0CF"/>
              </a:buClr>
              <a:buSzPts val="2400"/>
              <a:buFont typeface="Montserrat"/>
              <a:buChar char="▪"/>
            </a:pPr>
            <a:r>
              <a:rPr lang="en-US" sz="2400" u="sng">
                <a:solidFill>
                  <a:srgbClr val="5EC0CF"/>
                </a:solid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https://www.mongodb.com/download-center/compass</a:t>
            </a:r>
            <a:endParaRPr sz="2400">
              <a:solidFill>
                <a:srgbClr val="5EC0C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FIWARE Catalogue</a:t>
            </a:r>
            <a:endParaRPr b="1" i="0" sz="2800" u="none" cap="none" strike="noStrike">
              <a:solidFill>
                <a:srgbClr val="002E6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300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300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3002636" y="2029522"/>
            <a:ext cx="6177900" cy="3969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19"/>
          <p:cNvGrpSpPr/>
          <p:nvPr/>
        </p:nvGrpSpPr>
        <p:grpSpPr>
          <a:xfrm>
            <a:off x="3088765" y="2129985"/>
            <a:ext cx="5936997" cy="3747163"/>
            <a:chOff x="5771891" y="1597819"/>
            <a:chExt cx="5441295" cy="4054493"/>
          </a:xfrm>
        </p:grpSpPr>
        <p:grpSp>
          <p:nvGrpSpPr>
            <p:cNvPr id="108" name="Google Shape;108;p19"/>
            <p:cNvGrpSpPr/>
            <p:nvPr/>
          </p:nvGrpSpPr>
          <p:grpSpPr>
            <a:xfrm>
              <a:off x="10452558" y="1597819"/>
              <a:ext cx="760628" cy="4054491"/>
              <a:chOff x="10395173" y="1878904"/>
              <a:chExt cx="853200" cy="3421800"/>
            </a:xfrm>
          </p:grpSpPr>
          <p:sp>
            <p:nvSpPr>
              <p:cNvPr id="109" name="Google Shape;109;p19"/>
              <p:cNvSpPr/>
              <p:nvPr/>
            </p:nvSpPr>
            <p:spPr>
              <a:xfrm rot="5400000">
                <a:off x="9110873" y="3163204"/>
                <a:ext cx="3421800" cy="853200"/>
              </a:xfrm>
              <a:prstGeom prst="rect">
                <a:avLst/>
              </a:prstGeom>
              <a:solidFill>
                <a:srgbClr val="52B6A3"/>
              </a:soli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9"/>
              <p:cNvSpPr txBox="1"/>
              <p:nvPr/>
            </p:nvSpPr>
            <p:spPr>
              <a:xfrm rot="-5400000">
                <a:off x="9306151" y="3261688"/>
                <a:ext cx="3031500" cy="656100"/>
              </a:xfrm>
              <a:prstGeom prst="rect">
                <a:avLst/>
              </a:prstGeom>
              <a:solidFill>
                <a:srgbClr val="52B6A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Data/API Management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Publication Monetization</a:t>
                </a:r>
                <a:endParaRPr/>
              </a:p>
            </p:txBody>
          </p:sp>
        </p:grpSp>
        <p:grpSp>
          <p:nvGrpSpPr>
            <p:cNvPr id="111" name="Google Shape;111;p19"/>
            <p:cNvGrpSpPr/>
            <p:nvPr/>
          </p:nvGrpSpPr>
          <p:grpSpPr>
            <a:xfrm>
              <a:off x="6650115" y="2994284"/>
              <a:ext cx="3691222" cy="1261563"/>
              <a:chOff x="6480827" y="3057455"/>
              <a:chExt cx="3775800" cy="1064700"/>
            </a:xfrm>
          </p:grpSpPr>
          <p:sp>
            <p:nvSpPr>
              <p:cNvPr id="112" name="Google Shape;112;p19"/>
              <p:cNvSpPr/>
              <p:nvPr/>
            </p:nvSpPr>
            <p:spPr>
              <a:xfrm>
                <a:off x="6480827" y="3057455"/>
                <a:ext cx="3775800" cy="1064700"/>
              </a:xfrm>
              <a:prstGeom prst="rect">
                <a:avLst/>
              </a:prstGeom>
              <a:solidFill>
                <a:srgbClr val="002E67"/>
              </a:soli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9"/>
              <p:cNvSpPr txBox="1"/>
              <p:nvPr/>
            </p:nvSpPr>
            <p:spPr>
              <a:xfrm>
                <a:off x="6897164" y="3342987"/>
                <a:ext cx="2943300" cy="49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Core Context Management</a:t>
                </a:r>
                <a:br>
                  <a:rPr b="1"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b="1"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(Context Broker)</a:t>
                </a:r>
                <a:endParaRPr/>
              </a:p>
            </p:txBody>
          </p:sp>
        </p:grpSp>
        <p:grpSp>
          <p:nvGrpSpPr>
            <p:cNvPr id="114" name="Google Shape;114;p19"/>
            <p:cNvGrpSpPr/>
            <p:nvPr/>
          </p:nvGrpSpPr>
          <p:grpSpPr>
            <a:xfrm>
              <a:off x="6650115" y="1597819"/>
              <a:ext cx="3691222" cy="1261563"/>
              <a:chOff x="6480827" y="1878904"/>
              <a:chExt cx="3775800" cy="1064700"/>
            </a:xfrm>
          </p:grpSpPr>
          <p:sp>
            <p:nvSpPr>
              <p:cNvPr id="115" name="Google Shape;115;p19"/>
              <p:cNvSpPr/>
              <p:nvPr/>
            </p:nvSpPr>
            <p:spPr>
              <a:xfrm>
                <a:off x="6480827" y="1878904"/>
                <a:ext cx="3775800" cy="1064700"/>
              </a:xfrm>
              <a:prstGeom prst="rect">
                <a:avLst/>
              </a:prstGeom>
              <a:solidFill>
                <a:srgbClr val="88A1CE"/>
              </a:soli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9"/>
              <p:cNvSpPr txBox="1"/>
              <p:nvPr/>
            </p:nvSpPr>
            <p:spPr>
              <a:xfrm>
                <a:off x="6575282" y="2118813"/>
                <a:ext cx="3586800" cy="802800"/>
              </a:xfrm>
              <a:prstGeom prst="rect">
                <a:avLst/>
              </a:prstGeom>
              <a:solidFill>
                <a:srgbClr val="88A1C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Context </a:t>
                </a:r>
                <a:br>
                  <a:rPr b="1"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b="1"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Processing, Analysis, Visualization</a:t>
                </a:r>
                <a:endParaRPr/>
              </a:p>
            </p:txBody>
          </p:sp>
        </p:grpSp>
        <p:grpSp>
          <p:nvGrpSpPr>
            <p:cNvPr id="117" name="Google Shape;117;p19"/>
            <p:cNvGrpSpPr/>
            <p:nvPr/>
          </p:nvGrpSpPr>
          <p:grpSpPr>
            <a:xfrm>
              <a:off x="6650115" y="4390749"/>
              <a:ext cx="3691222" cy="1261563"/>
              <a:chOff x="6480827" y="4236005"/>
              <a:chExt cx="3775800" cy="1064700"/>
            </a:xfrm>
          </p:grpSpPr>
          <p:sp>
            <p:nvSpPr>
              <p:cNvPr id="118" name="Google Shape;118;p19"/>
              <p:cNvSpPr/>
              <p:nvPr/>
            </p:nvSpPr>
            <p:spPr>
              <a:xfrm>
                <a:off x="6480827" y="4236005"/>
                <a:ext cx="3775800" cy="1064700"/>
              </a:xfrm>
              <a:prstGeom prst="rect">
                <a:avLst/>
              </a:prstGeom>
              <a:solidFill>
                <a:srgbClr val="5EC0CF"/>
              </a:soli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9"/>
              <p:cNvSpPr txBox="1"/>
              <p:nvPr/>
            </p:nvSpPr>
            <p:spPr>
              <a:xfrm>
                <a:off x="6551734" y="4475914"/>
                <a:ext cx="3633900" cy="802800"/>
              </a:xfrm>
              <a:prstGeom prst="rect">
                <a:avLst/>
              </a:prstGeom>
              <a:solidFill>
                <a:srgbClr val="5EC0C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Interface to </a:t>
                </a:r>
                <a:br>
                  <a:rPr b="1"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b="1"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IoT, Robotics and third party systems</a:t>
                </a:r>
                <a:endParaRPr/>
              </a:p>
            </p:txBody>
          </p:sp>
        </p:grpSp>
        <p:grpSp>
          <p:nvGrpSpPr>
            <p:cNvPr id="120" name="Google Shape;120;p19"/>
            <p:cNvGrpSpPr/>
            <p:nvPr/>
          </p:nvGrpSpPr>
          <p:grpSpPr>
            <a:xfrm>
              <a:off x="5771891" y="1597819"/>
              <a:ext cx="760628" cy="4054491"/>
              <a:chOff x="10395173" y="1878904"/>
              <a:chExt cx="853200" cy="3421800"/>
            </a:xfrm>
          </p:grpSpPr>
          <p:sp>
            <p:nvSpPr>
              <p:cNvPr id="121" name="Google Shape;121;p19"/>
              <p:cNvSpPr/>
              <p:nvPr/>
            </p:nvSpPr>
            <p:spPr>
              <a:xfrm rot="5400000">
                <a:off x="9110873" y="3163204"/>
                <a:ext cx="3421800" cy="853200"/>
              </a:xfrm>
              <a:prstGeom prst="rect">
                <a:avLst/>
              </a:prstGeom>
              <a:solidFill>
                <a:srgbClr val="B6DDE7"/>
              </a:soli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rgbClr val="31859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9"/>
              <p:cNvSpPr txBox="1"/>
              <p:nvPr/>
            </p:nvSpPr>
            <p:spPr>
              <a:xfrm rot="-5400000">
                <a:off x="9306097" y="3399838"/>
                <a:ext cx="3031500" cy="379800"/>
              </a:xfrm>
              <a:prstGeom prst="rect">
                <a:avLst/>
              </a:prstGeom>
              <a:solidFill>
                <a:srgbClr val="B6DDE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31859B"/>
                    </a:solidFill>
                    <a:latin typeface="Arial"/>
                    <a:ea typeface="Arial"/>
                    <a:cs typeface="Arial"/>
                    <a:sym typeface="Arial"/>
                  </a:rPr>
                  <a:t>Deployment tools</a:t>
                </a:r>
                <a:endParaRPr/>
              </a:p>
            </p:txBody>
          </p:sp>
        </p:grpSp>
      </p:grp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5407286" y="6492879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-30000" y="3633724"/>
            <a:ext cx="29406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600">
                <a:solidFill>
                  <a:srgbClr val="595959"/>
                </a:solidFill>
              </a:rPr>
              <a:t>Development of</a:t>
            </a:r>
            <a:endParaRPr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600">
                <a:solidFill>
                  <a:srgbClr val="595959"/>
                </a:solidFill>
              </a:rPr>
              <a:t> Context-aware applications</a:t>
            </a:r>
            <a:endParaRPr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rgbClr val="595959"/>
                </a:solidFill>
              </a:rPr>
              <a:t>(Orion, Orion-LD, Scorpio,</a:t>
            </a:r>
            <a:endParaRPr b="1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rgbClr val="595959"/>
                </a:solidFill>
              </a:rPr>
              <a:t>STH-Comet, Cygnus, </a:t>
            </a:r>
            <a:endParaRPr b="1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rgbClr val="595959"/>
                </a:solidFill>
              </a:rPr>
              <a:t>QuantumLeap, Draco)</a:t>
            </a:r>
            <a:endParaRPr b="1" sz="1600">
              <a:solidFill>
                <a:srgbClr val="595959"/>
              </a:solidFill>
            </a:endParaRPr>
          </a:p>
        </p:txBody>
      </p:sp>
      <p:cxnSp>
        <p:nvCxnSpPr>
          <p:cNvPr id="125" name="Google Shape;125;p19"/>
          <p:cNvCxnSpPr/>
          <p:nvPr/>
        </p:nvCxnSpPr>
        <p:spPr>
          <a:xfrm flipH="1">
            <a:off x="2369601" y="3895870"/>
            <a:ext cx="1919700" cy="605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26" name="Google Shape;126;p19"/>
          <p:cNvCxnSpPr/>
          <p:nvPr/>
        </p:nvCxnSpPr>
        <p:spPr>
          <a:xfrm flipH="1">
            <a:off x="1993287" y="5027843"/>
            <a:ext cx="2388300" cy="11649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27" name="Google Shape;127;p19"/>
          <p:cNvSpPr txBox="1"/>
          <p:nvPr/>
        </p:nvSpPr>
        <p:spPr>
          <a:xfrm>
            <a:off x="162164" y="5835818"/>
            <a:ext cx="1942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Connection to the Internet of Things</a:t>
            </a:r>
            <a:b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(IDAS, OpenMTC)</a:t>
            </a:r>
            <a:endParaRPr>
              <a:solidFill>
                <a:srgbClr val="595959"/>
              </a:solidFill>
            </a:endParaRPr>
          </a:p>
        </p:txBody>
      </p:sp>
      <p:cxnSp>
        <p:nvCxnSpPr>
          <p:cNvPr id="128" name="Google Shape;128;p19"/>
          <p:cNvCxnSpPr/>
          <p:nvPr/>
        </p:nvCxnSpPr>
        <p:spPr>
          <a:xfrm rot="10800000">
            <a:off x="2104779" y="1812988"/>
            <a:ext cx="2205900" cy="5796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29" name="Google Shape;129;p19"/>
          <p:cNvSpPr txBox="1"/>
          <p:nvPr/>
        </p:nvSpPr>
        <p:spPr>
          <a:xfrm>
            <a:off x="241327" y="1084850"/>
            <a:ext cx="2237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Real-time processing of context events</a:t>
            </a:r>
            <a:b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(Perseo) </a:t>
            </a:r>
            <a:endParaRPr>
              <a:solidFill>
                <a:srgbClr val="595959"/>
              </a:solidFill>
            </a:endParaRPr>
          </a:p>
        </p:txBody>
      </p:sp>
      <p:cxnSp>
        <p:nvCxnSpPr>
          <p:cNvPr id="130" name="Google Shape;130;p19"/>
          <p:cNvCxnSpPr/>
          <p:nvPr/>
        </p:nvCxnSpPr>
        <p:spPr>
          <a:xfrm flipH="1" rot="10800000">
            <a:off x="8906026" y="2915947"/>
            <a:ext cx="667800" cy="1608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31" name="Google Shape;131;p19"/>
          <p:cNvSpPr txBox="1"/>
          <p:nvPr/>
        </p:nvSpPr>
        <p:spPr>
          <a:xfrm>
            <a:off x="9342925" y="2392587"/>
            <a:ext cx="2762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Handling authorization and access control to APIs</a:t>
            </a:r>
            <a:b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(Keyrock, Wilma, </a:t>
            </a:r>
            <a:endParaRPr>
              <a:solidFill>
                <a:srgbClr val="595959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AuthZForce, APInf )</a:t>
            </a:r>
            <a:endParaRPr>
              <a:solidFill>
                <a:srgbClr val="595959"/>
              </a:solidFill>
            </a:endParaRPr>
          </a:p>
        </p:txBody>
      </p:sp>
      <p:cxnSp>
        <p:nvCxnSpPr>
          <p:cNvPr id="132" name="Google Shape;132;p19"/>
          <p:cNvCxnSpPr/>
          <p:nvPr/>
        </p:nvCxnSpPr>
        <p:spPr>
          <a:xfrm>
            <a:off x="8916529" y="4037272"/>
            <a:ext cx="646800" cy="2454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33" name="Google Shape;133;p19"/>
          <p:cNvSpPr txBox="1"/>
          <p:nvPr/>
        </p:nvSpPr>
        <p:spPr>
          <a:xfrm>
            <a:off x="9272576" y="4075458"/>
            <a:ext cx="2762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Publication and Monetization of Context Information </a:t>
            </a:r>
            <a:b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(CKAN extensions, Data/API   Biz Framework, IDRA)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4664773" y="1016000"/>
            <a:ext cx="3081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Creation of </a:t>
            </a:r>
            <a:endParaRPr>
              <a:solidFill>
                <a:srgbClr val="595959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Application Dashboards</a:t>
            </a:r>
            <a:b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(Wirecloud)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9528776" y="956009"/>
            <a:ext cx="2249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Real-time Processing of media streams</a:t>
            </a:r>
            <a:b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(Kurento)</a:t>
            </a:r>
            <a:endParaRPr>
              <a:solidFill>
                <a:srgbClr val="595959"/>
              </a:solidFill>
            </a:endParaRPr>
          </a:p>
        </p:txBody>
      </p:sp>
      <p:cxnSp>
        <p:nvCxnSpPr>
          <p:cNvPr id="136" name="Google Shape;136;p19"/>
          <p:cNvCxnSpPr/>
          <p:nvPr/>
        </p:nvCxnSpPr>
        <p:spPr>
          <a:xfrm flipH="1" rot="10800000">
            <a:off x="7832831" y="1471220"/>
            <a:ext cx="1956000" cy="948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37" name="Google Shape;137;p19"/>
          <p:cNvSpPr txBox="1"/>
          <p:nvPr/>
        </p:nvSpPr>
        <p:spPr>
          <a:xfrm>
            <a:off x="2247250" y="1117325"/>
            <a:ext cx="2672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Business Intelligence</a:t>
            </a:r>
            <a:br>
              <a:rPr b="1" lang="en-US" sz="160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(Knowage)</a:t>
            </a:r>
            <a:endParaRPr>
              <a:solidFill>
                <a:srgbClr val="4C4C4C"/>
              </a:solidFill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2478425" y="6181950"/>
            <a:ext cx="3736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Connection to robots</a:t>
            </a:r>
            <a:b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(FIROS, Fast RTPS,Mic</a:t>
            </a:r>
            <a:r>
              <a:rPr b="1" lang="en-US">
                <a:solidFill>
                  <a:srgbClr val="595959"/>
                </a:solidFill>
              </a:rPr>
              <a:t>ro XRCE-DDS</a:t>
            </a:r>
            <a:r>
              <a:rPr b="1" lang="en-US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595959"/>
              </a:solidFill>
            </a:endParaRPr>
          </a:p>
        </p:txBody>
      </p:sp>
      <p:cxnSp>
        <p:nvCxnSpPr>
          <p:cNvPr id="139" name="Google Shape;139;p19"/>
          <p:cNvCxnSpPr/>
          <p:nvPr/>
        </p:nvCxnSpPr>
        <p:spPr>
          <a:xfrm flipH="1">
            <a:off x="4440846" y="5734590"/>
            <a:ext cx="479100" cy="4608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40" name="Google Shape;140;p19"/>
          <p:cNvSpPr txBox="1"/>
          <p:nvPr/>
        </p:nvSpPr>
        <p:spPr>
          <a:xfrm>
            <a:off x="7499727" y="994175"/>
            <a:ext cx="1942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Big Data </a:t>
            </a:r>
            <a:b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Context Analysis</a:t>
            </a:r>
            <a:b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(Cosmos)</a:t>
            </a:r>
            <a:endParaRPr>
              <a:solidFill>
                <a:srgbClr val="595959"/>
              </a:solidFill>
            </a:endParaRPr>
          </a:p>
        </p:txBody>
      </p:sp>
      <p:cxnSp>
        <p:nvCxnSpPr>
          <p:cNvPr id="141" name="Google Shape;141;p19"/>
          <p:cNvCxnSpPr/>
          <p:nvPr/>
        </p:nvCxnSpPr>
        <p:spPr>
          <a:xfrm flipH="1" rot="10800000">
            <a:off x="6968700" y="1592633"/>
            <a:ext cx="898800" cy="7509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42" name="Google Shape;142;p19"/>
          <p:cNvCxnSpPr>
            <a:stCxn id="116" idx="0"/>
            <a:endCxn id="134" idx="2"/>
          </p:cNvCxnSpPr>
          <p:nvPr/>
        </p:nvCxnSpPr>
        <p:spPr>
          <a:xfrm flipH="1" rot="10800000">
            <a:off x="6060694" y="1847006"/>
            <a:ext cx="144600" cy="5457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43" name="Google Shape;143;p19"/>
          <p:cNvSpPr txBox="1"/>
          <p:nvPr/>
        </p:nvSpPr>
        <p:spPr>
          <a:xfrm>
            <a:off x="440382" y="2632875"/>
            <a:ext cx="1942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Cloud Edge</a:t>
            </a:r>
            <a:b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>
                <a:solidFill>
                  <a:srgbClr val="595959"/>
                </a:solidFill>
              </a:rPr>
              <a:t>FogFlow</a:t>
            </a:r>
            <a:r>
              <a:rPr b="1" lang="en-US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>
              <a:solidFill>
                <a:srgbClr val="595959"/>
              </a:solidFill>
            </a:endParaRPr>
          </a:p>
        </p:txBody>
      </p:sp>
      <p:cxnSp>
        <p:nvCxnSpPr>
          <p:cNvPr id="144" name="Google Shape;144;p19"/>
          <p:cNvCxnSpPr/>
          <p:nvPr/>
        </p:nvCxnSpPr>
        <p:spPr>
          <a:xfrm flipH="1">
            <a:off x="1993310" y="2774705"/>
            <a:ext cx="2237100" cy="2217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45" name="Google Shape;145;p19"/>
          <p:cNvCxnSpPr/>
          <p:nvPr/>
        </p:nvCxnSpPr>
        <p:spPr>
          <a:xfrm>
            <a:off x="6647543" y="5734590"/>
            <a:ext cx="336600" cy="425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46" name="Google Shape;146;p19"/>
          <p:cNvSpPr txBox="1"/>
          <p:nvPr/>
        </p:nvSpPr>
        <p:spPr>
          <a:xfrm>
            <a:off x="6434030" y="6181950"/>
            <a:ext cx="3081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Documents exchange</a:t>
            </a:r>
            <a:br>
              <a:rPr b="1"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(Domibus)</a:t>
            </a:r>
            <a:endParaRPr>
              <a:solidFill>
                <a:srgbClr val="595959"/>
              </a:solidFill>
            </a:endParaRPr>
          </a:p>
        </p:txBody>
      </p:sp>
      <p:cxnSp>
        <p:nvCxnSpPr>
          <p:cNvPr id="147" name="Google Shape;147;p19"/>
          <p:cNvCxnSpPr/>
          <p:nvPr/>
        </p:nvCxnSpPr>
        <p:spPr>
          <a:xfrm rot="10800000">
            <a:off x="4159780" y="1636483"/>
            <a:ext cx="1078800" cy="6447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564900" y="281350"/>
            <a:ext cx="109671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Data Persistence: Hello World</a:t>
            </a:r>
            <a:endParaRPr b="1" i="0" sz="2800" u="none" cap="none" strike="noStrike">
              <a:solidFill>
                <a:srgbClr val="002E6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645425" y="4280850"/>
            <a:ext cx="100071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Coding </a:t>
            </a:r>
            <a:r>
              <a:rPr b="1" lang="en-U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Steps: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000"/>
              <a:buFont typeface="Montserrat"/>
              <a:buChar char="●"/>
            </a:pPr>
            <a:r>
              <a:rPr lang="en-US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Write custom code to listen for notifications</a:t>
            </a:r>
            <a:endParaRPr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000"/>
              <a:buFont typeface="Montserrat"/>
              <a:buChar char="○"/>
            </a:pPr>
            <a:r>
              <a:rPr lang="en-US" sz="20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Read incoming data </a:t>
            </a:r>
            <a:endParaRPr sz="20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000"/>
              <a:buFont typeface="Montserrat"/>
              <a:buChar char="○"/>
            </a:pPr>
            <a:r>
              <a:rPr lang="en-US" sz="20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Upsert to a new separate Mongo-DB database</a:t>
            </a:r>
            <a:endParaRPr sz="20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000"/>
              <a:buFont typeface="Montserrat"/>
              <a:buChar char="●"/>
            </a:pPr>
            <a:r>
              <a:rPr lang="en-US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Create a one-off subscription / Cron-Job</a:t>
            </a:r>
            <a:endParaRPr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300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564900" y="1592750"/>
            <a:ext cx="6656700" cy="28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Use Case: </a:t>
            </a:r>
            <a:endParaRPr b="1" sz="2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8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000"/>
              <a:buFont typeface="Montserrat"/>
              <a:buChar char="●"/>
            </a:pPr>
            <a:r>
              <a:rPr lang="en-US" sz="20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-US" sz="20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ataset is limited.</a:t>
            </a:r>
            <a:endParaRPr sz="20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000"/>
              <a:buFont typeface="Montserrat"/>
              <a:buChar char="●"/>
            </a:pPr>
            <a:r>
              <a:rPr lang="en-US" sz="20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Semi-static data entities within a single context broker</a:t>
            </a:r>
            <a:endParaRPr sz="20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388" y="1287538"/>
            <a:ext cx="7510236" cy="30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564900" y="281350"/>
            <a:ext cx="109671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Data Persistence Hello World</a:t>
            </a:r>
            <a:endParaRPr b="1" i="0" sz="2800" u="none" cap="none" strike="noStrike">
              <a:solidFill>
                <a:srgbClr val="002E6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300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7663475" y="1474925"/>
            <a:ext cx="4222800" cy="46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Filtering</a:t>
            </a:r>
            <a:r>
              <a:rPr b="1" lang="en-US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Montserrat"/>
              <a:buChar char="●"/>
            </a:pPr>
            <a:r>
              <a:rPr lang="en-US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-US" sz="18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 or </a:t>
            </a:r>
            <a:r>
              <a:rPr lang="en-US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idPattern</a:t>
            </a:r>
            <a:endParaRPr sz="18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Montserrat"/>
              <a:buChar char="●"/>
            </a:pPr>
            <a:r>
              <a:rPr lang="en-US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-US" sz="18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 or </a:t>
            </a:r>
            <a:r>
              <a:rPr lang="en-US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typePattern</a:t>
            </a:r>
            <a:endParaRPr sz="18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Narrow the query down further using the </a:t>
            </a:r>
            <a:r>
              <a:rPr lang="en-US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conditions</a:t>
            </a:r>
            <a:r>
              <a:rPr lang="en-US" sz="18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 block:</a:t>
            </a:r>
            <a:r>
              <a:rPr lang="en-U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Mono"/>
              <a:buChar char="○"/>
            </a:pPr>
            <a:r>
              <a:rPr lang="en-US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q</a:t>
            </a:r>
            <a:endParaRPr sz="18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 Mono"/>
              <a:buChar char="○"/>
            </a:pPr>
            <a:r>
              <a:rPr lang="en-US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attrs</a:t>
            </a:r>
            <a:endParaRPr sz="18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Payload </a:t>
            </a:r>
            <a:r>
              <a:rPr b="1" lang="en-US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Format</a:t>
            </a:r>
            <a:endParaRPr b="1"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Montserrat"/>
              <a:buChar char="●"/>
            </a:pPr>
            <a:r>
              <a:rPr lang="en-US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keyValues</a:t>
            </a:r>
            <a:r>
              <a:rPr lang="en-US" sz="18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 or </a:t>
            </a:r>
            <a:r>
              <a:rPr lang="en-US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normalized</a:t>
            </a:r>
            <a:endParaRPr sz="18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Frequency</a:t>
            </a:r>
            <a:endParaRPr b="1"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Montserrat"/>
              <a:buChar char="●"/>
            </a:pPr>
            <a:r>
              <a:rPr lang="en-US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expires</a:t>
            </a:r>
            <a:r>
              <a:rPr lang="en-US" sz="18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 in the past</a:t>
            </a:r>
            <a:endParaRPr sz="18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Montserrat"/>
              <a:buChar char="●"/>
            </a:pPr>
            <a:r>
              <a:rPr lang="en-US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throttling</a:t>
            </a:r>
            <a:endParaRPr sz="18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874500" y="1415325"/>
            <a:ext cx="6524400" cy="4776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curl -L -X POST \</a:t>
            </a:r>
            <a:endParaRPr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'http://localhost:1026/v2/subscriptions/' \</a:t>
            </a:r>
            <a:endParaRPr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-H 'Content-Type: application/json' \</a:t>
            </a:r>
            <a:endParaRPr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--data-raw '{</a:t>
            </a:r>
            <a:endParaRPr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"description": "Building Entities to Mongo-DB",</a:t>
            </a:r>
            <a:endParaRPr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"subject": {</a:t>
            </a:r>
            <a:endParaRPr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"entities": [{</a:t>
            </a:r>
            <a:endParaRPr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	</a:t>
            </a:r>
            <a:r>
              <a:rPr lang="en-US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"idPattern": ".*",</a:t>
            </a:r>
            <a:endParaRPr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"type": "Store"</a:t>
            </a:r>
            <a:endParaRPr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"notification": {</a:t>
            </a:r>
            <a:endParaRPr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"http": {</a:t>
            </a:r>
            <a:endParaRPr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"url": "http://tutorial:3000/building/subscription"</a:t>
            </a:r>
            <a:endParaRPr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"attrsFormat": "keyValues"</a:t>
            </a:r>
            <a:endParaRPr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"expires": "2017-01-01T14:00:00.00Z"</a:t>
            </a:r>
            <a:endParaRPr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}'</a:t>
            </a:r>
            <a:endParaRPr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564900" y="281350"/>
            <a:ext cx="109671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Hello World : Pros and Cons</a:t>
            </a:r>
            <a:endParaRPr b="1" i="0" sz="2800" u="none" cap="none" strike="noStrike">
              <a:solidFill>
                <a:srgbClr val="002E6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632875" y="4152000"/>
            <a:ext cx="100071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000"/>
              <a:buFont typeface="Montserrat"/>
              <a:buChar char="●"/>
            </a:pPr>
            <a:r>
              <a:rPr lang="en-US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Specific Point Solution</a:t>
            </a:r>
            <a:endParaRPr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000"/>
              <a:buFont typeface="Montserrat"/>
              <a:buChar char="●"/>
            </a:pPr>
            <a:r>
              <a:rPr lang="en-US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Lack of scaling - single DB, single microservice</a:t>
            </a:r>
            <a:endParaRPr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000"/>
              <a:buFont typeface="Montserrat"/>
              <a:buChar char="●"/>
            </a:pPr>
            <a:r>
              <a:rPr lang="en-US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Throughput is limited</a:t>
            </a:r>
            <a:endParaRPr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000"/>
              <a:buFont typeface="Montserrat"/>
              <a:buChar char="●"/>
            </a:pPr>
            <a:r>
              <a:rPr lang="en-US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No community support - lack of bug fixes, support for NGSI-LD etc.</a:t>
            </a:r>
            <a:endParaRPr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300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564900" y="1662275"/>
            <a:ext cx="101940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Pros</a:t>
            </a:r>
            <a:r>
              <a:rPr b="1" lang="en-US" sz="2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b="1" sz="2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000"/>
              <a:buFont typeface="Montserrat"/>
              <a:buChar char="●"/>
            </a:pPr>
            <a:r>
              <a:rPr lang="en-US" sz="20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Simple Solution - gives developer quick access to Mongo-DB syntax</a:t>
            </a:r>
            <a:endParaRPr sz="20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000"/>
              <a:buFont typeface="Montserrat"/>
              <a:buChar char="●"/>
            </a:pPr>
            <a:r>
              <a:rPr lang="en-US" sz="20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Useful if context broker query language cannot directly service my needs:</a:t>
            </a:r>
            <a:endParaRPr sz="20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000"/>
              <a:buFont typeface="Montserrat"/>
              <a:buChar char="○"/>
            </a:pPr>
            <a:r>
              <a:rPr lang="en-US" sz="20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Natural Language Support</a:t>
            </a:r>
            <a:endParaRPr sz="20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000"/>
              <a:buFont typeface="Montserrat"/>
              <a:buChar char="○"/>
            </a:pPr>
            <a:r>
              <a:rPr lang="en-US" sz="20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Alphabet Sorting</a:t>
            </a:r>
            <a:endParaRPr sz="20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564900" y="281350"/>
            <a:ext cx="109671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Custom Sink: Data Persistence to a Distributed Ledger</a:t>
            </a:r>
            <a:endParaRPr b="1" i="0" sz="2800" u="none" cap="none" strike="noStrike">
              <a:solidFill>
                <a:srgbClr val="002E6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300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291300" y="4469150"/>
            <a:ext cx="11240700" cy="15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400"/>
              <a:buFont typeface="Montserrat"/>
              <a:buChar char="▪"/>
            </a:pPr>
            <a:r>
              <a:rPr lang="en-US"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Example Service - FIWARE to IOTA</a:t>
            </a:r>
            <a:endParaRPr sz="24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52B6A3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https://github.com/singhhp1069/FIWARE-IOTA-SERVICE</a:t>
            </a:r>
            <a:endParaRPr sz="24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400"/>
              <a:buFont typeface="Montserrat"/>
              <a:buChar char="▪"/>
            </a:pPr>
            <a:r>
              <a:rPr lang="en-US"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Integrated Library - FIWARE to IOTA</a:t>
            </a:r>
            <a:endParaRPr sz="24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52B6A3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https://github.com/singhhp1069/fiware-iota</a:t>
            </a:r>
            <a:endParaRPr sz="1800">
              <a:solidFill>
                <a:srgbClr val="52B6A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2B6A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2B6A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" y="1629763"/>
            <a:ext cx="8269949" cy="25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 txBox="1"/>
          <p:nvPr/>
        </p:nvSpPr>
        <p:spPr>
          <a:xfrm>
            <a:off x="8446175" y="1928988"/>
            <a:ext cx="3447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Common Steps</a:t>
            </a:r>
            <a:endParaRPr b="1"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Montserrat"/>
              <a:buChar char="●"/>
            </a:pPr>
            <a:r>
              <a:rPr lang="en-US" sz="18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-US" sz="18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eceive a subscription</a:t>
            </a:r>
            <a:endParaRPr sz="18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Montserrat"/>
              <a:buChar char="●"/>
            </a:pPr>
            <a:r>
              <a:rPr lang="en-US" sz="18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Iterate across the entities found</a:t>
            </a:r>
            <a:endParaRPr sz="18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Montserrat"/>
              <a:buChar char="●"/>
            </a:pPr>
            <a:r>
              <a:rPr lang="en-US" sz="18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Massage the data </a:t>
            </a:r>
            <a:r>
              <a:rPr lang="en-US" sz="18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(optional)</a:t>
            </a:r>
            <a:endParaRPr sz="18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800"/>
              <a:buFont typeface="Montserrat"/>
              <a:buChar char="●"/>
            </a:pPr>
            <a:r>
              <a:rPr lang="en-US" sz="1800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Persist.</a:t>
            </a:r>
            <a:endParaRPr sz="18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564900" y="281350"/>
            <a:ext cx="109671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Cygnus: Data Persistence using Apache Flume</a:t>
            </a:r>
            <a:endParaRPr b="1" i="0" sz="2800" u="none" cap="none" strike="noStrike">
              <a:solidFill>
                <a:srgbClr val="002E6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3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300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564900" y="1287550"/>
            <a:ext cx="11240700" cy="49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400"/>
              <a:buFont typeface="Montserrat"/>
              <a:buChar char="▪"/>
            </a:pPr>
            <a:r>
              <a:rPr lang="en-US"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Apache Flume</a:t>
            </a:r>
            <a:endParaRPr sz="24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•"/>
            </a:pPr>
            <a:r>
              <a:rPr i="1" lang="en-U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“Distributed, reliable, and available service for efficiently </a:t>
            </a:r>
            <a:endParaRPr i="1" sz="1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collecting, aggregating, and moving log data”</a:t>
            </a:r>
            <a:endParaRPr i="1" sz="1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Documentation: </a:t>
            </a:r>
            <a:r>
              <a:rPr lang="en-US" sz="1800" u="sng">
                <a:solidFill>
                  <a:srgbClr val="52B6A3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https://flume.apache.org/</a:t>
            </a:r>
            <a:endParaRPr sz="1800">
              <a:solidFill>
                <a:srgbClr val="52B6A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400"/>
              <a:buFont typeface="Montserrat"/>
              <a:buChar char="▪"/>
            </a:pPr>
            <a:r>
              <a:rPr lang="en-US"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Separate Ports for each input</a:t>
            </a:r>
            <a:endParaRPr sz="24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400"/>
              <a:buFont typeface="Montserrat"/>
              <a:buChar char="▪"/>
            </a:pPr>
            <a:r>
              <a:rPr lang="en-US"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Configured via </a:t>
            </a:r>
            <a:endParaRPr sz="24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config</a:t>
            </a:r>
            <a:r>
              <a:rPr lang="en-US"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files</a:t>
            </a:r>
            <a:endParaRPr sz="24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400"/>
              <a:buFont typeface="Montserrat"/>
              <a:buChar char="▪"/>
            </a:pPr>
            <a:r>
              <a:rPr lang="en-US"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Sinks available for: </a:t>
            </a:r>
            <a:r>
              <a:rPr lang="en-U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CartoDB, CKAN, DynamoDB, ElasticSearch, HDFS, Hive, Http, Kafka, MongoDB, MySQL, Orion, PostGres, </a:t>
            </a:r>
            <a:endParaRPr sz="1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400"/>
              <a:buFont typeface="Montserrat"/>
              <a:buChar char="▪"/>
            </a:pPr>
            <a:r>
              <a:rPr lang="en-US"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Cygnus Documentation: </a:t>
            </a:r>
            <a:r>
              <a:rPr lang="en-US" sz="2400" u="sng">
                <a:solidFill>
                  <a:srgbClr val="52B6A3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https://fiware-cygnus.readthedocs.io/en/latest/</a:t>
            </a:r>
            <a:r>
              <a:rPr lang="en-US"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4C4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9" name="Google Shape;18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6150" y="1561976"/>
            <a:ext cx="6915625" cy="29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