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099300" cy="102346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56b24ae60_0_1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56b24ae60_0_11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56b24ae60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b56b24ae60_0_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6b24ae60_0_2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56b24ae60_0_21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56b24ae60_0_2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b56b24ae60_0_23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56b24ae60_0_25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56b24ae60_0_25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56b24ae60_0_20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56b24ae60_0_203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a032236b_0_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7a032236b_0_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7a032236b_0_2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7a032236b_0_2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7a032236b_0_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7a032236b_0_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a032236b_0_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7a032236b_0_3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e31b45a8_0_7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be31b45a8_0_7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be31b45a8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abe31b45a8_0_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6b24ae60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b56b24ae60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7b53cbc72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b7b53cbc72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7b53cbc72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b7b53cbc72_0_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6b24ae60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56b24ae60_0_1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56b24ae60_0_3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56b24ae60_0_3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6b24ae60_0_10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b56b24ae60_0_10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e31b45a8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be31b45a8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871141" y="2545694"/>
            <a:ext cx="9327015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71141" y="6119013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19524" l="21655" r="21654" t="13698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 rot="10800000">
            <a:off x="782795" y="1786154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3200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64896" y="287340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4897" y="1357298"/>
            <a:ext cx="1104653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914400" y="2603597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0" type="dt"/>
          </p:nvPr>
        </p:nvSpPr>
        <p:spPr>
          <a:xfrm>
            <a:off x="914400" y="6123936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16053" l="7561" r="37806" t="17506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8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564897" y="1357298"/>
            <a:ext cx="10074814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ntext.json-l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850802" y="2545689"/>
            <a:ext cx="7578200" cy="122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/>
              <a:t>NGSI-LD IoT Agents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Jason Fox, Senior Technical Evangelist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FIWARE Foundation 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Measure: </a:t>
            </a:r>
            <a:r>
              <a:rPr i="1" lang="en-US">
                <a:solidFill>
                  <a:schemeClr val="dk2"/>
                </a:solidFill>
              </a:rPr>
              <a:t>“Device X in Building Y has registered 25°C”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590350" y="1404550"/>
            <a:ext cx="5408100" cy="4695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0" lvl="0" marL="127000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/>
              <a:t>NGSI v2 Context Broker equivalent</a:t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13299561" y="4875986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564900" y="1404550"/>
            <a:ext cx="5769000" cy="46959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 Context Broker receives </a:t>
            </a:r>
            <a:r>
              <a:rPr b="1" lang="en-US">
                <a:solidFill>
                  <a:schemeClr val="dk2"/>
                </a:solidFill>
              </a:rPr>
              <a:t>upsert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798300" y="1943775"/>
            <a:ext cx="4997700" cy="39828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-iX POS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T 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'http://localhost:1026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v2/entities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 urn:ngsi-ld:Device:thermometer1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/attrs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-H 'Content-Type: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-U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-d '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"type": "Number",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"value": "25",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"metadata":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"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TimeInstant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":{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"type": "DateTime",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"value": "2015-08-05T07:35:01.468Z"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},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"unitCode":{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"type": "String", "value": "CEL"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},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"accuracy":{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"type": "Number", "value": 1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"controlledAsset":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"type": "Relationship"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"value": "urn:ngsi-ld:Building:building1"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45350" y="1943775"/>
            <a:ext cx="5408100" cy="39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-L -X POST 'http://localhost:1026/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ngsi-ld/v1/entityOperations/upsert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-H 'Content-Type: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application/ld+json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-d '[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"@context": "http://example.com/context.json-ld",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"id": "</a:t>
            </a:r>
            <a:r>
              <a:rPr b="1" lang="en-U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urn:ngsi-ld:Device:thermometer1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"type": "Device"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"temperature":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"type": "Property",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"value": 25,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“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": "2015-08-05T07:35:01.468Z",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"unitCode": "CEL",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"accuracy":{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"type": "Property", "value": 1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},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"object": "urn:ngsi-ld:Building:building1"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]'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Provisioning an NGSI-LD Service Group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/iot/services</a:t>
            </a:r>
            <a:r>
              <a:rPr lang="en-US"/>
              <a:t> endpoint defines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elements across groups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devices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4"/>
                </a:solidFill>
              </a:rPr>
              <a:t>entity_type</a:t>
            </a:r>
            <a:r>
              <a:rPr lang="en-US"/>
              <a:t>,</a:t>
            </a:r>
            <a:r>
              <a:rPr lang="en-US"/>
              <a:t> </a:t>
            </a:r>
            <a:r>
              <a:rPr b="1" lang="en-US">
                <a:solidFill>
                  <a:schemeClr val="accent6"/>
                </a:solidFill>
              </a:rPr>
              <a:t>attributes</a:t>
            </a:r>
            <a:r>
              <a:rPr lang="en-US"/>
              <a:t> and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r>
              <a:rPr lang="en-US"/>
              <a:t>correspond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 data model found within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@context file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6"/>
                </a:solidFill>
              </a:rPr>
              <a:t>attributes</a:t>
            </a:r>
            <a:r>
              <a:rPr lang="en-US"/>
              <a:t> and </a:t>
            </a:r>
            <a:r>
              <a:rPr b="1" lang="en-US">
                <a:solidFill>
                  <a:schemeClr val="accent2"/>
                </a:solidFill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endParaRPr b="1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have associated metadata.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types should be defined as: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2"/>
                </a:solidFill>
              </a:rPr>
              <a:t>Property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2"/>
                </a:solidFill>
              </a:rPr>
              <a:t>Relationship</a:t>
            </a:r>
            <a:endParaRPr b="1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native JSON type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GeoJSON type</a:t>
            </a:r>
            <a:endParaRPr sz="18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080050" y="1293550"/>
            <a:ext cx="6745200" cy="53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curl -s -o /dev/null -X POST \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'http://iot-agent:4041/iot/services' \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-H 'Content-Type: application/json' -H 'fiware-service: openiot' \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-d '{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"services": [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{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"apikey":      "321701236",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"cbroker":     "http://orion:1026",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-US" sz="11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entity_type": "Device",</a:t>
            </a:r>
            <a:endParaRPr b="1" sz="11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"resource":    "/iot/d",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"protocol":    "PDI-IoTA-UltraLight",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"transport":   "HTTP",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"timezone":    "Europe/Berlin",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"attributes": [</a:t>
            </a:r>
            <a:endParaRPr b="1" sz="11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{ "object_id": "t", "name":"temperature", "type": "Float",</a:t>
            </a:r>
            <a:endParaRPr b="1" sz="11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"metadata": {"unitCode": {"type": "Property","value": "CEL"}}</a:t>
            </a:r>
            <a:endParaRPr b="1" sz="11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b="1" sz="11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],</a:t>
            </a:r>
            <a:endParaRPr b="1" sz="11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"static_attributes": [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"description", 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"type":"Property", "value": "Thermometer"},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"category", "type":"Property", "value": ["sensor"]},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"controlledProperty", 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 "Property", "value": "temperature"},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"supportedProtocol", 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 "Property", "value": ["ul20"]}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]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b="1" sz="11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Provisioning NGSI-LD device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/iot/devices</a:t>
            </a:r>
            <a:r>
              <a:rPr lang="en-US"/>
              <a:t> endpoint defines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data for an individual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attributes</a:t>
            </a:r>
            <a:r>
              <a:rPr lang="en-US"/>
              <a:t> and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also be defined at the device level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standard rules about types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Use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/>
              <a:t> on a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static_attribute</a:t>
            </a:r>
            <a:r>
              <a:rPr lang="en-US"/>
              <a:t> to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a linked Entity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6259650" y="1276900"/>
            <a:ext cx="5530500" cy="47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curl -s -o /dev/null -X POST \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'http://iot-agent:4041/iot/devices' \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-H 'Content-Type: application/json' \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-H 'fiware-service: openiot' \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-H 'fiware-servicepath: /' \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-d '{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"devices": [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"device_id":   "txhme001xxe",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"entity_name": "urn:ngsi-ld:Device:temperature001",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"entity_type": "Device",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"static_attributes": [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"name": "controlledAsset",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"type": "Relationship",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"value": "urn:ngsi-ld:Building:001",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"link": 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"attributes": ["temperature"],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"providedBy",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"type": "Building"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 ]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GPS </a:t>
            </a:r>
            <a:r>
              <a:rPr lang="en-US"/>
              <a:t>Measure: </a:t>
            </a:r>
            <a:r>
              <a:rPr i="1" lang="en-US">
                <a:solidFill>
                  <a:schemeClr val="dk2"/>
                </a:solidFill>
              </a:rPr>
              <a:t>“GPS X has moved to location x,y”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14200" y="1423400"/>
            <a:ext cx="54081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location payloads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As Ultralight String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gps|13.3501,52.5143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As Ultralight Multiple attributes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lng|13.3501|lat|52.5143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string value: 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{"gps": "13.3501,52.5143"}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array value:</a:t>
            </a:r>
            <a:r>
              <a:rPr b="1" lang="en-US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{"gps": [13.3501, 52.5143]}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GeoJSON:    </a:t>
            </a:r>
            <a:endParaRPr b="1"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{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"gps": </a:t>
            </a: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12144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"type": "Point",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12144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"coordinates": [13.3501, 52.5143]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}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b="1" sz="12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etc...</a:t>
            </a:r>
            <a:endParaRPr sz="12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19625" y="1423400"/>
            <a:ext cx="5769000" cy="46959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Broker receives an </a:t>
            </a:r>
            <a:r>
              <a:rPr b="1" lang="en-US">
                <a:solidFill>
                  <a:schemeClr val="dk2"/>
                </a:solidFill>
              </a:rPr>
              <a:t>NGSI-LD upsert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368700" y="1962625"/>
            <a:ext cx="5408100" cy="38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'http://localhost:1026/ngsi-ld/v1/entityOperations/upsert' \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-d '[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"@context": "http://example.com/context.json-ld",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"id": "urn:ngsi-ld:Device:gps1",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"type": "Device"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"location":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"type": "GeoProperty",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"value": </a:t>
            </a: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:{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  "type": "Point", 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  "coordinates": [13.3501, 52.5143]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 }</a:t>
            </a: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“observedAt": "2015-08-05T07:35:01.468Z"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    "object": "urn:ngsi-ld:Tractor:tractor1"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]'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Provisioning </a:t>
            </a:r>
            <a:r>
              <a:rPr lang="en-US"/>
              <a:t>GPS Devices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14200" y="1423400"/>
            <a:ext cx="110355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GPS</a:t>
            </a:r>
            <a:r>
              <a:rPr b="1" lang="en-US">
                <a:solidFill>
                  <a:schemeClr val="dk2"/>
                </a:solidFill>
              </a:rPr>
              <a:t> Provisioning from a single input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/>
              <a:t> as the </a:t>
            </a:r>
            <a:r>
              <a:rPr lang="en-US" sz="1800"/>
              <a:t> </a:t>
            </a:r>
            <a:r>
              <a:rPr b="1" lang="en-US" sz="1800">
                <a:solidFill>
                  <a:schemeClr val="accent2"/>
                </a:solidFill>
              </a:rPr>
              <a:t>name</a:t>
            </a:r>
            <a:r>
              <a:rPr lang="en-US" sz="1800"/>
              <a:t> of a geolocation attribute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Set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type=GeoProperty</a:t>
            </a:r>
            <a:r>
              <a:rPr lang="en-US" sz="1800"/>
              <a:t> or any GeoJSON type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Map an attribute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object_id</a:t>
            </a:r>
            <a:r>
              <a:rPr lang="en-US" sz="1800"/>
              <a:t> to NGSI-LD attribute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Aliasing Latitude and Longitude as separate inputs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/>
              <a:t> as the  </a:t>
            </a:r>
            <a:r>
              <a:rPr b="1" lang="en-US" sz="1800">
                <a:solidFill>
                  <a:schemeClr val="accent2"/>
                </a:solidFill>
              </a:rPr>
              <a:t>name</a:t>
            </a:r>
            <a:r>
              <a:rPr lang="en-US" sz="1800"/>
              <a:t> of a geolocation attribute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Set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type=GeoProperty</a:t>
            </a:r>
            <a:r>
              <a:rPr lang="en-US" sz="1800"/>
              <a:t> or any GeoJSON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r>
              <a:rPr lang="en-US" sz="1800"/>
              <a:t> aliasing to map multiple inputs to a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Remember GeoJSON uses Lng/Lan format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Will only fire if both latitude and longitude are present 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payload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r>
              <a:rPr b="1" lang="en-US"/>
              <a:t> </a:t>
            </a:r>
            <a:r>
              <a:rPr b="1" lang="en-US">
                <a:solidFill>
                  <a:schemeClr val="dk2"/>
                </a:solidFill>
              </a:rPr>
              <a:t>GeoProperty</a:t>
            </a:r>
            <a:r>
              <a:rPr lang="en-US"/>
              <a:t> input values are automatically converted into GeoJSON in the NGSI-LD upsert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411425" y="989650"/>
            <a:ext cx="4262100" cy="40179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IoT Agent Device Provisioning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922875" y="1842300"/>
            <a:ext cx="3410100" cy="10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{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"object_id": "gps",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"name":"location",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"type": "geo:point"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922875" y="3662450"/>
            <a:ext cx="3410100" cy="10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  "name": "location",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  "type": "geo:json",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  "expression": "${@lng}, ${@lat}"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 Actuations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NGSI-LD actuation code is currently based on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existing NGSI-v2 IoT Agent paradigm.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U</a:t>
            </a:r>
            <a:r>
              <a:rPr lang="en-US" sz="2200"/>
              <a:t>ses </a:t>
            </a:r>
            <a:r>
              <a:rPr b="1" lang="en-US" sz="2200"/>
              <a:t>registrations</a:t>
            </a:r>
            <a:r>
              <a:rPr lang="en-US" sz="2200"/>
              <a:t> and </a:t>
            </a:r>
            <a:r>
              <a:rPr b="1" lang="en-US" sz="2200"/>
              <a:t>request forwarding</a:t>
            </a:r>
            <a:endParaRPr b="1"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Some details of the ETSI specification around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final actuation interface still being discussed: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Federation?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Subscription based?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Full Actuation Interface?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listening mechanism is internal to the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IoT Agent library and will be updated once the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proposed interface is finalized.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87" y="287350"/>
            <a:ext cx="4797889" cy="56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Command provisioning actuation </a:t>
            </a:r>
            <a:r>
              <a:rPr b="1" lang="en-US"/>
              <a:t>registration</a:t>
            </a:r>
            <a:r>
              <a:rPr lang="en-US"/>
              <a:t> </a:t>
            </a:r>
            <a:r>
              <a:rPr lang="en-US"/>
              <a:t>(with Multi-tenancy)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2"/>
                </a:solidFill>
              </a:rPr>
              <a:t>“I am responsible for Attribute X”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14200" y="1423400"/>
            <a:ext cx="5073600" cy="46959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IoT Agent Device Provisioning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5733000" y="1423400"/>
            <a:ext cx="6155700" cy="46959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Broker receives a</a:t>
            </a:r>
            <a:r>
              <a:rPr b="1" lang="en-US">
                <a:solidFill>
                  <a:schemeClr val="dk2"/>
                </a:solidFill>
              </a:rPr>
              <a:t> Registration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82450" y="1962625"/>
            <a:ext cx="4469700" cy="38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-L -X POST 'http://localhost:4041/iot/devices'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-H 'fiware-service: openiot'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-H 'Content-Type: application/json'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"devices": [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"device_id": "water001",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"protocol": "PDI-IoTA-UltraLight",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"transport": "HTTP",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"endpoint": "http://device:3001/iot/water001",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"entity_name": "urn:ngsi-ld:Device:water001",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"entity_type": "Device",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"commands": [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"name": "on",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"type": "command"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"name": "off",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"type": "command"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5972650" y="1981975"/>
            <a:ext cx="5769000" cy="38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-L -X POST 'http://localhost:1026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/ngsi-ld/v1/csourceRegistrations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-d '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"@context": "http://context.json-ld",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"endpoint": "http://iotagent.com",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"information": [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"entities": [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 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"id": "urn:ngsi-ld:Device:water001",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"type": "Device"</a:t>
            </a:r>
            <a:endParaRPr b="1" sz="1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],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"properties": [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"on",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"off"</a:t>
            </a:r>
            <a:endParaRPr b="1"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],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"type": "ContextSourceRegistration"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Actuation </a:t>
            </a:r>
            <a:r>
              <a:rPr b="1" lang="en-US"/>
              <a:t>Request Forwarding</a:t>
            </a:r>
            <a:r>
              <a:rPr lang="en-US"/>
              <a:t> (with Multi-tenancy)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14200" y="1423400"/>
            <a:ext cx="10929300" cy="17265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Broker receives an Actuation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14200" y="3343575"/>
            <a:ext cx="10929300" cy="17265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IoT Agent receives a forwarded Actuation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82450" y="1962625"/>
            <a:ext cx="10362900" cy="8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-L -X PATCH 'http://localhost:1026/ngsi-ld/v1/entities/urn:ngsi-ld:Device:water001/attrs/on'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-H 'NGSILD-Tenant: openiot' -H 'Content-Type: application/json'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-H 'Link: &lt;http://context-provider:3000/data-models/ngsi-context.jsonld&gt;; rel="http://www.w3.org/ns/json-ld#context"; type="application/ld+json"'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--data-raw '{ "type": "Property", "value": " " }'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782450" y="3873025"/>
            <a:ext cx="10362900" cy="9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curl -L -X PATCH 'http://localhost:4041/ngsi-ld/v1/entities/urn:ngsi-ld:Device:water001/attrs/on'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-H 'NGSILD-Tenant: openiot' -H 'Content-Type: application/json'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-H 'Link: &lt;http://context-provider:3000/data-models/ngsi-context.jsonld&gt;; rel="http://www.w3.org/ns/json-ld#context"; type="application/ld+json"' \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--data-raw '{ "type": "Property", "value": " "}'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14200" y="5263750"/>
            <a:ext cx="10929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9"/>
                </a:solidFill>
              </a:rPr>
              <a:t>Multitenancy uses </a:t>
            </a:r>
            <a:r>
              <a:rPr b="1" lang="en-US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NGSILD-</a:t>
            </a:r>
            <a:r>
              <a:rPr b="1" lang="en-US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Tenant</a:t>
            </a:r>
            <a:r>
              <a:rPr lang="en-US" sz="2200">
                <a:solidFill>
                  <a:srgbClr val="595959"/>
                </a:solidFill>
              </a:rPr>
              <a:t> header if found, or the</a:t>
            </a:r>
            <a:r>
              <a:rPr lang="en-US" sz="2200">
                <a:solidFill>
                  <a:srgbClr val="595959"/>
                </a:solidFill>
              </a:rPr>
              <a:t> </a:t>
            </a:r>
            <a:r>
              <a:rPr b="1"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fiware-service</a:t>
            </a:r>
            <a:r>
              <a:rPr lang="en-US" sz="2200">
                <a:solidFill>
                  <a:srgbClr val="595959"/>
                </a:solidFill>
              </a:rPr>
              <a:t> header for backwards compatibility. And uses</a:t>
            </a:r>
            <a:r>
              <a:rPr lang="en-US" sz="2200">
                <a:solidFill>
                  <a:srgbClr val="595959"/>
                </a:solidFill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IOTA_FALLBACK_TENANT </a:t>
            </a:r>
            <a:r>
              <a:rPr lang="en-US" sz="2200">
                <a:solidFill>
                  <a:srgbClr val="595959"/>
                </a:solidFill>
              </a:rPr>
              <a:t>as a final backstop.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NGSI-v2 and LD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Mapping </a:t>
            </a:r>
            <a:r>
              <a:rPr lang="en-US" sz="2200"/>
              <a:t>NGSI-v2 to NGSI-LD is simple -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just re-use mapping code from within the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IoT Agent library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Use a one-shot </a:t>
            </a:r>
            <a:r>
              <a:rPr b="1" lang="en-US" sz="2200"/>
              <a:t>subscription</a:t>
            </a:r>
            <a:r>
              <a:rPr lang="en-US" sz="2200"/>
              <a:t> to duplicate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existing entities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Ongoing </a:t>
            </a:r>
            <a:r>
              <a:rPr b="1" lang="en-US" sz="2200"/>
              <a:t>subscription</a:t>
            </a:r>
            <a:r>
              <a:rPr lang="en-US" sz="2200"/>
              <a:t> for shadowing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device measures and creating linked data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entities with </a:t>
            </a:r>
            <a:r>
              <a:rPr b="1"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providedBy</a:t>
            </a:r>
            <a:r>
              <a:rPr lang="en-US" sz="2200"/>
              <a:t> and </a:t>
            </a:r>
            <a:r>
              <a:rPr b="1"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2200"/>
              <a:t>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metadata attributes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Sample code: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5"/>
                </a:solidFill>
              </a:rPr>
              <a:t>https://github.com/FIWARE/tutorials.Step-by-Step/blob/master/</a:t>
            </a:r>
            <a:endParaRPr sz="2200"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5"/>
                </a:solidFill>
              </a:rPr>
              <a:t>context-provider/controllers/ngsi-ld/device-convert.js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883375" y="829275"/>
            <a:ext cx="4820700" cy="14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duplicateDevices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(req, res)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copyEntityData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(device, index)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upsertDeviceEntityAsLD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(device);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req.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(copyEntityData);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res.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6883375" y="2867150"/>
            <a:ext cx="4820700" cy="21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shadowDeviceMeasures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(req, res)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attrib = req.params.attrib;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async function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copyAttributeData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(device, index)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upsertDeviceEntityAsLD(device);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(device[attrib])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upsertLinkedAttributeDataAsLD(device, 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          'controlledAsset', attrib);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req.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(copyAttributeData);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    res.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1" lang="en-US" sz="1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lang="en-US" sz="2200"/>
              <a:t>IoT Agent Library now supports basic </a:t>
            </a:r>
            <a:r>
              <a:rPr b="1" lang="en-US" sz="2200"/>
              <a:t>NGSI-LD</a:t>
            </a:r>
            <a:r>
              <a:rPr lang="en-US" sz="2200"/>
              <a:t> operation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Already ported to most IoT Agents. Just upgrade to the latest version of the library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internal actuation mechanisms are still subject to change.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IoT Device provisioning has barely changed from </a:t>
            </a:r>
            <a:r>
              <a:rPr b="1" lang="en-US" sz="2200"/>
              <a:t>NGSI-v2</a:t>
            </a:r>
            <a:endParaRPr b="1"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Property</a:t>
            </a:r>
            <a:r>
              <a:rPr lang="en-US"/>
              <a:t>, </a:t>
            </a: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lang="en-US"/>
              <a:t> and </a:t>
            </a: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Relationship</a:t>
            </a:r>
            <a:r>
              <a:rPr lang="en-US"/>
              <a:t> are reserved keywords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native JSON types and GeoJSON types whilst provisioning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metadata and avoid meaningless </a:t>
            </a: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/>
              <a:t> attributes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info: </a:t>
            </a:r>
            <a:r>
              <a:rPr lang="en-US">
                <a:solidFill>
                  <a:schemeClr val="accent5"/>
                </a:solidFill>
              </a:rPr>
              <a:t>https://iotagent-node-lib.readthedocs.io/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 sz="2200"/>
              <a:t>JSON-LD</a:t>
            </a:r>
            <a:r>
              <a:rPr lang="en-US" sz="2200"/>
              <a:t> </a:t>
            </a:r>
            <a:r>
              <a:rPr b="1" lang="en-US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2200"/>
              <a:t>  makes your data interoperable.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Ensure your JSON-LD </a:t>
            </a: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/>
              <a:t> is maintained and </a:t>
            </a:r>
            <a:r>
              <a:rPr b="1" lang="en-US"/>
              <a:t>publicly available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JSON-LD specification: </a:t>
            </a:r>
            <a:r>
              <a:rPr lang="en-US">
                <a:solidFill>
                  <a:schemeClr val="accent5"/>
                </a:solidFill>
              </a:rPr>
              <a:t>https://json-ld.org/</a:t>
            </a:r>
            <a:endParaRPr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info: </a:t>
            </a:r>
            <a:r>
              <a:rPr lang="en-US">
                <a:solidFill>
                  <a:schemeClr val="accent5"/>
                </a:solidFill>
              </a:rPr>
              <a:t>https://github.com/FIWARE/tutorials.Understanding-At-Context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Fallback to using subscriptions and mapping when c</a:t>
            </a:r>
            <a:r>
              <a:rPr lang="en-US" sz="2200"/>
              <a:t>ombining </a:t>
            </a:r>
            <a:r>
              <a:rPr b="1" lang="en-US" sz="2200"/>
              <a:t>NGSI-v2</a:t>
            </a:r>
            <a:r>
              <a:rPr lang="en-US" sz="2200"/>
              <a:t> Devices with an </a:t>
            </a:r>
            <a:r>
              <a:rPr b="1" lang="en-US" sz="2200"/>
              <a:t>NGSI-LD</a:t>
            </a:r>
            <a:r>
              <a:rPr lang="en-US" sz="2200"/>
              <a:t> Context Broker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Goals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Review: What is an IoT Agent: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Why do you need them?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do they work with NGSI?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 sz="2200"/>
              <a:t>NGSI-LD </a:t>
            </a:r>
            <a:r>
              <a:rPr lang="en-US" sz="2400"/>
              <a:t>Measures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 sz="2200"/>
              <a:t>NGSI-LD </a:t>
            </a:r>
            <a:r>
              <a:rPr lang="en-US" sz="2400"/>
              <a:t>Actuations +  Lazy Attributes: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Subscriptions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Provisioning </a:t>
            </a:r>
            <a:r>
              <a:rPr b="1" lang="en-US" sz="2200"/>
              <a:t>NGSI-LD</a:t>
            </a:r>
            <a:r>
              <a:rPr lang="en-US" sz="2400"/>
              <a:t> </a:t>
            </a:r>
            <a:r>
              <a:rPr lang="en-US" sz="2200"/>
              <a:t>D</a:t>
            </a:r>
            <a:r>
              <a:rPr lang="en-US" sz="2200"/>
              <a:t>evices: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Models and </a:t>
            </a:r>
            <a:r>
              <a:rPr b="1" lang="en-US"/>
              <a:t>NGSI-LD </a:t>
            </a: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role of metadata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GeoJSON and GPS device provisioning</a:t>
            </a:r>
            <a:endParaRPr/>
          </a:p>
          <a:p>
            <a:pPr indent="0" lvl="0" marL="1270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Combining</a:t>
            </a:r>
            <a:r>
              <a:rPr lang="en-US" sz="2400"/>
              <a:t> </a:t>
            </a:r>
            <a:r>
              <a:rPr b="1" lang="en-US" sz="2200"/>
              <a:t>NGSI-v2</a:t>
            </a:r>
            <a:r>
              <a:rPr lang="en-US" sz="2400"/>
              <a:t> </a:t>
            </a:r>
            <a:r>
              <a:rPr lang="en-US" sz="2200"/>
              <a:t>Devices with an </a:t>
            </a:r>
            <a:r>
              <a:rPr b="1" lang="en-US" sz="2200"/>
              <a:t>NGSI-LD</a:t>
            </a:r>
            <a:r>
              <a:rPr lang="en-US" sz="2400"/>
              <a:t> </a:t>
            </a:r>
            <a:r>
              <a:rPr lang="en-US" sz="2200"/>
              <a:t>Context Broker</a:t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5536419" y="6356359"/>
            <a:ext cx="11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IoT Agent?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 sz="2200">
                <a:solidFill>
                  <a:schemeClr val="dk2"/>
                </a:solidFill>
              </a:rPr>
              <a:t>IoT Agents</a:t>
            </a:r>
            <a:r>
              <a:rPr lang="en-US" sz="2200"/>
              <a:t> overcome common problems in the IoT domain:</a:t>
            </a:r>
            <a:endParaRPr sz="22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I translate my received measurements into a common standard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regardless of the device used?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I abstract my communications so the users are able to remain 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unaware of the device specific protocols?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I map data received in a meaningful manner?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An </a:t>
            </a:r>
            <a:r>
              <a:rPr b="1" lang="en-US" sz="2200">
                <a:solidFill>
                  <a:schemeClr val="dk2"/>
                </a:solidFill>
              </a:rPr>
              <a:t>IoT Agent </a:t>
            </a:r>
            <a:r>
              <a:rPr lang="en-US" sz="2200"/>
              <a:t>translates an IoT specific protocol into </a:t>
            </a:r>
            <a:r>
              <a:rPr b="1" lang="en-US" sz="2200">
                <a:solidFill>
                  <a:schemeClr val="dk2"/>
                </a:solidFill>
              </a:rPr>
              <a:t>NSGI</a:t>
            </a:r>
            <a:r>
              <a:rPr b="1" lang="en-US" sz="2200"/>
              <a:t> (</a:t>
            </a:r>
            <a:r>
              <a:rPr b="1" lang="en-US" sz="2200">
                <a:solidFill>
                  <a:schemeClr val="dk2"/>
                </a:solidFill>
              </a:rPr>
              <a:t>v2</a:t>
            </a:r>
            <a:r>
              <a:rPr lang="en-US" sz="2200"/>
              <a:t> or </a:t>
            </a:r>
            <a:r>
              <a:rPr b="1" lang="en-US" sz="2200">
                <a:solidFill>
                  <a:schemeClr val="dk2"/>
                </a:solidFill>
              </a:rPr>
              <a:t>LD</a:t>
            </a:r>
            <a:r>
              <a:rPr b="1" lang="en-US" sz="2200"/>
              <a:t>)</a:t>
            </a:r>
            <a:endParaRPr b="1"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Any class of devices with an existing IoT Agent can be considered as </a:t>
            </a:r>
            <a:r>
              <a:rPr b="1" lang="en-US" sz="2200">
                <a:solidFill>
                  <a:schemeClr val="dk2"/>
                </a:solidFill>
              </a:rPr>
              <a:t>FIWARE-Ready</a:t>
            </a:r>
            <a:r>
              <a:rPr lang="en-US" sz="2200"/>
              <a:t> device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For unsupported protocols you can build your own agent.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You only need an IoT Agent if your devices can’t support </a:t>
            </a:r>
            <a:r>
              <a:rPr b="1" lang="en-US" sz="2200">
                <a:solidFill>
                  <a:schemeClr val="dk2"/>
                </a:solidFill>
              </a:rPr>
              <a:t>NGSI</a:t>
            </a:r>
            <a:r>
              <a:rPr lang="en-US" sz="2200"/>
              <a:t> interfaces directly</a:t>
            </a:r>
            <a:endParaRPr sz="2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 - Why Linked Data?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64900" y="1357300"/>
            <a:ext cx="112821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E67"/>
                </a:solidFill>
              </a:rPr>
              <a:t>My data is useful to me, but is more powerful shared with others</a:t>
            </a:r>
            <a:endParaRPr sz="2800">
              <a:solidFill>
                <a:srgbClr val="002E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002E6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… but what about Conway's law?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Any organization that designs a system (defined broadly) will produce a design whose structure is a copy of the organization's communication structure.</a:t>
            </a:r>
            <a:endParaRPr i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— Melvin E. Conway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… how can I share data and benefit from other organizations if their organization </a:t>
            </a:r>
            <a:r>
              <a:rPr i="1" lang="en-US" sz="2800">
                <a:solidFill>
                  <a:schemeClr val="dk2"/>
                </a:solidFill>
              </a:rPr>
              <a:t>“communicates” </a:t>
            </a:r>
            <a:r>
              <a:rPr lang="en-US" sz="2800">
                <a:solidFill>
                  <a:schemeClr val="dk2"/>
                </a:solidFill>
              </a:rPr>
              <a:t>differently?</a:t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Illustrative NGSI-LD Use Cases 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82975" y="1293550"/>
            <a:ext cx="5112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</a:rPr>
              <a:t>Car Parking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221150" y="1293550"/>
            <a:ext cx="5112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</a:rPr>
              <a:t>Cross-border Tourism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25" y="1903063"/>
            <a:ext cx="4381500" cy="278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695" y="1959650"/>
            <a:ext cx="3113505" cy="327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0"/>
          <p:cNvSpPr txBox="1"/>
          <p:nvPr/>
        </p:nvSpPr>
        <p:spPr>
          <a:xfrm>
            <a:off x="564900" y="5007575"/>
            <a:ext cx="565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NGSI Linked Data use cases typically 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involve context data exchange between 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disparate organizations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Configuring an NGSI-LD IoT Agent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564901" y="1357300"/>
            <a:ext cx="105624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/>
              <a:t>Environment Variables</a:t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IOTA_CB_NGSI_VERSION = "LD"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IOTA_TIMESTAMP = "true"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IOTA_FALLBACK_TENANT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equivalent to fiware-service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IOTA_FALLBACK_PATH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equivalent to fiware-service-path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IOTA_JSON_LD_CONTEXT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path to </a:t>
            </a:r>
            <a:r>
              <a:rPr b="1" lang="en-US">
                <a:solidFill>
                  <a:schemeClr val="dk2"/>
                </a:solidFill>
              </a:rPr>
              <a:t>@context</a:t>
            </a:r>
            <a:r>
              <a:rPr lang="en-US"/>
              <a:t> file (either a single file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 an array of files)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2400"/>
              <a:t>A linked data </a:t>
            </a:r>
            <a:r>
              <a:rPr b="1" lang="en-US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2400"/>
              <a:t> is mandatory f</a:t>
            </a:r>
            <a:r>
              <a:rPr lang="en-US" sz="2400"/>
              <a:t>or NGSI-LD,</a:t>
            </a:r>
            <a:r>
              <a:rPr lang="en-US" sz="2400"/>
              <a:t>and should be made available </a:t>
            </a:r>
            <a:r>
              <a:rPr lang="en-US" sz="2400"/>
              <a:t>publicly</a:t>
            </a:r>
            <a:r>
              <a:rPr lang="en-US" sz="2400"/>
              <a:t>.</a:t>
            </a:r>
            <a:endParaRPr sz="2400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200750" y="1723425"/>
            <a:ext cx="4328400" cy="166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contextBroker: {</a:t>
            </a:r>
            <a:endParaRPr b="1" sz="12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host: '192.168.1.1',</a:t>
            </a:r>
            <a:endParaRPr b="1" sz="12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port: '1026',</a:t>
            </a:r>
            <a:endParaRPr b="1" sz="12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ngsiVersion: 'ld',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jsonLdContext: '</a:t>
            </a:r>
            <a:r>
              <a:rPr b="1" lang="en-US" sz="1200" u="sng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http://context.json-ld</a:t>
            </a: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fallbackTenant</a:t>
            </a: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: 'openiot',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fallbackPath: '/',</a:t>
            </a:r>
            <a:endParaRPr b="1" sz="12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5939725" y="1293550"/>
            <a:ext cx="51180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config.js</a:t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NGSI-LD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6200750" y="4224550"/>
            <a:ext cx="5541900" cy="110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"@context": [</a:t>
            </a:r>
            <a:endParaRPr b="1" sz="10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"https://example.com/data-models/context.jsonld",</a:t>
            </a:r>
            <a:endParaRPr b="1" sz="10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"https://uri.etsi.org/ngsi-ld/v1/ngsi-ld-core-context.jsonld"</a:t>
            </a:r>
            <a:endParaRPr b="1" sz="10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b="1" sz="10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 </a:t>
            </a:r>
            <a:r>
              <a:rPr lang="en-US"/>
              <a:t>Core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i="0" sz="28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46250" y="1276750"/>
            <a:ext cx="5694900" cy="38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"ngsi-ld"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"https://uri.etsi.org/ngsi-ld/"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"geojson"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"https://purl.org/geojson/vocab#"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"@type"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ngsi-ld:Date"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"DateTime"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"ngsi-ld:DateTime"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"LineString"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"geojson:LineString"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"Point"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"geojson:Point"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"Polygon"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"geojson:Polygon"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"GeoProperty"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"ngsi-ld:GeoProperty"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"Relationship"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"ngsi-ld:Relationship"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"ContextSourceNotification"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"ngsi-ld:ContextSourceNotification"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"ContextSourceRegistration"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"ngsi-ld:ContextSourceRegistration"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"Notification"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"ngsi-ld:Notification"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"ngsi-ld:Subscription"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… etc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259650" y="1276900"/>
            <a:ext cx="5530500" cy="32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"coordinates"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"@container"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"@list"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"@id"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"geojson:coordinates"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"location"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"ngsi-ld:location"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"observedAt"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"@id"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"ngsi-ld:observedAt"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"@type"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"DateTime"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"unitCode"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"ngsi-ld:unitCode"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"ngsi-ld:hasValue"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 … etc</a:t>
            </a:r>
            <a:endParaRPr b="1" sz="24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@vocab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lang="en-US" sz="1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https://uri.etsi.org/ngsi-ld/default-context/</a:t>
            </a:r>
            <a:r>
              <a:rPr b="1" lang="en-US" sz="11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     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46250" y="5232250"/>
            <a:ext cx="11406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Common NGSI-LD terms in the core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800">
                <a:solidFill>
                  <a:srgbClr val="595959"/>
                </a:solidFill>
              </a:rPr>
              <a:t> for metadata - 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Common NGSI-LD terms for geoproperties -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LineString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1"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r>
              <a:rPr lang="en-US" sz="1800">
                <a:solidFill>
                  <a:srgbClr val="595959"/>
                </a:solidFill>
              </a:rPr>
              <a:t>, etc.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595959"/>
                </a:solidFill>
              </a:rPr>
              <a:t>Device measures should always reuse the </a:t>
            </a:r>
            <a:r>
              <a:rPr b="1" lang="en-US" sz="2200">
                <a:solidFill>
                  <a:srgbClr val="595959"/>
                </a:solidFill>
              </a:rPr>
              <a:t>predefined</a:t>
            </a:r>
            <a:r>
              <a:rPr lang="en-US" sz="2200">
                <a:solidFill>
                  <a:srgbClr val="595959"/>
                </a:solidFill>
              </a:rPr>
              <a:t> terms</a:t>
            </a:r>
            <a:endParaRPr sz="1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Specific</a:t>
            </a:r>
            <a:r>
              <a:rPr lang="en-US"/>
              <a:t>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i="0" sz="28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46250" y="1276750"/>
            <a:ext cx="5134200" cy="47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"fiware"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"https://uri.fiware.org/ns/data-models#"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"schema"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"https://schema.org/"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"https://example.com/datamodels.html/"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"Building"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"fiware:Building"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"Device"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"fiware:Device"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"FillingLevelSensor"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:FillingLevelSensor"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"SoilSensor"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:SoilSensor"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:TemperatureSensor"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"Tractor"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:Tractor"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"Water"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:Water"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… etc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"accuracy"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"fiware:accuracy",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"batteryLevel"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"fiware:batteryLevel"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"fiware:category"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"controlledAsset"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"fiware:controlledAsset"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"controlledProperty"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"fiware:controlledProperty"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"deviceState"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"fiware:deviceState"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"ipAddress"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"fiware:ipAddress"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"macAddress"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"fiware:macAddress"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"mcc"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"fiware:mcc"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"osVersion"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"fiware:osVersion"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318525" y="3168850"/>
            <a:ext cx="5530500" cy="28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"actuator"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"https://w3id.org/saref#actuator"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"filling"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"https://w3id.org/saref#fillingLevel"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"https://w3id.org/saref#temperature"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"sensor"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"https://w3id.org/saref#sensor"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"https://saref.etsi.org/core/status"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"state"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"https://saref.etsi.org/core/hasState"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"heartRate":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"https://purl.bioontology.org/ontology/MESH/D006339"</a:t>
            </a:r>
            <a:r>
              <a:rPr b="1" lang="en-US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 … etc</a:t>
            </a:r>
            <a:endParaRPr b="1" sz="24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"myCustomAttr"</a:t>
            </a:r>
            <a:r>
              <a:rPr b="1" lang="en-US" sz="15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"example:mycustomAttr"</a:t>
            </a:r>
            <a:r>
              <a:rPr b="1" lang="en-US" sz="15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"secondCustomAttr"</a:t>
            </a:r>
            <a:r>
              <a:rPr b="1" lang="en-US" sz="15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"example:2ndCustomAttr"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094425" y="1093200"/>
            <a:ext cx="575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Reu</a:t>
            </a:r>
            <a:r>
              <a:rPr lang="en-US" sz="1800">
                <a:solidFill>
                  <a:srgbClr val="595959"/>
                </a:solidFill>
              </a:rPr>
              <a:t>se common data models and ontologies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Add use-case specific mappings where necessary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Remember to map all entities types, attributes and metadata attributes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Undefined terms </a:t>
            </a:r>
            <a:r>
              <a:rPr lang="en-US" sz="1800">
                <a:solidFill>
                  <a:srgbClr val="595959"/>
                </a:solidFill>
              </a:rPr>
              <a:t>will fallback to the default context </a:t>
            </a:r>
            <a:r>
              <a:rPr b="1"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https://uri.etsi.org/ngsi-ld/default-context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 Measures</a:t>
            </a:r>
            <a:endParaRPr b="0" i="0" sz="28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Device</a:t>
            </a:r>
            <a:r>
              <a:rPr lang="en-US" sz="2200"/>
              <a:t> is using a known payload syntax</a:t>
            </a:r>
            <a:endParaRPr sz="22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Ultralight, JSON, SigFox, OPC-UA etc.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Device</a:t>
            </a:r>
            <a:r>
              <a:rPr lang="en-US" sz="2200"/>
              <a:t> sends a reading using the agreed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protocol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</a:t>
            </a:r>
            <a:r>
              <a:rPr lang="en-US"/>
              <a:t>, MQTT, AMPQ, LoRaWAN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Agent</a:t>
            </a:r>
            <a:r>
              <a:rPr lang="en-US" sz="2200"/>
              <a:t> interprets the payload and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transforms the measure into NGSI-LD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only interface to the </a:t>
            </a:r>
            <a:r>
              <a:rPr b="1" lang="en-US" sz="2200"/>
              <a:t>Context Broker</a:t>
            </a:r>
            <a:r>
              <a:rPr lang="en-US" sz="2200"/>
              <a:t> is a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simple structured upsert of entities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potentially including linked entities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15" y="287350"/>
            <a:ext cx="4451561" cy="5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