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3575"/>
  <p:notesSz cx="7099300" cy="10234600"/>
  <p:embeddedFontLst>
    <p:embeddedFont>
      <p:font typeface="Inter"/>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http://customooxmlschemas.google.com/">
      <go:slidesCustomData xmlns:go="http://customooxmlschemas.google.com/" r:id="rId25" roundtripDataSignature="AMtx7mjlWVRQf6twuC6rtIYYaZqEp6D7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4988" cy="511175"/>
          </a:xfrm>
          <a:prstGeom prst="rect">
            <a:avLst/>
          </a:prstGeom>
          <a:noFill/>
          <a:ln>
            <a:noFill/>
          </a:ln>
        </p:spPr>
        <p:txBody>
          <a:bodyPr anchorCtr="0" anchor="ctr"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4313" y="0"/>
            <a:ext cx="3074987" cy="511175"/>
          </a:xfrm>
          <a:prstGeom prst="rect">
            <a:avLst/>
          </a:prstGeom>
          <a:noFill/>
          <a:ln>
            <a:noFill/>
          </a:ln>
        </p:spPr>
        <p:txBody>
          <a:bodyPr anchorCtr="0" anchor="ctr" bIns="47875" lIns="95775" spcFirstLastPara="1" rIns="95775" wrap="square" tIns="478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3438"/>
            <a:ext cx="3074988" cy="511175"/>
          </a:xfrm>
          <a:prstGeom prst="rect">
            <a:avLst/>
          </a:prstGeom>
          <a:noFill/>
          <a:ln>
            <a:noFill/>
          </a:ln>
        </p:spPr>
        <p:txBody>
          <a:bodyPr anchorCtr="0" anchor="b"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6" name="Google Shape;96;p1: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97" name="Google Shape;97;p1:notes"/>
          <p:cNvSpPr txBox="1"/>
          <p:nvPr>
            <p:ph idx="12" type="sldNum"/>
          </p:nvPr>
        </p:nvSpPr>
        <p:spPr>
          <a:xfrm>
            <a:off x="4024313" y="9723438"/>
            <a:ext cx="3075000" cy="511200"/>
          </a:xfrm>
          <a:prstGeom prst="rect">
            <a:avLst/>
          </a:prstGeom>
          <a:noFill/>
          <a:ln>
            <a:noFill/>
          </a:ln>
        </p:spPr>
        <p:txBody>
          <a:bodyPr anchorCtr="0" anchor="b" bIns="47875" lIns="95775" spcFirstLastPara="1" rIns="95775" wrap="square" tIns="478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55:notes"/>
          <p:cNvSpPr txBox="1"/>
          <p:nvPr>
            <p:ph idx="1" type="body"/>
          </p:nvPr>
        </p:nvSpPr>
        <p:spPr>
          <a:xfrm>
            <a:off x="946150" y="4862513"/>
            <a:ext cx="5207000" cy="4605337"/>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45" name="Google Shape;245;p55: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6: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2" name="Google Shape;252;p56:notes"/>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p>
            <a:pPr indent="-228600" lvl="0" marL="457200" marR="0" rtl="0" algn="l">
              <a:lnSpc>
                <a:spcPct val="100000"/>
              </a:lnSpc>
              <a:spcBef>
                <a:spcPts val="300"/>
              </a:spcBef>
              <a:spcAft>
                <a:spcPts val="0"/>
              </a:spcAft>
              <a:buClr>
                <a:srgbClr val="000000"/>
              </a:buClr>
              <a:buSzPts val="1400"/>
              <a:buFont typeface="Arial"/>
              <a:buNone/>
            </a:pPr>
            <a:r>
              <a:t/>
            </a:r>
            <a:endParaRPr/>
          </a:p>
        </p:txBody>
      </p:sp>
      <p:sp>
        <p:nvSpPr>
          <p:cNvPr id="253" name="Google Shape;253;p56:notes"/>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7: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1" name="Google Shape;261;p57:notes"/>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p>
            <a:pPr indent="-228600" lvl="0" marL="457200" marR="0" rtl="0" algn="l">
              <a:lnSpc>
                <a:spcPct val="100000"/>
              </a:lnSpc>
              <a:spcBef>
                <a:spcPts val="300"/>
              </a:spcBef>
              <a:spcAft>
                <a:spcPts val="0"/>
              </a:spcAft>
              <a:buClr>
                <a:srgbClr val="000000"/>
              </a:buClr>
              <a:buSzPts val="1400"/>
              <a:buFont typeface="Arial"/>
              <a:buNone/>
            </a:pPr>
            <a:r>
              <a:t/>
            </a:r>
            <a:endParaRPr/>
          </a:p>
        </p:txBody>
      </p:sp>
      <p:sp>
        <p:nvSpPr>
          <p:cNvPr id="262" name="Google Shape;262;p57:notes"/>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8: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1" name="Google Shape;271;p58:notes"/>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p>
            <a:pPr indent="-228600" lvl="0" marL="457200" marR="0" rtl="0" algn="l">
              <a:lnSpc>
                <a:spcPct val="100000"/>
              </a:lnSpc>
              <a:spcBef>
                <a:spcPts val="300"/>
              </a:spcBef>
              <a:spcAft>
                <a:spcPts val="0"/>
              </a:spcAft>
              <a:buClr>
                <a:srgbClr val="000000"/>
              </a:buClr>
              <a:buSzPts val="1400"/>
              <a:buFont typeface="Arial"/>
              <a:buNone/>
            </a:pPr>
            <a:r>
              <a:t/>
            </a:r>
            <a:endParaRPr/>
          </a:p>
        </p:txBody>
      </p:sp>
      <p:sp>
        <p:nvSpPr>
          <p:cNvPr id="272" name="Google Shape;272;p58:notes"/>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59:notes"/>
          <p:cNvSpPr txBox="1"/>
          <p:nvPr>
            <p:ph idx="1" type="body"/>
          </p:nvPr>
        </p:nvSpPr>
        <p:spPr>
          <a:xfrm>
            <a:off x="946150" y="4862513"/>
            <a:ext cx="5207000" cy="4605337"/>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82" name="Google Shape;282;p59: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60:notes"/>
          <p:cNvSpPr txBox="1"/>
          <p:nvPr>
            <p:ph idx="1" type="body"/>
          </p:nvPr>
        </p:nvSpPr>
        <p:spPr>
          <a:xfrm>
            <a:off x="946150" y="4862513"/>
            <a:ext cx="5207000" cy="4605337"/>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91" name="Google Shape;291;p60: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61:notes"/>
          <p:cNvSpPr txBox="1"/>
          <p:nvPr>
            <p:ph idx="1" type="body"/>
          </p:nvPr>
        </p:nvSpPr>
        <p:spPr>
          <a:xfrm>
            <a:off x="946150" y="4862513"/>
            <a:ext cx="5207000" cy="4605337"/>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99" name="Google Shape;299;p61: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8" name="Google Shape;308;p10:notes"/>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0"/>
              </a:spcBef>
              <a:spcAft>
                <a:spcPts val="0"/>
              </a:spcAft>
              <a:buSzPts val="1400"/>
              <a:buNone/>
            </a:pPr>
            <a:r>
              <a:t/>
            </a:r>
            <a:endParaRPr/>
          </a:p>
        </p:txBody>
      </p:sp>
      <p:sp>
        <p:nvSpPr>
          <p:cNvPr id="309" name="Google Shape;309;p10:notes"/>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0f32c3aa7_0_0: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03" name="Google Shape;103;g110f32c3aa7_0_0: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8: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p48:notes"/>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0"/>
              </a:spcBef>
              <a:spcAft>
                <a:spcPts val="0"/>
              </a:spcAft>
              <a:buSzPts val="1400"/>
              <a:buNone/>
            </a:pPr>
            <a:r>
              <a:t/>
            </a:r>
            <a:endParaRPr/>
          </a:p>
        </p:txBody>
      </p:sp>
      <p:sp>
        <p:nvSpPr>
          <p:cNvPr id="136" name="Google Shape;136;p48:notes"/>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latin typeface="Inter"/>
                <a:ea typeface="Inter"/>
                <a:cs typeface="Inter"/>
                <a:sym typeface="Inter"/>
              </a:rPr>
              <a:t>Resolution of questions within the i4Trust Community will be handled following a multi-tier support where DIHs will primarily play the role of Tier 1 and Tier 2:</a:t>
            </a:r>
            <a:endParaRPr>
              <a:solidFill>
                <a:schemeClr val="dk1"/>
              </a:solidFill>
              <a:latin typeface="Inter"/>
              <a:ea typeface="Inter"/>
              <a:cs typeface="Inter"/>
              <a:sym typeface="Inter"/>
            </a:endParaRPr>
          </a:p>
          <a:p>
            <a:pPr indent="-298450" lvl="0" marL="457200" rtl="0" algn="just">
              <a:lnSpc>
                <a:spcPct val="115000"/>
              </a:lnSpc>
              <a:spcBef>
                <a:spcPts val="1000"/>
              </a:spcBef>
              <a:spcAft>
                <a:spcPts val="0"/>
              </a:spcAft>
              <a:buClr>
                <a:schemeClr val="dk1"/>
              </a:buClr>
              <a:buSzPts val="1100"/>
              <a:buChar char="●"/>
            </a:pPr>
            <a:r>
              <a:rPr b="1" lang="en-US">
                <a:solidFill>
                  <a:schemeClr val="dk1"/>
                </a:solidFill>
                <a:latin typeface="Inter"/>
                <a:ea typeface="Inter"/>
                <a:cs typeface="Inter"/>
                <a:sym typeface="Inter"/>
              </a:rPr>
              <a:t>Tier 0 - Self-help and user-retrieved information</a:t>
            </a:r>
            <a:r>
              <a:rPr lang="en-US">
                <a:solidFill>
                  <a:schemeClr val="dk1"/>
                </a:solidFill>
                <a:latin typeface="Inter"/>
                <a:ea typeface="Inter"/>
                <a:cs typeface="Inter"/>
                <a:sym typeface="Inter"/>
              </a:rPr>
              <a:t>. Users (SMEs) retrieve support information from i4Trust Community Portal and use the official helpdesk channel to send questions and requests to upper support tiers.</a:t>
            </a:r>
            <a:endParaRPr>
              <a:solidFill>
                <a:schemeClr val="dk1"/>
              </a:solidFill>
              <a:latin typeface="Inter"/>
              <a:ea typeface="Inter"/>
              <a:cs typeface="Inter"/>
              <a:sym typeface="Inter"/>
            </a:endParaRPr>
          </a:p>
          <a:p>
            <a:pPr indent="-298450" lvl="0" marL="457200" rtl="0" algn="just">
              <a:lnSpc>
                <a:spcPct val="115000"/>
              </a:lnSpc>
              <a:spcBef>
                <a:spcPts val="600"/>
              </a:spcBef>
              <a:spcAft>
                <a:spcPts val="0"/>
              </a:spcAft>
              <a:buClr>
                <a:schemeClr val="dk1"/>
              </a:buClr>
              <a:buSzPts val="1100"/>
              <a:buChar char="●"/>
            </a:pPr>
            <a:r>
              <a:rPr b="1" lang="en-US">
                <a:solidFill>
                  <a:schemeClr val="dk1"/>
                </a:solidFill>
                <a:latin typeface="Inter"/>
                <a:ea typeface="Inter"/>
                <a:cs typeface="Inter"/>
                <a:sym typeface="Inter"/>
              </a:rPr>
              <a:t>Tier 1 - Basic helpdesk resolution and service desk delivery</a:t>
            </a:r>
            <a:r>
              <a:rPr lang="en-US">
                <a:solidFill>
                  <a:schemeClr val="dk1"/>
                </a:solidFill>
                <a:latin typeface="Inter"/>
                <a:ea typeface="Inter"/>
                <a:cs typeface="Inter"/>
                <a:sym typeface="Inter"/>
              </a:rPr>
              <a:t>. </a:t>
            </a:r>
            <a:r>
              <a:rPr b="0" i="0" lang="en-US" sz="1000" u="none" cap="none" strike="noStrike">
                <a:solidFill>
                  <a:schemeClr val="dk1"/>
                </a:solidFill>
                <a:latin typeface="Arial"/>
                <a:ea typeface="Arial"/>
                <a:cs typeface="Arial"/>
                <a:sym typeface="Arial"/>
              </a:rPr>
              <a:t>Lower-level technical questions as well as non-technical questions will be solved by personnel from DIHs that have joined the i4Trust Community, trained to solve known questions whose answers have been documented, will attend the users requests. Personnel at this level are also responsible for gathering, according to defined scripts, all the info required for subsequent tiers. Support in this Tier is collaborative, so requests that arrive through the help-desk space can be self-assigned by any of the organizations that have joined this Support Tier and we allow that a given request is self-assigned (therefore answered) by several organizations. When a SME issues a request and it doesn’t get satisfied with the answer they will be able to signal it (so that experts from i4Trust core partners can answer). If a request does not get self-assigned until a certain time, experts from i4Trust core partners will self-assign it.</a:t>
            </a:r>
            <a:endParaRPr>
              <a:solidFill>
                <a:schemeClr val="dk1"/>
              </a:solidFill>
              <a:latin typeface="Inter"/>
              <a:ea typeface="Inter"/>
              <a:cs typeface="Inter"/>
              <a:sym typeface="Inter"/>
            </a:endParaRPr>
          </a:p>
          <a:p>
            <a:pPr indent="-298450" lvl="0" marL="457200" rtl="0" algn="just">
              <a:lnSpc>
                <a:spcPct val="115000"/>
              </a:lnSpc>
              <a:spcBef>
                <a:spcPts val="600"/>
              </a:spcBef>
              <a:spcAft>
                <a:spcPts val="0"/>
              </a:spcAft>
              <a:buClr>
                <a:schemeClr val="dk1"/>
              </a:buClr>
              <a:buSzPts val="1100"/>
              <a:buChar char="●"/>
            </a:pPr>
            <a:r>
              <a:rPr b="1" lang="en-US">
                <a:solidFill>
                  <a:schemeClr val="dk1"/>
                </a:solidFill>
                <a:latin typeface="Inter"/>
                <a:ea typeface="Inter"/>
                <a:cs typeface="Inter"/>
                <a:sym typeface="Inter"/>
              </a:rPr>
              <a:t>Tier 2 - In-depth business or technical support</a:t>
            </a:r>
            <a:r>
              <a:rPr lang="en-US">
                <a:solidFill>
                  <a:schemeClr val="dk1"/>
                </a:solidFill>
                <a:latin typeface="Inter"/>
                <a:ea typeface="Inter"/>
                <a:cs typeface="Inter"/>
                <a:sym typeface="Inter"/>
              </a:rPr>
              <a:t>. </a:t>
            </a:r>
            <a:r>
              <a:rPr b="0" i="0" lang="en-US" sz="1000" u="none" cap="none" strike="noStrike">
                <a:solidFill>
                  <a:schemeClr val="dk1"/>
                </a:solidFill>
                <a:latin typeface="Arial"/>
                <a:ea typeface="Arial"/>
                <a:cs typeface="Arial"/>
                <a:sym typeface="Arial"/>
              </a:rPr>
              <a:t>Ambassadors appointed for the corresponding DIH will attend locally the business requests which cannot be handled by Tier 1. LEBDs appointed for the corresponding DIH, trained with a deep knowledge of the B2B Data Sharing Enablers readiness, will attend locally the technical issues which cannot be handled by Tier 1.  When a SME issues a request and it doesn’t get satisfied with the answer they should be able to signal it (so that experts from i4Trust core partners can answer).</a:t>
            </a:r>
            <a:endParaRPr>
              <a:solidFill>
                <a:schemeClr val="dk1"/>
              </a:solidFill>
              <a:latin typeface="Inter"/>
              <a:ea typeface="Inter"/>
              <a:cs typeface="Inter"/>
              <a:sym typeface="Inter"/>
            </a:endParaRPr>
          </a:p>
          <a:p>
            <a:pPr indent="-298450" lvl="0" marL="457200" rtl="0" algn="just">
              <a:lnSpc>
                <a:spcPct val="115000"/>
              </a:lnSpc>
              <a:spcBef>
                <a:spcPts val="600"/>
              </a:spcBef>
              <a:spcAft>
                <a:spcPts val="600"/>
              </a:spcAft>
              <a:buClr>
                <a:schemeClr val="dk1"/>
              </a:buClr>
              <a:buSzPts val="1100"/>
              <a:buChar char="●"/>
            </a:pPr>
            <a:r>
              <a:rPr b="1" lang="en-US">
                <a:solidFill>
                  <a:schemeClr val="dk1"/>
                </a:solidFill>
                <a:latin typeface="Inter"/>
                <a:ea typeface="Inter"/>
                <a:cs typeface="Inter"/>
                <a:sym typeface="Inter"/>
              </a:rPr>
              <a:t>Tier 3 - Expert service support</a:t>
            </a:r>
            <a:r>
              <a:rPr lang="en-US">
                <a:solidFill>
                  <a:schemeClr val="dk1"/>
                </a:solidFill>
                <a:latin typeface="Inter"/>
                <a:ea typeface="Inter"/>
                <a:cs typeface="Inter"/>
                <a:sym typeface="Inter"/>
              </a:rPr>
              <a:t>: </a:t>
            </a:r>
            <a:r>
              <a:rPr b="0" i="0" lang="en-US" sz="1000" u="none" cap="none" strike="noStrike">
                <a:solidFill>
                  <a:schemeClr val="dk1"/>
                </a:solidFill>
                <a:latin typeface="Arial"/>
                <a:ea typeface="Arial"/>
                <a:cs typeface="Arial"/>
                <a:sym typeface="Arial"/>
              </a:rPr>
              <a:t>specialists provided by i4Trust core partners will solve requests which couldn’t be handled in previous Tiers.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0: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1" name="Google Shape;181;p50:notes"/>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p>
            <a:pPr indent="-228600" lvl="0" marL="457200" marR="0" rtl="0" algn="l">
              <a:lnSpc>
                <a:spcPct val="100000"/>
              </a:lnSpc>
              <a:spcBef>
                <a:spcPts val="300"/>
              </a:spcBef>
              <a:spcAft>
                <a:spcPts val="0"/>
              </a:spcAft>
              <a:buClr>
                <a:srgbClr val="000000"/>
              </a:buClr>
              <a:buSzPts val="1400"/>
              <a:buFont typeface="Arial"/>
              <a:buNone/>
            </a:pPr>
            <a:r>
              <a:t/>
            </a:r>
            <a:endParaRPr/>
          </a:p>
        </p:txBody>
      </p:sp>
      <p:sp>
        <p:nvSpPr>
          <p:cNvPr id="182" name="Google Shape;182;p50:notes"/>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1: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90" name="Google Shape;190;p51: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2:notes"/>
          <p:cNvSpPr txBox="1"/>
          <p:nvPr>
            <p:ph idx="1" type="body"/>
          </p:nvPr>
        </p:nvSpPr>
        <p:spPr>
          <a:xfrm>
            <a:off x="946150" y="4862513"/>
            <a:ext cx="5207000" cy="4605337"/>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00" name="Google Shape;200;p52: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3:notes"/>
          <p:cNvSpPr txBox="1"/>
          <p:nvPr>
            <p:ph idx="1" type="body"/>
          </p:nvPr>
        </p:nvSpPr>
        <p:spPr>
          <a:xfrm>
            <a:off x="946150" y="4862513"/>
            <a:ext cx="5207000" cy="4605337"/>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16" name="Google Shape;216;p53: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4:notes"/>
          <p:cNvSpPr txBox="1"/>
          <p:nvPr>
            <p:ph idx="1" type="body"/>
          </p:nvPr>
        </p:nvSpPr>
        <p:spPr>
          <a:xfrm>
            <a:off x="946150" y="4862513"/>
            <a:ext cx="5207000" cy="4605337"/>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238" name="Google Shape;238;p54:notes"/>
          <p:cNvSpPr/>
          <p:nvPr>
            <p:ph idx="2" type="sldImg"/>
          </p:nvPr>
        </p:nvSpPr>
        <p:spPr>
          <a:xfrm>
            <a:off x="136189" y="766763"/>
            <a:ext cx="6826800" cy="3840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hyperlink" Target="https://ec.europa.eu/programmes/horizon2020/en"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hyperlink" Target="https://ec.europa.eu/programmes/horizon2020/en" TargetMode="External"/><Relationship Id="rId5"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12.jpg"/><Relationship Id="rId5" Type="http://schemas.openxmlformats.org/officeDocument/2006/relationships/image" Target="../media/image7.jpg"/><Relationship Id="rId6" Type="http://schemas.openxmlformats.org/officeDocument/2006/relationships/image" Target="../media/image10.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Black">
  <p:cSld name="TITLE_2">
    <p:bg>
      <p:bgPr>
        <a:solidFill>
          <a:schemeClr val="dk1"/>
        </a:solidFill>
      </p:bgPr>
    </p:bg>
    <p:spTree>
      <p:nvGrpSpPr>
        <p:cNvPr id="11" name="Shape 11"/>
        <p:cNvGrpSpPr/>
        <p:nvPr/>
      </p:nvGrpSpPr>
      <p:grpSpPr>
        <a:xfrm>
          <a:off x="0" y="0"/>
          <a:ext cx="0" cy="0"/>
          <a:chOff x="0" y="0"/>
          <a:chExt cx="0" cy="0"/>
        </a:xfrm>
      </p:grpSpPr>
      <p:sp>
        <p:nvSpPr>
          <p:cNvPr id="12" name="Google Shape;12;p12"/>
          <p:cNvSpPr txBox="1"/>
          <p:nvPr>
            <p:ph type="ctrTitle"/>
          </p:nvPr>
        </p:nvSpPr>
        <p:spPr>
          <a:xfrm>
            <a:off x="478800" y="1656860"/>
            <a:ext cx="54006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pic>
        <p:nvPicPr>
          <p:cNvPr id="13" name="Google Shape;13;p12"/>
          <p:cNvPicPr preferRelativeResize="0"/>
          <p:nvPr/>
        </p:nvPicPr>
        <p:blipFill rotWithShape="1">
          <a:blip r:embed="rId2">
            <a:alphaModFix/>
          </a:blip>
          <a:srcRect b="12356" l="8118" r="8083" t="12328"/>
          <a:stretch/>
        </p:blipFill>
        <p:spPr>
          <a:xfrm>
            <a:off x="480047" y="5998950"/>
            <a:ext cx="2261345" cy="641455"/>
          </a:xfrm>
          <a:prstGeom prst="rect">
            <a:avLst/>
          </a:prstGeom>
          <a:noFill/>
          <a:ln>
            <a:noFill/>
          </a:ln>
        </p:spPr>
      </p:pic>
      <p:pic>
        <p:nvPicPr>
          <p:cNvPr id="14" name="Google Shape;14;p12"/>
          <p:cNvPicPr preferRelativeResize="0"/>
          <p:nvPr/>
        </p:nvPicPr>
        <p:blipFill rotWithShape="1">
          <a:blip r:embed="rId3">
            <a:alphaModFix/>
          </a:blip>
          <a:srcRect b="0" l="0" r="0" t="0"/>
          <a:stretch/>
        </p:blipFill>
        <p:spPr>
          <a:xfrm>
            <a:off x="6672657" y="479916"/>
            <a:ext cx="5039119" cy="5039119"/>
          </a:xfrm>
          <a:prstGeom prst="rect">
            <a:avLst/>
          </a:prstGeom>
          <a:noFill/>
          <a:ln>
            <a:noFill/>
          </a:ln>
        </p:spPr>
      </p:pic>
      <p:cxnSp>
        <p:nvCxnSpPr>
          <p:cNvPr id="15" name="Google Shape;15;p12"/>
          <p:cNvCxnSpPr/>
          <p:nvPr/>
        </p:nvCxnSpPr>
        <p:spPr>
          <a:xfrm>
            <a:off x="3408110" y="6045174"/>
            <a:ext cx="0" cy="596400"/>
          </a:xfrm>
          <a:prstGeom prst="straightConnector1">
            <a:avLst/>
          </a:prstGeom>
          <a:noFill/>
          <a:ln cap="flat" cmpd="sng" w="19050">
            <a:solidFill>
              <a:schemeClr val="lt2"/>
            </a:solidFill>
            <a:prstDash val="solid"/>
            <a:round/>
            <a:headEnd len="sm" w="sm" type="none"/>
            <a:tailEnd len="sm" w="sm" type="none"/>
          </a:ln>
        </p:spPr>
      </p:cxnSp>
      <p:grpSp>
        <p:nvGrpSpPr>
          <p:cNvPr id="16" name="Google Shape;16;p12"/>
          <p:cNvGrpSpPr/>
          <p:nvPr/>
        </p:nvGrpSpPr>
        <p:grpSpPr>
          <a:xfrm>
            <a:off x="4074827" y="6045630"/>
            <a:ext cx="1969648" cy="588941"/>
            <a:chOff x="14764800" y="9069350"/>
            <a:chExt cx="2954325" cy="883500"/>
          </a:xfrm>
        </p:grpSpPr>
        <p:cxnSp>
          <p:nvCxnSpPr>
            <p:cNvPr id="17" name="Google Shape;17;p12"/>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18" name="Google Shape;18;p12"/>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19" name="Google Shape;19;p12"/>
            <p:cNvSpPr txBox="1"/>
            <p:nvPr/>
          </p:nvSpPr>
          <p:spPr>
            <a:xfrm>
              <a:off x="14764800" y="90693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i4Trust Website</a:t>
              </a:r>
              <a:endParaRPr b="0" i="0" sz="1300" u="none" cap="none" strike="noStrike">
                <a:solidFill>
                  <a:schemeClr val="lt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lt1"/>
                  </a:solidFill>
                  <a:latin typeface="Arial"/>
                  <a:ea typeface="Arial"/>
                  <a:cs typeface="Arial"/>
                  <a:sym typeface="Arial"/>
                </a:rPr>
                <a:t>i4Trust Community</a:t>
              </a:r>
              <a:endParaRPr b="0" i="0" sz="1300" u="none" cap="none" strike="noStrike">
                <a:solidFill>
                  <a:schemeClr val="lt1"/>
                </a:solidFill>
                <a:latin typeface="Arial"/>
                <a:ea typeface="Arial"/>
                <a:cs typeface="Arial"/>
                <a:sym typeface="Arial"/>
              </a:endParaRPr>
            </a:p>
          </p:txBody>
        </p:sp>
      </p:grpSp>
      <p:pic>
        <p:nvPicPr>
          <p:cNvPr id="20" name="Google Shape;20;p12"/>
          <p:cNvPicPr preferRelativeResize="0"/>
          <p:nvPr/>
        </p:nvPicPr>
        <p:blipFill rotWithShape="1">
          <a:blip r:embed="rId4">
            <a:alphaModFix/>
          </a:blip>
          <a:srcRect b="758" l="0" r="0" t="748"/>
          <a:stretch/>
        </p:blipFill>
        <p:spPr>
          <a:xfrm>
            <a:off x="7377912" y="6192172"/>
            <a:ext cx="1164561" cy="302400"/>
          </a:xfrm>
          <a:prstGeom prst="rect">
            <a:avLst/>
          </a:prstGeom>
          <a:noFill/>
          <a:ln>
            <a:noFill/>
          </a:ln>
        </p:spPr>
      </p:pic>
      <p:pic>
        <p:nvPicPr>
          <p:cNvPr id="21" name="Google Shape;21;p12"/>
          <p:cNvPicPr preferRelativeResize="0"/>
          <p:nvPr/>
        </p:nvPicPr>
        <p:blipFill rotWithShape="1">
          <a:blip r:embed="rId5">
            <a:alphaModFix/>
          </a:blip>
          <a:srcRect b="425" l="0" r="0" t="426"/>
          <a:stretch/>
        </p:blipFill>
        <p:spPr>
          <a:xfrm>
            <a:off x="10428175" y="6192175"/>
            <a:ext cx="1283592" cy="302400"/>
          </a:xfrm>
          <a:prstGeom prst="rect">
            <a:avLst/>
          </a:prstGeom>
          <a:noFill/>
          <a:ln>
            <a:noFill/>
          </a:ln>
        </p:spPr>
      </p:pic>
      <p:pic>
        <p:nvPicPr>
          <p:cNvPr id="22" name="Google Shape;22;p12"/>
          <p:cNvPicPr preferRelativeResize="0"/>
          <p:nvPr/>
        </p:nvPicPr>
        <p:blipFill rotWithShape="1">
          <a:blip r:embed="rId6">
            <a:alphaModFix/>
          </a:blip>
          <a:srcRect b="413" l="0" r="0" t="413"/>
          <a:stretch/>
        </p:blipFill>
        <p:spPr>
          <a:xfrm>
            <a:off x="9209188" y="6046700"/>
            <a:ext cx="552282" cy="586800"/>
          </a:xfrm>
          <a:prstGeom prst="rect">
            <a:avLst/>
          </a:prstGeom>
          <a:noFill/>
          <a:ln>
            <a:noFill/>
          </a:ln>
        </p:spPr>
      </p:pic>
      <p:cxnSp>
        <p:nvCxnSpPr>
          <p:cNvPr id="23" name="Google Shape;23;p12"/>
          <p:cNvCxnSpPr/>
          <p:nvPr/>
        </p:nvCxnSpPr>
        <p:spPr>
          <a:xfrm>
            <a:off x="6711194" y="6045174"/>
            <a:ext cx="0" cy="5964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White">
  <p:cSld name="5_Blank no Title - White">
    <p:bg>
      <p:bgPr>
        <a:solidFill>
          <a:schemeClr val="lt1"/>
        </a:solidFill>
      </p:bgPr>
    </p:bg>
    <p:spTree>
      <p:nvGrpSpPr>
        <p:cNvPr id="79" name="Shape 79"/>
        <p:cNvGrpSpPr/>
        <p:nvPr/>
      </p:nvGrpSpPr>
      <p:grpSpPr>
        <a:xfrm>
          <a:off x="0" y="0"/>
          <a:ext cx="0" cy="0"/>
          <a:chOff x="0" y="0"/>
          <a:chExt cx="0" cy="0"/>
        </a:xfrm>
      </p:grpSpPr>
      <p:sp>
        <p:nvSpPr>
          <p:cNvPr id="80" name="Google Shape;80;p22"/>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81" name="Google Shape;81;p22"/>
          <p:cNvPicPr preferRelativeResize="0"/>
          <p:nvPr/>
        </p:nvPicPr>
        <p:blipFill rotWithShape="1">
          <a:blip r:embed="rId2">
            <a:alphaModFix/>
          </a:blip>
          <a:srcRect b="12356" l="8109" r="8108" t="12341"/>
          <a:stretch/>
        </p:blipFill>
        <p:spPr>
          <a:xfrm>
            <a:off x="10753058" y="6358887"/>
            <a:ext cx="1200119" cy="340068"/>
          </a:xfrm>
          <a:prstGeom prst="rect">
            <a:avLst/>
          </a:prstGeom>
          <a:noFill/>
          <a:ln>
            <a:noFill/>
          </a:ln>
        </p:spPr>
      </p:pic>
      <p:pic>
        <p:nvPicPr>
          <p:cNvPr id="82" name="Google Shape;82;p22"/>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83" name="Google Shape;83;p22"/>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 Black">
  <p:cSld name="6_Blank - Black">
    <p:bg>
      <p:bgPr>
        <a:solidFill>
          <a:schemeClr val="dk1"/>
        </a:solidFill>
      </p:bgPr>
    </p:bg>
    <p:spTree>
      <p:nvGrpSpPr>
        <p:cNvPr id="84" name="Shape 84"/>
        <p:cNvGrpSpPr/>
        <p:nvPr/>
      </p:nvGrpSpPr>
      <p:grpSpPr>
        <a:xfrm>
          <a:off x="0" y="0"/>
          <a:ext cx="0" cy="0"/>
          <a:chOff x="0" y="0"/>
          <a:chExt cx="0" cy="0"/>
        </a:xfrm>
      </p:grpSpPr>
      <p:sp>
        <p:nvSpPr>
          <p:cNvPr id="85" name="Google Shape;85;p23"/>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86" name="Google Shape;86;p23"/>
          <p:cNvPicPr preferRelativeResize="0"/>
          <p:nvPr/>
        </p:nvPicPr>
        <p:blipFill rotWithShape="1">
          <a:blip r:embed="rId2">
            <a:alphaModFix/>
          </a:blip>
          <a:srcRect b="0" l="0" r="0" t="0"/>
          <a:stretch/>
        </p:blipFill>
        <p:spPr>
          <a:xfrm flipH="1" rot="10800000">
            <a:off x="0" y="6317975"/>
            <a:ext cx="540000" cy="540000"/>
          </a:xfrm>
          <a:prstGeom prst="rect">
            <a:avLst/>
          </a:prstGeom>
          <a:noFill/>
          <a:ln>
            <a:noFill/>
          </a:ln>
        </p:spPr>
      </p:pic>
      <p:pic>
        <p:nvPicPr>
          <p:cNvPr id="87" name="Google Shape;87;p23"/>
          <p:cNvPicPr preferRelativeResize="0"/>
          <p:nvPr/>
        </p:nvPicPr>
        <p:blipFill rotWithShape="1">
          <a:blip r:embed="rId3">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White">
  <p:cSld name="7_Back Cover - White">
    <p:bg>
      <p:bgPr>
        <a:solidFill>
          <a:schemeClr val="lt1"/>
        </a:solidFill>
      </p:bgPr>
    </p:bg>
    <p:spTree>
      <p:nvGrpSpPr>
        <p:cNvPr id="88" name="Shape 88"/>
        <p:cNvGrpSpPr/>
        <p:nvPr/>
      </p:nvGrpSpPr>
      <p:grpSpPr>
        <a:xfrm>
          <a:off x="0" y="0"/>
          <a:ext cx="0" cy="0"/>
          <a:chOff x="0" y="0"/>
          <a:chExt cx="0" cy="0"/>
        </a:xfrm>
      </p:grpSpPr>
      <p:sp>
        <p:nvSpPr>
          <p:cNvPr id="89" name="Google Shape;89;p25"/>
          <p:cNvSpPr txBox="1"/>
          <p:nvPr/>
        </p:nvSpPr>
        <p:spPr>
          <a:xfrm>
            <a:off x="478800" y="1827444"/>
            <a:ext cx="34824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chemeClr val="accent4"/>
                </a:solidFill>
                <a:latin typeface="Arial"/>
                <a:ea typeface="Arial"/>
                <a:cs typeface="Arial"/>
                <a:sym typeface="Arial"/>
              </a:rPr>
              <a:t>Thank you!</a:t>
            </a:r>
            <a:endParaRPr b="0" i="0" sz="1400" u="none" cap="none" strike="noStrike">
              <a:solidFill>
                <a:schemeClr val="accent4"/>
              </a:solidFill>
              <a:latin typeface="Arial"/>
              <a:ea typeface="Arial"/>
              <a:cs typeface="Arial"/>
              <a:sym typeface="Arial"/>
            </a:endParaRPr>
          </a:p>
        </p:txBody>
      </p:sp>
      <p:pic>
        <p:nvPicPr>
          <p:cNvPr id="90" name="Google Shape;90;p25"/>
          <p:cNvPicPr preferRelativeResize="0"/>
          <p:nvPr/>
        </p:nvPicPr>
        <p:blipFill rotWithShape="1">
          <a:blip r:embed="rId2">
            <a:alphaModFix/>
          </a:blip>
          <a:srcRect b="0" l="0" r="0" t="0"/>
          <a:stretch/>
        </p:blipFill>
        <p:spPr>
          <a:xfrm>
            <a:off x="6672657" y="479916"/>
            <a:ext cx="5039119" cy="5039119"/>
          </a:xfrm>
          <a:prstGeom prst="rect">
            <a:avLst/>
          </a:prstGeom>
          <a:noFill/>
          <a:ln>
            <a:noFill/>
          </a:ln>
        </p:spPr>
      </p:pic>
      <p:pic>
        <p:nvPicPr>
          <p:cNvPr id="91" name="Google Shape;91;p25"/>
          <p:cNvPicPr preferRelativeResize="0"/>
          <p:nvPr/>
        </p:nvPicPr>
        <p:blipFill rotWithShape="1">
          <a:blip r:embed="rId3">
            <a:alphaModFix/>
          </a:blip>
          <a:srcRect b="12356" l="8109" r="8108" t="12341"/>
          <a:stretch/>
        </p:blipFill>
        <p:spPr>
          <a:xfrm>
            <a:off x="480047" y="5998950"/>
            <a:ext cx="2261345" cy="641455"/>
          </a:xfrm>
          <a:prstGeom prst="rect">
            <a:avLst/>
          </a:prstGeom>
          <a:noFill/>
          <a:ln>
            <a:noFill/>
          </a:ln>
        </p:spPr>
      </p:pic>
      <p:pic>
        <p:nvPicPr>
          <p:cNvPr id="92" name="Google Shape;92;p25"/>
          <p:cNvPicPr preferRelativeResize="0"/>
          <p:nvPr/>
        </p:nvPicPr>
        <p:blipFill rotWithShape="1">
          <a:blip r:embed="rId4">
            <a:alphaModFix/>
          </a:blip>
          <a:srcRect b="0" l="0" r="0" t="0"/>
          <a:stretch/>
        </p:blipFill>
        <p:spPr>
          <a:xfrm>
            <a:off x="6672644" y="6223520"/>
            <a:ext cx="429120" cy="288000"/>
          </a:xfrm>
          <a:prstGeom prst="rect">
            <a:avLst/>
          </a:prstGeom>
          <a:noFill/>
          <a:ln>
            <a:noFill/>
          </a:ln>
        </p:spPr>
      </p:pic>
      <p:sp>
        <p:nvSpPr>
          <p:cNvPr id="93" name="Google Shape;93;p25">
            <a:hlinkClick r:id="rId5"/>
          </p:cNvPr>
          <p:cNvSpPr txBox="1"/>
          <p:nvPr/>
        </p:nvSpPr>
        <p:spPr>
          <a:xfrm>
            <a:off x="7273850" y="6223525"/>
            <a:ext cx="43029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US" sz="10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1000" u="none" cap="none" strike="noStrike">
              <a:solidFill>
                <a:schemeClr val="lt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White">
  <p:cSld name="3_Text - White">
    <p:bg>
      <p:bgPr>
        <a:solidFill>
          <a:schemeClr val="lt1"/>
        </a:solidFill>
      </p:bgPr>
    </p:bg>
    <p:spTree>
      <p:nvGrpSpPr>
        <p:cNvPr id="24" name="Shape 24"/>
        <p:cNvGrpSpPr/>
        <p:nvPr/>
      </p:nvGrpSpPr>
      <p:grpSpPr>
        <a:xfrm>
          <a:off x="0" y="0"/>
          <a:ext cx="0" cy="0"/>
          <a:chOff x="0" y="0"/>
          <a:chExt cx="0" cy="0"/>
        </a:xfrm>
      </p:grpSpPr>
      <p:sp>
        <p:nvSpPr>
          <p:cNvPr id="25" name="Google Shape;25;p19"/>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4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
        <p:nvSpPr>
          <p:cNvPr id="26" name="Google Shape;26;p19"/>
          <p:cNvSpPr txBox="1"/>
          <p:nvPr>
            <p:ph idx="1" type="body"/>
          </p:nvPr>
        </p:nvSpPr>
        <p:spPr>
          <a:xfrm>
            <a:off x="478800" y="1440000"/>
            <a:ext cx="108000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lnSpc>
                <a:spcPct val="100000"/>
              </a:lnSpc>
              <a:spcBef>
                <a:spcPts val="500"/>
              </a:spcBef>
              <a:spcAft>
                <a:spcPts val="0"/>
              </a:spcAft>
              <a:buClr>
                <a:schemeClr val="accent4"/>
              </a:buClr>
              <a:buSzPts val="2000"/>
              <a:buFont typeface="Arial"/>
              <a:buChar char="■"/>
              <a:defRPr b="0" i="0" sz="1800" u="none" cap="none" strike="noStrike">
                <a:solidFill>
                  <a:schemeClr val="dk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Font typeface="Arial"/>
              <a:buChar char="■"/>
              <a:defRPr b="0" i="0" sz="1600" u="none" cap="none" strike="noStrike">
                <a:solidFill>
                  <a:schemeClr val="dk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sz="1400" u="none" cap="none" strike="noStrike">
                <a:solidFill>
                  <a:schemeClr val="dk1"/>
                </a:solidFill>
                <a:latin typeface="Arial"/>
                <a:ea typeface="Arial"/>
                <a:cs typeface="Arial"/>
                <a:sym typeface="Arial"/>
              </a:defRPr>
            </a:lvl4pPr>
            <a:lvl5pPr indent="-355600" lvl="4" marL="2286000" marR="0" rtl="0" algn="l">
              <a:lnSpc>
                <a:spcPct val="100000"/>
              </a:lnSpc>
              <a:spcBef>
                <a:spcPts val="500"/>
              </a:spcBef>
              <a:spcAft>
                <a:spcPts val="0"/>
              </a:spcAft>
              <a:buClr>
                <a:schemeClr val="dk1"/>
              </a:buClr>
              <a:buSzPts val="2000"/>
              <a:buFont typeface="Arial"/>
              <a:buChar char="■"/>
              <a:defRPr b="0" i="0" sz="1200" u="none" cap="none" strike="noStrike">
                <a:solidFill>
                  <a:schemeClr val="dk1"/>
                </a:solidFill>
                <a:latin typeface="Arial"/>
                <a:ea typeface="Arial"/>
                <a:cs typeface="Arial"/>
                <a:sym typeface="Arial"/>
              </a:defRPr>
            </a:lvl5pPr>
            <a:lvl6pPr indent="-374650" lvl="5" marL="27432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9pPr>
          </a:lstStyle>
          <a:p/>
        </p:txBody>
      </p:sp>
      <p:sp>
        <p:nvSpPr>
          <p:cNvPr id="27" name="Google Shape;27;p19"/>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28" name="Google Shape;28;p19"/>
          <p:cNvPicPr preferRelativeResize="0"/>
          <p:nvPr/>
        </p:nvPicPr>
        <p:blipFill rotWithShape="1">
          <a:blip r:embed="rId2">
            <a:alphaModFix/>
          </a:blip>
          <a:srcRect b="12356" l="8109" r="8108" t="12341"/>
          <a:stretch/>
        </p:blipFill>
        <p:spPr>
          <a:xfrm>
            <a:off x="10753058" y="6358887"/>
            <a:ext cx="1200119" cy="340068"/>
          </a:xfrm>
          <a:prstGeom prst="rect">
            <a:avLst/>
          </a:prstGeom>
          <a:noFill/>
          <a:ln>
            <a:noFill/>
          </a:ln>
        </p:spPr>
      </p:pic>
      <p:pic>
        <p:nvPicPr>
          <p:cNvPr id="29" name="Google Shape;29;p19"/>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30" name="Google Shape;30;p19"/>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White">
  <p:cSld name="6_Blank_1">
    <p:bg>
      <p:bgPr>
        <a:solidFill>
          <a:schemeClr val="lt1"/>
        </a:solidFill>
      </p:bgPr>
    </p:bg>
    <p:spTree>
      <p:nvGrpSpPr>
        <p:cNvPr id="31" name="Shape 31"/>
        <p:cNvGrpSpPr/>
        <p:nvPr/>
      </p:nvGrpSpPr>
      <p:grpSpPr>
        <a:xfrm>
          <a:off x="0" y="0"/>
          <a:ext cx="0" cy="0"/>
          <a:chOff x="0" y="0"/>
          <a:chExt cx="0" cy="0"/>
        </a:xfrm>
      </p:grpSpPr>
      <p:sp>
        <p:nvSpPr>
          <p:cNvPr id="32" name="Google Shape;32;p13"/>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33" name="Google Shape;33;p13"/>
          <p:cNvPicPr preferRelativeResize="0"/>
          <p:nvPr/>
        </p:nvPicPr>
        <p:blipFill rotWithShape="1">
          <a:blip r:embed="rId2">
            <a:alphaModFix/>
          </a:blip>
          <a:srcRect b="12356" l="8109" r="8108" t="12341"/>
          <a:stretch/>
        </p:blipFill>
        <p:spPr>
          <a:xfrm>
            <a:off x="10753058" y="6358887"/>
            <a:ext cx="1200119" cy="340068"/>
          </a:xfrm>
          <a:prstGeom prst="rect">
            <a:avLst/>
          </a:prstGeom>
          <a:noFill/>
          <a:ln>
            <a:noFill/>
          </a:ln>
        </p:spPr>
      </p:pic>
      <p:pic>
        <p:nvPicPr>
          <p:cNvPr id="34" name="Google Shape;34;p13"/>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35" name="Google Shape;35;p13"/>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
        <p:nvSpPr>
          <p:cNvPr id="36" name="Google Shape;36;p13"/>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1400"/>
              <a:buFont typeface="Arial"/>
              <a:buNone/>
              <a:defRPr b="0" i="0" sz="3200" u="none" cap="none" strike="noStrike">
                <a:solidFill>
                  <a:schemeClr val="accent4"/>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ack Cover - Black">
  <p:cSld name="5_Blank">
    <p:bg>
      <p:bgPr>
        <a:solidFill>
          <a:schemeClr val="dk1"/>
        </a:solidFill>
      </p:bgPr>
    </p:bg>
    <p:spTree>
      <p:nvGrpSpPr>
        <p:cNvPr id="37" name="Shape 37"/>
        <p:cNvGrpSpPr/>
        <p:nvPr/>
      </p:nvGrpSpPr>
      <p:grpSpPr>
        <a:xfrm>
          <a:off x="0" y="0"/>
          <a:ext cx="0" cy="0"/>
          <a:chOff x="0" y="0"/>
          <a:chExt cx="0" cy="0"/>
        </a:xfrm>
      </p:grpSpPr>
      <p:sp>
        <p:nvSpPr>
          <p:cNvPr id="38" name="Google Shape;38;p14"/>
          <p:cNvSpPr txBox="1"/>
          <p:nvPr/>
        </p:nvSpPr>
        <p:spPr>
          <a:xfrm>
            <a:off x="478800" y="1827444"/>
            <a:ext cx="3600000" cy="892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chemeClr val="accent1"/>
                </a:solidFill>
                <a:latin typeface="Arial"/>
                <a:ea typeface="Arial"/>
                <a:cs typeface="Arial"/>
                <a:sym typeface="Arial"/>
              </a:rPr>
              <a:t>Thank you!</a:t>
            </a:r>
            <a:endParaRPr b="0" i="0" sz="1400" u="none" cap="none" strike="noStrike">
              <a:solidFill>
                <a:schemeClr val="accent1"/>
              </a:solidFill>
              <a:latin typeface="Arial"/>
              <a:ea typeface="Arial"/>
              <a:cs typeface="Arial"/>
              <a:sym typeface="Arial"/>
            </a:endParaRPr>
          </a:p>
        </p:txBody>
      </p:sp>
      <p:pic>
        <p:nvPicPr>
          <p:cNvPr id="39" name="Google Shape;39;p14"/>
          <p:cNvPicPr preferRelativeResize="0"/>
          <p:nvPr/>
        </p:nvPicPr>
        <p:blipFill rotWithShape="1">
          <a:blip r:embed="rId2">
            <a:alphaModFix/>
          </a:blip>
          <a:srcRect b="0" l="0" r="0" t="0"/>
          <a:stretch/>
        </p:blipFill>
        <p:spPr>
          <a:xfrm>
            <a:off x="6672657" y="479916"/>
            <a:ext cx="5039119" cy="5039119"/>
          </a:xfrm>
          <a:prstGeom prst="rect">
            <a:avLst/>
          </a:prstGeom>
          <a:noFill/>
          <a:ln>
            <a:noFill/>
          </a:ln>
        </p:spPr>
      </p:pic>
      <p:pic>
        <p:nvPicPr>
          <p:cNvPr id="40" name="Google Shape;40;p14"/>
          <p:cNvPicPr preferRelativeResize="0"/>
          <p:nvPr/>
        </p:nvPicPr>
        <p:blipFill rotWithShape="1">
          <a:blip r:embed="rId3">
            <a:alphaModFix/>
          </a:blip>
          <a:srcRect b="0" l="0" r="0" t="0"/>
          <a:stretch/>
        </p:blipFill>
        <p:spPr>
          <a:xfrm>
            <a:off x="6672644" y="6223520"/>
            <a:ext cx="429120" cy="288000"/>
          </a:xfrm>
          <a:prstGeom prst="rect">
            <a:avLst/>
          </a:prstGeom>
          <a:noFill/>
          <a:ln>
            <a:noFill/>
          </a:ln>
        </p:spPr>
      </p:pic>
      <p:sp>
        <p:nvSpPr>
          <p:cNvPr id="41" name="Google Shape;41;p14">
            <a:hlinkClick r:id="rId4"/>
          </p:cNvPr>
          <p:cNvSpPr txBox="1"/>
          <p:nvPr/>
        </p:nvSpPr>
        <p:spPr>
          <a:xfrm>
            <a:off x="7273850" y="6223525"/>
            <a:ext cx="4302900" cy="2880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200"/>
              <a:buFont typeface="Arial"/>
              <a:buNone/>
            </a:pPr>
            <a:r>
              <a:rPr b="0" i="0" lang="en-US" sz="1000" u="none" cap="none" strike="noStrike">
                <a:solidFill>
                  <a:schemeClr val="lt2"/>
                </a:solidFill>
                <a:latin typeface="Arial"/>
                <a:ea typeface="Arial"/>
                <a:cs typeface="Arial"/>
                <a:sym typeface="Arial"/>
              </a:rPr>
              <a:t>i4Trust has received funding from the European Union’s Horizon 2020 research and innovation programme under the Grant Agreement no 951975.</a:t>
            </a:r>
            <a:endParaRPr b="0" i="0" sz="1000" u="none" cap="none" strike="noStrike">
              <a:solidFill>
                <a:schemeClr val="lt2"/>
              </a:solidFill>
              <a:latin typeface="Arial"/>
              <a:ea typeface="Arial"/>
              <a:cs typeface="Arial"/>
              <a:sym typeface="Arial"/>
            </a:endParaRPr>
          </a:p>
        </p:txBody>
      </p:sp>
      <p:pic>
        <p:nvPicPr>
          <p:cNvPr id="42" name="Google Shape;42;p14"/>
          <p:cNvPicPr preferRelativeResize="0"/>
          <p:nvPr/>
        </p:nvPicPr>
        <p:blipFill rotWithShape="1">
          <a:blip r:embed="rId5">
            <a:alphaModFix/>
          </a:blip>
          <a:srcRect b="12356" l="8118" r="8083" t="12328"/>
          <a:stretch/>
        </p:blipFill>
        <p:spPr>
          <a:xfrm>
            <a:off x="480047" y="5998950"/>
            <a:ext cx="2261345" cy="64145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ont Cover_No EU Logo - White">
  <p:cSld name="1_Front Cover_No EU Logo - White">
    <p:bg>
      <p:bgPr>
        <a:solidFill>
          <a:schemeClr val="lt1"/>
        </a:solidFill>
      </p:bgPr>
    </p:bg>
    <p:spTree>
      <p:nvGrpSpPr>
        <p:cNvPr id="43" name="Shape 43"/>
        <p:cNvGrpSpPr/>
        <p:nvPr/>
      </p:nvGrpSpPr>
      <p:grpSpPr>
        <a:xfrm>
          <a:off x="0" y="0"/>
          <a:ext cx="0" cy="0"/>
          <a:chOff x="0" y="0"/>
          <a:chExt cx="0" cy="0"/>
        </a:xfrm>
      </p:grpSpPr>
      <p:sp>
        <p:nvSpPr>
          <p:cNvPr id="44" name="Google Shape;44;p15"/>
          <p:cNvSpPr txBox="1"/>
          <p:nvPr>
            <p:ph type="ctrTitle"/>
          </p:nvPr>
        </p:nvSpPr>
        <p:spPr>
          <a:xfrm>
            <a:off x="478800" y="1655710"/>
            <a:ext cx="5400600" cy="1679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4"/>
              </a:buClr>
              <a:buSzPts val="3200"/>
              <a:buFont typeface="Arial"/>
              <a:buNone/>
              <a:defRPr b="0" i="0" sz="3200" u="none" cap="none" strike="noStrike">
                <a:solidFill>
                  <a:schemeClr val="accent4"/>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cxnSp>
        <p:nvCxnSpPr>
          <p:cNvPr id="45" name="Google Shape;45;p15"/>
          <p:cNvCxnSpPr/>
          <p:nvPr/>
        </p:nvCxnSpPr>
        <p:spPr>
          <a:xfrm>
            <a:off x="3408110" y="6045174"/>
            <a:ext cx="0" cy="596400"/>
          </a:xfrm>
          <a:prstGeom prst="straightConnector1">
            <a:avLst/>
          </a:prstGeom>
          <a:noFill/>
          <a:ln cap="flat" cmpd="sng" w="19050">
            <a:solidFill>
              <a:srgbClr val="D8D8D8"/>
            </a:solidFill>
            <a:prstDash val="solid"/>
            <a:round/>
            <a:headEnd len="sm" w="sm" type="none"/>
            <a:tailEnd len="sm" w="sm" type="none"/>
          </a:ln>
        </p:spPr>
      </p:cxnSp>
      <p:pic>
        <p:nvPicPr>
          <p:cNvPr id="46" name="Google Shape;46;p15"/>
          <p:cNvPicPr preferRelativeResize="0"/>
          <p:nvPr/>
        </p:nvPicPr>
        <p:blipFill rotWithShape="1">
          <a:blip r:embed="rId2">
            <a:alphaModFix/>
          </a:blip>
          <a:srcRect b="0" l="0" r="0" t="0"/>
          <a:stretch/>
        </p:blipFill>
        <p:spPr>
          <a:xfrm>
            <a:off x="6672657" y="479916"/>
            <a:ext cx="5039119" cy="5039119"/>
          </a:xfrm>
          <a:prstGeom prst="rect">
            <a:avLst/>
          </a:prstGeom>
          <a:noFill/>
          <a:ln>
            <a:noFill/>
          </a:ln>
        </p:spPr>
      </p:pic>
      <p:grpSp>
        <p:nvGrpSpPr>
          <p:cNvPr id="47" name="Google Shape;47;p15"/>
          <p:cNvGrpSpPr/>
          <p:nvPr/>
        </p:nvGrpSpPr>
        <p:grpSpPr>
          <a:xfrm>
            <a:off x="4074827" y="6045630"/>
            <a:ext cx="1969648" cy="588941"/>
            <a:chOff x="14764800" y="9069350"/>
            <a:chExt cx="2954325" cy="883500"/>
          </a:xfrm>
        </p:grpSpPr>
        <p:cxnSp>
          <p:nvCxnSpPr>
            <p:cNvPr id="48" name="Google Shape;48;p15"/>
            <p:cNvCxnSpPr/>
            <p:nvPr/>
          </p:nvCxnSpPr>
          <p:spPr>
            <a:xfrm>
              <a:off x="14765025" y="9360225"/>
              <a:ext cx="2954100" cy="0"/>
            </a:xfrm>
            <a:prstGeom prst="straightConnector1">
              <a:avLst/>
            </a:prstGeom>
            <a:noFill/>
            <a:ln cap="flat" cmpd="sng" w="76200">
              <a:solidFill>
                <a:srgbClr val="1DE9B6"/>
              </a:solidFill>
              <a:prstDash val="solid"/>
              <a:round/>
              <a:headEnd len="sm" w="sm" type="none"/>
              <a:tailEnd len="sm" w="sm" type="none"/>
            </a:ln>
          </p:spPr>
        </p:cxnSp>
        <p:cxnSp>
          <p:nvCxnSpPr>
            <p:cNvPr id="49" name="Google Shape;49;p15"/>
            <p:cNvCxnSpPr/>
            <p:nvPr/>
          </p:nvCxnSpPr>
          <p:spPr>
            <a:xfrm>
              <a:off x="14765025" y="9867400"/>
              <a:ext cx="2954100" cy="0"/>
            </a:xfrm>
            <a:prstGeom prst="straightConnector1">
              <a:avLst/>
            </a:prstGeom>
            <a:noFill/>
            <a:ln cap="flat" cmpd="sng" w="76200">
              <a:solidFill>
                <a:srgbClr val="FFD600"/>
              </a:solidFill>
              <a:prstDash val="solid"/>
              <a:round/>
              <a:headEnd len="sm" w="sm" type="none"/>
              <a:tailEnd len="sm" w="sm" type="none"/>
            </a:ln>
          </p:spPr>
        </p:cxnSp>
        <p:sp>
          <p:nvSpPr>
            <p:cNvPr id="50" name="Google Shape;50;p15"/>
            <p:cNvSpPr txBox="1"/>
            <p:nvPr/>
          </p:nvSpPr>
          <p:spPr>
            <a:xfrm>
              <a:off x="14764800" y="9069350"/>
              <a:ext cx="2954100" cy="883500"/>
            </a:xfrm>
            <a:prstGeom prst="rect">
              <a:avLst/>
            </a:prstGeom>
            <a:noFill/>
            <a:ln>
              <a:noFill/>
            </a:ln>
          </p:spPr>
          <p:txBody>
            <a:bodyPr anchorCtr="0" anchor="t" bIns="0" lIns="0" spcFirstLastPara="1" rIns="0" wrap="square" tIns="0">
              <a:noAutofit/>
            </a:bodyPr>
            <a:lstStyle/>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i4Trust Website</a:t>
              </a:r>
              <a:endParaRPr b="0" i="0" sz="1300"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i4Trust Community</a:t>
              </a:r>
              <a:endParaRPr b="0" i="0" sz="1300" u="none" cap="none" strike="noStrike">
                <a:solidFill>
                  <a:schemeClr val="dk1"/>
                </a:solidFill>
                <a:latin typeface="Arial"/>
                <a:ea typeface="Arial"/>
                <a:cs typeface="Arial"/>
                <a:sym typeface="Arial"/>
              </a:endParaRPr>
            </a:p>
          </p:txBody>
        </p:sp>
      </p:grpSp>
      <p:pic>
        <p:nvPicPr>
          <p:cNvPr id="51" name="Google Shape;51;p15"/>
          <p:cNvPicPr preferRelativeResize="0"/>
          <p:nvPr/>
        </p:nvPicPr>
        <p:blipFill rotWithShape="1">
          <a:blip r:embed="rId3">
            <a:alphaModFix/>
          </a:blip>
          <a:srcRect b="12356" l="8109" r="8108" t="12341"/>
          <a:stretch/>
        </p:blipFill>
        <p:spPr>
          <a:xfrm>
            <a:off x="480047" y="5998950"/>
            <a:ext cx="2261345" cy="641455"/>
          </a:xfrm>
          <a:prstGeom prst="rect">
            <a:avLst/>
          </a:prstGeom>
          <a:noFill/>
          <a:ln>
            <a:noFill/>
          </a:ln>
        </p:spPr>
      </p:pic>
      <p:pic>
        <p:nvPicPr>
          <p:cNvPr id="52" name="Google Shape;52;p15"/>
          <p:cNvPicPr preferRelativeResize="0"/>
          <p:nvPr/>
        </p:nvPicPr>
        <p:blipFill rotWithShape="1">
          <a:blip r:embed="rId4">
            <a:alphaModFix/>
          </a:blip>
          <a:srcRect b="0" l="0" r="0" t="0"/>
          <a:stretch/>
        </p:blipFill>
        <p:spPr>
          <a:xfrm>
            <a:off x="7377912" y="6192172"/>
            <a:ext cx="1164561" cy="302400"/>
          </a:xfrm>
          <a:prstGeom prst="rect">
            <a:avLst/>
          </a:prstGeom>
          <a:noFill/>
          <a:ln>
            <a:noFill/>
          </a:ln>
        </p:spPr>
      </p:pic>
      <p:pic>
        <p:nvPicPr>
          <p:cNvPr id="53" name="Google Shape;53;p15"/>
          <p:cNvPicPr preferRelativeResize="0"/>
          <p:nvPr/>
        </p:nvPicPr>
        <p:blipFill rotWithShape="1">
          <a:blip r:embed="rId5">
            <a:alphaModFix/>
          </a:blip>
          <a:srcRect b="0" l="0" r="0" t="0"/>
          <a:stretch/>
        </p:blipFill>
        <p:spPr>
          <a:xfrm>
            <a:off x="10428175" y="6192175"/>
            <a:ext cx="1283592" cy="302400"/>
          </a:xfrm>
          <a:prstGeom prst="rect">
            <a:avLst/>
          </a:prstGeom>
          <a:noFill/>
          <a:ln>
            <a:noFill/>
          </a:ln>
        </p:spPr>
      </p:pic>
      <p:pic>
        <p:nvPicPr>
          <p:cNvPr id="54" name="Google Shape;54;p15"/>
          <p:cNvPicPr preferRelativeResize="0"/>
          <p:nvPr/>
        </p:nvPicPr>
        <p:blipFill rotWithShape="1">
          <a:blip r:embed="rId6">
            <a:alphaModFix/>
          </a:blip>
          <a:srcRect b="0" l="-20" r="20" t="0"/>
          <a:stretch/>
        </p:blipFill>
        <p:spPr>
          <a:xfrm>
            <a:off x="9209188" y="6046700"/>
            <a:ext cx="552282" cy="586800"/>
          </a:xfrm>
          <a:prstGeom prst="rect">
            <a:avLst/>
          </a:prstGeom>
          <a:noFill/>
          <a:ln>
            <a:noFill/>
          </a:ln>
        </p:spPr>
      </p:pic>
      <p:cxnSp>
        <p:nvCxnSpPr>
          <p:cNvPr id="55" name="Google Shape;55;p15"/>
          <p:cNvCxnSpPr/>
          <p:nvPr/>
        </p:nvCxnSpPr>
        <p:spPr>
          <a:xfrm>
            <a:off x="6711194" y="6045174"/>
            <a:ext cx="0" cy="596400"/>
          </a:xfrm>
          <a:prstGeom prst="straightConnector1">
            <a:avLst/>
          </a:prstGeom>
          <a:noFill/>
          <a:ln cap="flat" cmpd="sng" w="19050">
            <a:solidFill>
              <a:srgbClr val="D8D8D8"/>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Cover - Black">
  <p:cSld name="2_Section Cover - Black">
    <p:bg>
      <p:bgPr>
        <a:solidFill>
          <a:schemeClr val="dk1"/>
        </a:solidFill>
      </p:bgPr>
    </p:bg>
    <p:spTree>
      <p:nvGrpSpPr>
        <p:cNvPr id="56" name="Shape 56"/>
        <p:cNvGrpSpPr/>
        <p:nvPr/>
      </p:nvGrpSpPr>
      <p:grpSpPr>
        <a:xfrm>
          <a:off x="0" y="0"/>
          <a:ext cx="0" cy="0"/>
          <a:chOff x="0" y="0"/>
          <a:chExt cx="0" cy="0"/>
        </a:xfrm>
      </p:grpSpPr>
      <p:sp>
        <p:nvSpPr>
          <p:cNvPr id="57" name="Google Shape;57;p16"/>
          <p:cNvSpPr txBox="1"/>
          <p:nvPr>
            <p:ph type="ctrTitle"/>
          </p:nvPr>
        </p:nvSpPr>
        <p:spPr>
          <a:xfrm>
            <a:off x="478800" y="3119450"/>
            <a:ext cx="11234700" cy="106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2pPr>
            <a:lvl3pPr lvl="2"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3pPr>
            <a:lvl4pPr lvl="3"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4pPr>
            <a:lvl5pPr lvl="4"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5pPr>
            <a:lvl6pPr lvl="5"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6pPr>
            <a:lvl7pPr lvl="6"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7pPr>
            <a:lvl8pPr lvl="7"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8pPr>
            <a:lvl9pPr lvl="8" marR="0" rtl="0" algn="l">
              <a:lnSpc>
                <a:spcPct val="100000"/>
              </a:lnSpc>
              <a:spcBef>
                <a:spcPts val="0"/>
              </a:spcBef>
              <a:spcAft>
                <a:spcPts val="0"/>
              </a:spcAft>
              <a:buClr>
                <a:schemeClr val="accent1"/>
              </a:buClr>
              <a:buSzPts val="1400"/>
              <a:buFont typeface="Arial"/>
              <a:buNone/>
              <a:defRPr b="0" i="0" sz="5100" u="none" cap="none" strike="noStrike">
                <a:solidFill>
                  <a:schemeClr val="accent1"/>
                </a:solidFill>
                <a:latin typeface="Calibri"/>
                <a:ea typeface="Calibri"/>
                <a:cs typeface="Calibri"/>
                <a:sym typeface="Calibri"/>
              </a:defRPr>
            </a:lvl9pPr>
          </a:lstStyle>
          <a:p/>
        </p:txBody>
      </p:sp>
      <p:sp>
        <p:nvSpPr>
          <p:cNvPr id="58" name="Google Shape;58;p16"/>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59" name="Google Shape;59;p16"/>
          <p:cNvPicPr preferRelativeResize="0"/>
          <p:nvPr/>
        </p:nvPicPr>
        <p:blipFill rotWithShape="1">
          <a:blip r:embed="rId2">
            <a:alphaModFix/>
          </a:blip>
          <a:srcRect b="0" l="0" r="0" t="0"/>
          <a:stretch/>
        </p:blipFill>
        <p:spPr>
          <a:xfrm>
            <a:off x="480047" y="479916"/>
            <a:ext cx="11230034" cy="1878444"/>
          </a:xfrm>
          <a:prstGeom prst="rect">
            <a:avLst/>
          </a:prstGeom>
          <a:noFill/>
          <a:ln>
            <a:noFill/>
          </a:ln>
        </p:spPr>
      </p:pic>
      <p:pic>
        <p:nvPicPr>
          <p:cNvPr id="60" name="Google Shape;60;p16"/>
          <p:cNvPicPr preferRelativeResize="0"/>
          <p:nvPr/>
        </p:nvPicPr>
        <p:blipFill rotWithShape="1">
          <a:blip r:embed="rId3">
            <a:alphaModFix/>
          </a:blip>
          <a:srcRect b="12356" l="8118" r="8083" t="12328"/>
          <a:stretch/>
        </p:blipFill>
        <p:spPr>
          <a:xfrm>
            <a:off x="9452130" y="5857375"/>
            <a:ext cx="2261345" cy="6414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 Black">
  <p:cSld name="3_Text - Black">
    <p:bg>
      <p:bgPr>
        <a:solidFill>
          <a:schemeClr val="dk1"/>
        </a:solidFill>
      </p:bgPr>
    </p:bg>
    <p:spTree>
      <p:nvGrpSpPr>
        <p:cNvPr id="61" name="Shape 61"/>
        <p:cNvGrpSpPr/>
        <p:nvPr/>
      </p:nvGrpSpPr>
      <p:grpSpPr>
        <a:xfrm>
          <a:off x="0" y="0"/>
          <a:ext cx="0" cy="0"/>
          <a:chOff x="0" y="0"/>
          <a:chExt cx="0" cy="0"/>
        </a:xfrm>
      </p:grpSpPr>
      <p:sp>
        <p:nvSpPr>
          <p:cNvPr id="62" name="Google Shape;62;p18"/>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4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
        <p:nvSpPr>
          <p:cNvPr id="63" name="Google Shape;63;p18"/>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64" name="Google Shape;64;p18"/>
          <p:cNvPicPr preferRelativeResize="0"/>
          <p:nvPr/>
        </p:nvPicPr>
        <p:blipFill rotWithShape="1">
          <a:blip r:embed="rId2">
            <a:alphaModFix/>
          </a:blip>
          <a:srcRect b="12356" l="8118" r="8083" t="12328"/>
          <a:stretch/>
        </p:blipFill>
        <p:spPr>
          <a:xfrm>
            <a:off x="10753058" y="6358887"/>
            <a:ext cx="1200119" cy="339941"/>
          </a:xfrm>
          <a:prstGeom prst="rect">
            <a:avLst/>
          </a:prstGeom>
          <a:noFill/>
          <a:ln>
            <a:noFill/>
          </a:ln>
        </p:spPr>
      </p:pic>
      <p:pic>
        <p:nvPicPr>
          <p:cNvPr id="65" name="Google Shape;65;p18"/>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66" name="Google Shape;66;p18"/>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
        <p:nvSpPr>
          <p:cNvPr id="67" name="Google Shape;67;p18"/>
          <p:cNvSpPr txBox="1"/>
          <p:nvPr>
            <p:ph idx="1" type="body"/>
          </p:nvPr>
        </p:nvSpPr>
        <p:spPr>
          <a:xfrm>
            <a:off x="478800" y="1440000"/>
            <a:ext cx="10800000" cy="46800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500"/>
              </a:spcBef>
              <a:spcAft>
                <a:spcPts val="0"/>
              </a:spcAft>
              <a:buClr>
                <a:schemeClr val="accen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lnSpc>
                <a:spcPct val="100000"/>
              </a:lnSpc>
              <a:spcBef>
                <a:spcPts val="500"/>
              </a:spcBef>
              <a:spcAft>
                <a:spcPts val="0"/>
              </a:spcAft>
              <a:buClr>
                <a:schemeClr val="accent4"/>
              </a:buClr>
              <a:buSzPts val="2000"/>
              <a:buFont typeface="Arial"/>
              <a:buChar char="■"/>
              <a:defRPr b="0" i="0" sz="1800" u="none" cap="none" strike="noStrike">
                <a:solidFill>
                  <a:schemeClr val="lt1"/>
                </a:solidFill>
                <a:latin typeface="Arial"/>
                <a:ea typeface="Arial"/>
                <a:cs typeface="Arial"/>
                <a:sym typeface="Arial"/>
              </a:defRPr>
            </a:lvl2pPr>
            <a:lvl3pPr indent="-355600" lvl="2" marL="1371600" marR="0" rtl="0" algn="l">
              <a:lnSpc>
                <a:spcPct val="100000"/>
              </a:lnSpc>
              <a:spcBef>
                <a:spcPts val="500"/>
              </a:spcBef>
              <a:spcAft>
                <a:spcPts val="0"/>
              </a:spcAft>
              <a:buClr>
                <a:schemeClr val="accent2"/>
              </a:buClr>
              <a:buSzPts val="2000"/>
              <a:buFont typeface="Arial"/>
              <a:buChar char="■"/>
              <a:defRPr b="0" i="0" sz="1600" u="none" cap="none" strike="noStrike">
                <a:solidFill>
                  <a:schemeClr val="lt1"/>
                </a:solidFill>
                <a:latin typeface="Arial"/>
                <a:ea typeface="Arial"/>
                <a:cs typeface="Arial"/>
                <a:sym typeface="Arial"/>
              </a:defRPr>
            </a:lvl3pPr>
            <a:lvl4pPr indent="-355600" lvl="3" marL="1828800" marR="0" rtl="0" algn="l">
              <a:lnSpc>
                <a:spcPct val="100000"/>
              </a:lnSpc>
              <a:spcBef>
                <a:spcPts val="500"/>
              </a:spcBef>
              <a:spcAft>
                <a:spcPts val="0"/>
              </a:spcAft>
              <a:buClr>
                <a:schemeClr val="lt2"/>
              </a:buClr>
              <a:buSzPts val="2000"/>
              <a:buFont typeface="Arial"/>
              <a:buChar char="■"/>
              <a:defRPr b="0" i="0" sz="1400" u="none" cap="none" strike="noStrike">
                <a:solidFill>
                  <a:schemeClr val="lt1"/>
                </a:solidFill>
                <a:latin typeface="Arial"/>
                <a:ea typeface="Arial"/>
                <a:cs typeface="Arial"/>
                <a:sym typeface="Arial"/>
              </a:defRPr>
            </a:lvl4pPr>
            <a:lvl5pPr indent="-355600" lvl="4" marL="2286000" marR="0" rtl="0" algn="l">
              <a:lnSpc>
                <a:spcPct val="100000"/>
              </a:lnSpc>
              <a:spcBef>
                <a:spcPts val="500"/>
              </a:spcBef>
              <a:spcAft>
                <a:spcPts val="0"/>
              </a:spcAft>
              <a:buClr>
                <a:schemeClr val="lt1"/>
              </a:buClr>
              <a:buSzPts val="2000"/>
              <a:buFont typeface="Arial"/>
              <a:buChar char="■"/>
              <a:defRPr b="0" i="0" sz="1200" u="none" cap="none" strike="noStrike">
                <a:solidFill>
                  <a:schemeClr val="lt1"/>
                </a:solidFill>
                <a:latin typeface="Arial"/>
                <a:ea typeface="Arial"/>
                <a:cs typeface="Arial"/>
                <a:sym typeface="Arial"/>
              </a:defRPr>
            </a:lvl5pPr>
            <a:lvl6pPr indent="-374650" lvl="5" marL="27432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6pPr>
            <a:lvl7pPr indent="-374650" lvl="6" marL="32004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7pPr>
            <a:lvl8pPr indent="-374650" lvl="7" marL="3657600" marR="0" rtl="0" algn="l">
              <a:lnSpc>
                <a:spcPct val="100000"/>
              </a:lnSpc>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8pPr>
            <a:lvl9pPr indent="-374650" lvl="8" marL="4114800" marR="0" rtl="0" algn="l">
              <a:lnSpc>
                <a:spcPct val="100000"/>
              </a:lnSpc>
              <a:spcBef>
                <a:spcPts val="500"/>
              </a:spcBef>
              <a:spcAft>
                <a:spcPts val="50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with Title - Black">
  <p:cSld name="4_Blank with Title - Black">
    <p:bg>
      <p:bgPr>
        <a:solidFill>
          <a:schemeClr val="dk1"/>
        </a:solidFill>
      </p:bgPr>
    </p:bg>
    <p:spTree>
      <p:nvGrpSpPr>
        <p:cNvPr id="68" name="Shape 68"/>
        <p:cNvGrpSpPr/>
        <p:nvPr/>
      </p:nvGrpSpPr>
      <p:grpSpPr>
        <a:xfrm>
          <a:off x="0" y="0"/>
          <a:ext cx="0" cy="0"/>
          <a:chOff x="0" y="0"/>
          <a:chExt cx="0" cy="0"/>
        </a:xfrm>
      </p:grpSpPr>
      <p:sp>
        <p:nvSpPr>
          <p:cNvPr id="69" name="Google Shape;69;p20"/>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70" name="Google Shape;70;p20"/>
          <p:cNvPicPr preferRelativeResize="0"/>
          <p:nvPr/>
        </p:nvPicPr>
        <p:blipFill rotWithShape="1">
          <a:blip r:embed="rId2">
            <a:alphaModFix/>
          </a:blip>
          <a:srcRect b="12356" l="8118" r="8083" t="12328"/>
          <a:stretch/>
        </p:blipFill>
        <p:spPr>
          <a:xfrm>
            <a:off x="10753058" y="6358887"/>
            <a:ext cx="1200119" cy="339941"/>
          </a:xfrm>
          <a:prstGeom prst="rect">
            <a:avLst/>
          </a:prstGeom>
          <a:noFill/>
          <a:ln>
            <a:noFill/>
          </a:ln>
        </p:spPr>
      </p:pic>
      <p:pic>
        <p:nvPicPr>
          <p:cNvPr id="71" name="Google Shape;71;p20"/>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72" name="Google Shape;72;p20"/>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
        <p:nvSpPr>
          <p:cNvPr id="73" name="Google Shape;73;p20"/>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1400"/>
              <a:buFont typeface="Arial"/>
              <a:buNone/>
              <a:defRPr b="0" i="0" sz="3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no Title - Black">
  <p:cSld name="5_Blank no Title - Black">
    <p:bg>
      <p:bgPr>
        <a:solidFill>
          <a:schemeClr val="dk1"/>
        </a:solidFill>
      </p:bgPr>
    </p:bg>
    <p:spTree>
      <p:nvGrpSpPr>
        <p:cNvPr id="74" name="Shape 74"/>
        <p:cNvGrpSpPr/>
        <p:nvPr/>
      </p:nvGrpSpPr>
      <p:grpSpPr>
        <a:xfrm>
          <a:off x="0" y="0"/>
          <a:ext cx="0" cy="0"/>
          <a:chOff x="0" y="0"/>
          <a:chExt cx="0" cy="0"/>
        </a:xfrm>
      </p:grpSpPr>
      <p:sp>
        <p:nvSpPr>
          <p:cNvPr id="75" name="Google Shape;75;p21"/>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76" name="Google Shape;76;p21"/>
          <p:cNvPicPr preferRelativeResize="0"/>
          <p:nvPr/>
        </p:nvPicPr>
        <p:blipFill rotWithShape="1">
          <a:blip r:embed="rId2">
            <a:alphaModFix/>
          </a:blip>
          <a:srcRect b="12356" l="8118" r="8083" t="12328"/>
          <a:stretch/>
        </p:blipFill>
        <p:spPr>
          <a:xfrm>
            <a:off x="10753058" y="6358887"/>
            <a:ext cx="1200119" cy="339941"/>
          </a:xfrm>
          <a:prstGeom prst="rect">
            <a:avLst/>
          </a:prstGeom>
          <a:noFill/>
          <a:ln>
            <a:noFill/>
          </a:ln>
        </p:spPr>
      </p:pic>
      <p:pic>
        <p:nvPicPr>
          <p:cNvPr id="77" name="Google Shape;77;p21"/>
          <p:cNvPicPr preferRelativeResize="0"/>
          <p:nvPr/>
        </p:nvPicPr>
        <p:blipFill rotWithShape="1">
          <a:blip r:embed="rId3">
            <a:alphaModFix/>
          </a:blip>
          <a:srcRect b="0" l="0" r="0" t="0"/>
          <a:stretch/>
        </p:blipFill>
        <p:spPr>
          <a:xfrm flipH="1" rot="10800000">
            <a:off x="0" y="6317975"/>
            <a:ext cx="540000" cy="540000"/>
          </a:xfrm>
          <a:prstGeom prst="rect">
            <a:avLst/>
          </a:prstGeom>
          <a:noFill/>
          <a:ln>
            <a:noFill/>
          </a:ln>
        </p:spPr>
      </p:pic>
      <p:pic>
        <p:nvPicPr>
          <p:cNvPr id="78" name="Google Shape;78;p21"/>
          <p:cNvPicPr preferRelativeResize="0"/>
          <p:nvPr/>
        </p:nvPicPr>
        <p:blipFill rotWithShape="1">
          <a:blip r:embed="rId4">
            <a:alphaModFix/>
          </a:blip>
          <a:srcRect b="0" l="0" r="0" t="0"/>
          <a:stretch/>
        </p:blipFill>
        <p:spPr>
          <a:xfrm flipH="1">
            <a:off x="11653200" y="0"/>
            <a:ext cx="540000" cy="540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idx="12" type="sldNum"/>
          </p:nvPr>
        </p:nvSpPr>
        <p:spPr>
          <a:xfrm>
            <a:off x="11410519" y="6333134"/>
            <a:ext cx="731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stackoverflow.com/questions/tagged/fiware" TargetMode="Externa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stackoverflow.com/questions/tagged/fiware" TargetMode="Externa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3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i4trust.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5.png"/><Relationship Id="rId6" Type="http://schemas.openxmlformats.org/officeDocument/2006/relationships/image" Target="../media/image19.jpg"/><Relationship Id="rId7" Type="http://schemas.openxmlformats.org/officeDocument/2006/relationships/image" Target="../media/image21.png"/><Relationship Id="rId8"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jp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10.jpg"/><Relationship Id="rId6" Type="http://schemas.openxmlformats.org/officeDocument/2006/relationships/image" Target="../media/image35.png"/><Relationship Id="rId7"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4trust.org/" TargetMode="External"/><Relationship Id="rId4" Type="http://schemas.openxmlformats.org/officeDocument/2006/relationships/hyperlink" Target="https://spaces.fundingbox.com/c/i4trust/categories/i4TrustHelpDesk" TargetMode="External"/><Relationship Id="rId5" Type="http://schemas.openxmlformats.org/officeDocument/2006/relationships/hyperlink" Target="https://stackoverflow.com/questions/tagged/fiware" TargetMode="External"/><Relationship Id="rId6" Type="http://schemas.openxmlformats.org/officeDocument/2006/relationships/image" Target="../media/image3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478800" y="1656860"/>
            <a:ext cx="5400600" cy="1679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200"/>
              <a:buNone/>
            </a:pPr>
            <a:r>
              <a:rPr lang="en-US"/>
              <a:t>i4Trust – Multi-tier support</a:t>
            </a:r>
            <a:endParaRPr/>
          </a:p>
        </p:txBody>
      </p:sp>
      <p:sp>
        <p:nvSpPr>
          <p:cNvPr id="100" name="Google Shape;100;p1"/>
          <p:cNvSpPr txBox="1"/>
          <p:nvPr>
            <p:ph idx="1" type="subTitle"/>
          </p:nvPr>
        </p:nvSpPr>
        <p:spPr>
          <a:xfrm>
            <a:off x="478799" y="3114375"/>
            <a:ext cx="6117943" cy="159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chemeClr val="accent3"/>
                </a:solidFill>
                <a:latin typeface="Arial"/>
                <a:ea typeface="Arial"/>
                <a:cs typeface="Arial"/>
                <a:sym typeface="Arial"/>
              </a:rPr>
              <a:t>Juanjo Hierro - CTO FIWARE Foundation</a:t>
            </a:r>
            <a:endParaRPr b="0" i="0" sz="1600" u="none" cap="none" strike="noStrike">
              <a:solidFill>
                <a:schemeClr val="accent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5"/>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48" name="Google Shape;248;p55"/>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Goal: being able to monitor and report on handling of tickets</a:t>
            </a:r>
            <a:endParaRPr/>
          </a:p>
        </p:txBody>
      </p:sp>
      <p:pic>
        <p:nvPicPr>
          <p:cNvPr id="249" name="Google Shape;249;p55"/>
          <p:cNvPicPr preferRelativeResize="0"/>
          <p:nvPr/>
        </p:nvPicPr>
        <p:blipFill rotWithShape="1">
          <a:blip r:embed="rId3">
            <a:alphaModFix/>
          </a:blip>
          <a:srcRect b="0" l="0" r="0" t="0"/>
          <a:stretch/>
        </p:blipFill>
        <p:spPr>
          <a:xfrm>
            <a:off x="1502035" y="1251763"/>
            <a:ext cx="9189518" cy="5241116"/>
          </a:xfrm>
          <a:prstGeom prst="rect">
            <a:avLst/>
          </a:prstGeom>
          <a:noFill/>
          <a:ln cap="flat" cmpd="sng" w="9525">
            <a:solidFill>
              <a:srgbClr val="7A7A7A"/>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6"/>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Notes regarding JIRA</a:t>
            </a:r>
            <a:endParaRPr/>
          </a:p>
        </p:txBody>
      </p:sp>
      <p:sp>
        <p:nvSpPr>
          <p:cNvPr id="256" name="Google Shape;256;p56"/>
          <p:cNvSpPr txBox="1"/>
          <p:nvPr>
            <p:ph idx="1" type="body"/>
          </p:nvPr>
        </p:nvSpPr>
        <p:spPr>
          <a:xfrm>
            <a:off x="478800" y="1244600"/>
            <a:ext cx="8402310" cy="5372100"/>
          </a:xfrm>
          <a:prstGeom prst="rect">
            <a:avLst/>
          </a:prstGeom>
          <a:noFill/>
          <a:ln>
            <a:noFill/>
          </a:ln>
        </p:spPr>
        <p:txBody>
          <a:bodyPr anchorCtr="0" anchor="t" bIns="0" lIns="0" spcFirstLastPara="1" rIns="0" wrap="square" tIns="0">
            <a:noAutofit/>
          </a:bodyPr>
          <a:lstStyle/>
          <a:p>
            <a:pPr indent="-355600" lvl="0" marL="457200" marR="0" rtl="0" algn="l">
              <a:lnSpc>
                <a:spcPct val="100000"/>
              </a:lnSpc>
              <a:spcBef>
                <a:spcPts val="500"/>
              </a:spcBef>
              <a:spcAft>
                <a:spcPts val="0"/>
              </a:spcAft>
              <a:buClr>
                <a:schemeClr val="accent1"/>
              </a:buClr>
              <a:buSzPts val="2000"/>
              <a:buFont typeface="Arial"/>
              <a:buChar char="■"/>
            </a:pPr>
            <a:r>
              <a:rPr lang="en-US"/>
              <a:t>DIHs will be assigned a user account in the ITRUST JIRA project that has been created:</a:t>
            </a:r>
            <a:endParaRPr/>
          </a:p>
          <a:p>
            <a:pPr indent="-355600" lvl="1" marL="914400" rtl="0" algn="l">
              <a:lnSpc>
                <a:spcPct val="100000"/>
              </a:lnSpc>
              <a:spcBef>
                <a:spcPts val="500"/>
              </a:spcBef>
              <a:spcAft>
                <a:spcPts val="0"/>
              </a:spcAft>
              <a:buSzPts val="2000"/>
              <a:buChar char="■"/>
            </a:pPr>
            <a:r>
              <a:rPr lang="en-US"/>
              <a:t>&lt;DIH-id&gt;.Helpdesk (Tier1)</a:t>
            </a:r>
            <a:endParaRPr/>
          </a:p>
          <a:p>
            <a:pPr indent="-355600" lvl="1" marL="914400" rtl="0" algn="l">
              <a:lnSpc>
                <a:spcPct val="100000"/>
              </a:lnSpc>
              <a:spcBef>
                <a:spcPts val="500"/>
              </a:spcBef>
              <a:spcAft>
                <a:spcPts val="0"/>
              </a:spcAft>
              <a:buSzPts val="2000"/>
              <a:buChar char="■"/>
            </a:pPr>
            <a:r>
              <a:rPr lang="en-US"/>
              <a:t>&lt;DIH-id&gt;.LEBD</a:t>
            </a:r>
            <a:endParaRPr/>
          </a:p>
          <a:p>
            <a:pPr indent="-355600" lvl="1" marL="914400" rtl="0" algn="l">
              <a:lnSpc>
                <a:spcPct val="100000"/>
              </a:lnSpc>
              <a:spcBef>
                <a:spcPts val="500"/>
              </a:spcBef>
              <a:spcAft>
                <a:spcPts val="0"/>
              </a:spcAft>
              <a:buSzPts val="2000"/>
              <a:buChar char="■"/>
            </a:pPr>
            <a:r>
              <a:rPr lang="en-US"/>
              <a:t>&lt;DIH-id&gt;.Ambassador</a:t>
            </a:r>
            <a:endParaRPr/>
          </a:p>
          <a:p>
            <a:pPr indent="-355600" lvl="0" marL="457200" rtl="0" algn="l">
              <a:lnSpc>
                <a:spcPct val="100000"/>
              </a:lnSpc>
              <a:spcBef>
                <a:spcPts val="1200"/>
              </a:spcBef>
              <a:spcAft>
                <a:spcPts val="0"/>
              </a:spcAft>
              <a:buSzPts val="2000"/>
              <a:buChar char="■"/>
            </a:pPr>
            <a:r>
              <a:rPr lang="en-US"/>
              <a:t>A JIRA ticket will be created whenever a request is formulated on the i4Trust Helpdesk space and the ticket id (ITRUST-&lt;number&gt;) will be reported to the user as a first answer:</a:t>
            </a:r>
            <a:endParaRPr/>
          </a:p>
          <a:p>
            <a:pPr indent="-355600" lvl="1" marL="914400" rtl="0" algn="l">
              <a:lnSpc>
                <a:spcPct val="100000"/>
              </a:lnSpc>
              <a:spcBef>
                <a:spcPts val="600"/>
              </a:spcBef>
              <a:spcAft>
                <a:spcPts val="0"/>
              </a:spcAft>
              <a:buSzPts val="2000"/>
              <a:buChar char="■"/>
            </a:pPr>
            <a:r>
              <a:rPr lang="en-US"/>
              <a:t>Initially, i4Trust core partners will take care of creating the JIRA ticket manually</a:t>
            </a:r>
            <a:endParaRPr/>
          </a:p>
          <a:p>
            <a:pPr indent="-355600" lvl="1" marL="914400" rtl="0" algn="l">
              <a:lnSpc>
                <a:spcPct val="100000"/>
              </a:lnSpc>
              <a:spcBef>
                <a:spcPts val="600"/>
              </a:spcBef>
              <a:spcAft>
                <a:spcPts val="0"/>
              </a:spcAft>
              <a:buSzPts val="2000"/>
              <a:buChar char="■"/>
            </a:pPr>
            <a:r>
              <a:rPr lang="en-US"/>
              <a:t>However, soon JIRA tickets will be created automatically</a:t>
            </a:r>
            <a:endParaRPr/>
          </a:p>
          <a:p>
            <a:pPr indent="-355600" lvl="0" marL="457200" rtl="0" algn="l">
              <a:lnSpc>
                <a:spcPct val="100000"/>
              </a:lnSpc>
              <a:spcBef>
                <a:spcPts val="1200"/>
              </a:spcBef>
              <a:spcAft>
                <a:spcPts val="0"/>
              </a:spcAft>
              <a:buSzPts val="2000"/>
              <a:buChar char="■"/>
            </a:pPr>
            <a:r>
              <a:rPr lang="en-US"/>
              <a:t>The DIH that decides to handle a request should first self-assign the corresponding ticket on JIRA</a:t>
            </a:r>
            <a:endParaRPr/>
          </a:p>
        </p:txBody>
      </p:sp>
      <p:sp>
        <p:nvSpPr>
          <p:cNvPr id="257" name="Google Shape;257;p56"/>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descr="Abilities and Mechanics | Stands Awakening Wiki | Fandom" id="258" name="Google Shape;258;p56"/>
          <p:cNvPicPr preferRelativeResize="0"/>
          <p:nvPr/>
        </p:nvPicPr>
        <p:blipFill rotWithShape="1">
          <a:blip r:embed="rId3">
            <a:alphaModFix/>
          </a:blip>
          <a:srcRect b="0" l="0" r="0" t="0"/>
          <a:stretch/>
        </p:blipFill>
        <p:spPr>
          <a:xfrm>
            <a:off x="8619850" y="1539600"/>
            <a:ext cx="4073800" cy="407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7"/>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Tier 1 – Basic help resolution</a:t>
            </a:r>
            <a:endParaRPr/>
          </a:p>
        </p:txBody>
      </p:sp>
      <p:sp>
        <p:nvSpPr>
          <p:cNvPr id="265" name="Google Shape;265;p57"/>
          <p:cNvSpPr txBox="1"/>
          <p:nvPr>
            <p:ph idx="1" type="body"/>
          </p:nvPr>
        </p:nvSpPr>
        <p:spPr>
          <a:xfrm>
            <a:off x="478800" y="1460499"/>
            <a:ext cx="8333730" cy="5032379"/>
          </a:xfrm>
          <a:prstGeom prst="rect">
            <a:avLst/>
          </a:prstGeom>
          <a:noFill/>
          <a:ln>
            <a:noFill/>
          </a:ln>
        </p:spPr>
        <p:txBody>
          <a:bodyPr anchorCtr="0" anchor="t" bIns="0" lIns="0" spcFirstLastPara="1" rIns="0" wrap="square" tIns="0">
            <a:noAutofit/>
          </a:bodyPr>
          <a:lstStyle/>
          <a:p>
            <a:pPr indent="-355600" lvl="0" marL="457200" rtl="0" algn="l">
              <a:lnSpc>
                <a:spcPct val="100000"/>
              </a:lnSpc>
              <a:spcBef>
                <a:spcPts val="600"/>
              </a:spcBef>
              <a:spcAft>
                <a:spcPts val="0"/>
              </a:spcAft>
              <a:buSzPts val="2000"/>
              <a:buChar char="■"/>
            </a:pPr>
            <a:r>
              <a:rPr lang="en-US"/>
              <a:t>Support is collaborative, so requests that arrive through the help-desk space can be self-assigned by any of the DIHs in the Community:</a:t>
            </a:r>
            <a:endParaRPr/>
          </a:p>
          <a:p>
            <a:pPr indent="-355600" lvl="1" marL="914400" rtl="0" algn="l">
              <a:lnSpc>
                <a:spcPct val="100000"/>
              </a:lnSpc>
              <a:spcBef>
                <a:spcPts val="1200"/>
              </a:spcBef>
              <a:spcAft>
                <a:spcPts val="0"/>
              </a:spcAft>
              <a:buSzPts val="2000"/>
              <a:buChar char="■"/>
            </a:pPr>
            <a:r>
              <a:rPr lang="en-US"/>
              <a:t>DIHs have the opportunity to connect with the given organization</a:t>
            </a:r>
            <a:endParaRPr/>
          </a:p>
          <a:p>
            <a:pPr indent="-355600" lvl="1" marL="914400" rtl="0" algn="l">
              <a:lnSpc>
                <a:spcPct val="100000"/>
              </a:lnSpc>
              <a:spcBef>
                <a:spcPts val="1200"/>
              </a:spcBef>
              <a:spcAft>
                <a:spcPts val="0"/>
              </a:spcAft>
              <a:buSzPts val="2000"/>
              <a:buChar char="■"/>
            </a:pPr>
            <a:r>
              <a:rPr lang="en-US"/>
              <a:t>Note that several organizations may be able to answer a given question</a:t>
            </a:r>
            <a:endParaRPr/>
          </a:p>
          <a:p>
            <a:pPr indent="-355600" lvl="0" marL="457200" rtl="0" algn="l">
              <a:lnSpc>
                <a:spcPct val="100000"/>
              </a:lnSpc>
              <a:spcBef>
                <a:spcPts val="1200"/>
              </a:spcBef>
              <a:spcAft>
                <a:spcPts val="0"/>
              </a:spcAft>
              <a:buSzPts val="2000"/>
              <a:buChar char="■"/>
            </a:pPr>
            <a:r>
              <a:rPr lang="en-US"/>
              <a:t>DIHs may allocate people at this Tier managing the requests according to defined support scripts (e.g., check whether answer to the question is part of a published FAQ) and forwarding the request to the next tier if they don’t find a standard answer</a:t>
            </a:r>
            <a:endParaRPr/>
          </a:p>
          <a:p>
            <a:pPr indent="-355600" lvl="0" marL="457200" rtl="0" algn="l">
              <a:lnSpc>
                <a:spcPct val="100000"/>
              </a:lnSpc>
              <a:spcBef>
                <a:spcPts val="1200"/>
              </a:spcBef>
              <a:spcAft>
                <a:spcPts val="0"/>
              </a:spcAft>
              <a:buSzPts val="2000"/>
              <a:buChar char="■"/>
            </a:pPr>
            <a:r>
              <a:rPr lang="en-US"/>
              <a:t>If a given request does not get self-assigned until a certain time, experts from i4Trust core partners will self-assign it</a:t>
            </a:r>
            <a:endParaRPr/>
          </a:p>
          <a:p>
            <a:pPr indent="-355600" lvl="0" marL="457200" rtl="0" algn="l">
              <a:lnSpc>
                <a:spcPct val="100000"/>
              </a:lnSpc>
              <a:spcBef>
                <a:spcPts val="1200"/>
              </a:spcBef>
              <a:spcAft>
                <a:spcPts val="0"/>
              </a:spcAft>
              <a:buSzPts val="2000"/>
              <a:buChar char="■"/>
            </a:pPr>
            <a:r>
              <a:rPr lang="en-US"/>
              <a:t>When a SME issues a request and it doesn’t get satisfied with the answer they will be able to signal it (so that experts from i4Trust core partners can answer)</a:t>
            </a:r>
            <a:endParaRPr/>
          </a:p>
          <a:p>
            <a:pPr indent="-228600" lvl="0" marL="457200" rtl="0" algn="l">
              <a:lnSpc>
                <a:spcPct val="100000"/>
              </a:lnSpc>
              <a:spcBef>
                <a:spcPts val="1200"/>
              </a:spcBef>
              <a:spcAft>
                <a:spcPts val="0"/>
              </a:spcAft>
              <a:buSzPts val="2000"/>
              <a:buNone/>
            </a:pPr>
            <a:r>
              <a:t/>
            </a:r>
            <a:endParaRPr/>
          </a:p>
          <a:p>
            <a:pPr indent="-228600" lvl="0" marL="457200" rtl="0" algn="l">
              <a:lnSpc>
                <a:spcPct val="100000"/>
              </a:lnSpc>
              <a:spcBef>
                <a:spcPts val="1200"/>
              </a:spcBef>
              <a:spcAft>
                <a:spcPts val="600"/>
              </a:spcAft>
              <a:buSzPts val="2000"/>
              <a:buNone/>
            </a:pPr>
            <a:r>
              <a:t/>
            </a:r>
            <a:endParaRPr/>
          </a:p>
        </p:txBody>
      </p:sp>
      <p:sp>
        <p:nvSpPr>
          <p:cNvPr id="266" name="Google Shape;266;p57"/>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267" name="Google Shape;267;p57"/>
          <p:cNvPicPr preferRelativeResize="0"/>
          <p:nvPr/>
        </p:nvPicPr>
        <p:blipFill rotWithShape="1">
          <a:blip r:embed="rId3">
            <a:alphaModFix/>
          </a:blip>
          <a:srcRect b="0" l="0" r="0" t="0"/>
          <a:stretch/>
        </p:blipFill>
        <p:spPr>
          <a:xfrm>
            <a:off x="9166860" y="2498628"/>
            <a:ext cx="2889568" cy="2416948"/>
          </a:xfrm>
          <a:prstGeom prst="rect">
            <a:avLst/>
          </a:prstGeom>
          <a:noFill/>
          <a:ln>
            <a:noFill/>
          </a:ln>
        </p:spPr>
      </p:pic>
      <p:sp>
        <p:nvSpPr>
          <p:cNvPr id="268" name="Google Shape;268;p57"/>
          <p:cNvSpPr/>
          <p:nvPr/>
        </p:nvSpPr>
        <p:spPr>
          <a:xfrm>
            <a:off x="9006840" y="3303270"/>
            <a:ext cx="3186748" cy="1703070"/>
          </a:xfrm>
          <a:prstGeom prst="rect">
            <a:avLst/>
          </a:prstGeom>
          <a:solidFill>
            <a:srgbClr val="FFFFFF">
              <a:alpha val="8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8"/>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Tier 2 – In-depth technical or business support</a:t>
            </a:r>
            <a:endParaRPr/>
          </a:p>
        </p:txBody>
      </p:sp>
      <p:sp>
        <p:nvSpPr>
          <p:cNvPr id="275" name="Google Shape;275;p58"/>
          <p:cNvSpPr txBox="1"/>
          <p:nvPr>
            <p:ph idx="1" type="body"/>
          </p:nvPr>
        </p:nvSpPr>
        <p:spPr>
          <a:xfrm>
            <a:off x="478800" y="1440000"/>
            <a:ext cx="7687300" cy="4680000"/>
          </a:xfrm>
          <a:prstGeom prst="rect">
            <a:avLst/>
          </a:prstGeom>
          <a:noFill/>
          <a:ln>
            <a:noFill/>
          </a:ln>
        </p:spPr>
        <p:txBody>
          <a:bodyPr anchorCtr="0" anchor="t" bIns="0" lIns="0" spcFirstLastPara="1" rIns="0" wrap="square" tIns="0">
            <a:noAutofit/>
          </a:bodyPr>
          <a:lstStyle/>
          <a:p>
            <a:pPr indent="-355600" lvl="0" marL="457200" marR="0" rtl="0" algn="l">
              <a:lnSpc>
                <a:spcPct val="100000"/>
              </a:lnSpc>
              <a:spcBef>
                <a:spcPts val="500"/>
              </a:spcBef>
              <a:spcAft>
                <a:spcPts val="0"/>
              </a:spcAft>
              <a:buClr>
                <a:schemeClr val="accent1"/>
              </a:buClr>
              <a:buSzPts val="2000"/>
              <a:buFont typeface="Arial"/>
              <a:buChar char="■"/>
            </a:pPr>
            <a:r>
              <a:rPr lang="en-US"/>
              <a:t>DIHs should allocate people at Tier 2 able to handle requests assigned to them (forwarded) by people at Tier 1</a:t>
            </a:r>
            <a:endParaRPr/>
          </a:p>
          <a:p>
            <a:pPr indent="-355600" lvl="1" marL="914400" rtl="0" algn="l">
              <a:lnSpc>
                <a:spcPct val="100000"/>
              </a:lnSpc>
              <a:spcBef>
                <a:spcPts val="500"/>
              </a:spcBef>
              <a:spcAft>
                <a:spcPts val="0"/>
              </a:spcAft>
              <a:buSzPts val="2000"/>
              <a:buChar char="■"/>
            </a:pPr>
            <a:r>
              <a:rPr lang="en-US"/>
              <a:t>Ambassadors will attend business-oriented requests </a:t>
            </a:r>
            <a:endParaRPr/>
          </a:p>
          <a:p>
            <a:pPr indent="-355600" lvl="1" marL="914400" rtl="0" algn="l">
              <a:lnSpc>
                <a:spcPct val="100000"/>
              </a:lnSpc>
              <a:spcBef>
                <a:spcPts val="500"/>
              </a:spcBef>
              <a:spcAft>
                <a:spcPts val="0"/>
              </a:spcAft>
              <a:buSzPts val="2000"/>
              <a:buChar char="■"/>
            </a:pPr>
            <a:r>
              <a:rPr lang="en-US"/>
              <a:t>LEBDs will attend the technical-oriented requests</a:t>
            </a:r>
            <a:endParaRPr/>
          </a:p>
          <a:p>
            <a:pPr indent="-355600" lvl="0" marL="457200" rtl="0" algn="l">
              <a:lnSpc>
                <a:spcPct val="100000"/>
              </a:lnSpc>
              <a:spcBef>
                <a:spcPts val="1200"/>
              </a:spcBef>
              <a:spcAft>
                <a:spcPts val="0"/>
              </a:spcAft>
              <a:buSzPts val="2000"/>
              <a:buChar char="■"/>
            </a:pPr>
            <a:r>
              <a:rPr lang="en-US"/>
              <a:t>People at Tier 2 are also able to directly self-assign a request from a given user </a:t>
            </a:r>
            <a:endParaRPr/>
          </a:p>
          <a:p>
            <a:pPr indent="-355600" lvl="0" marL="457200" rtl="0" algn="l">
              <a:lnSpc>
                <a:spcPct val="100000"/>
              </a:lnSpc>
              <a:spcBef>
                <a:spcPts val="1200"/>
              </a:spcBef>
              <a:spcAft>
                <a:spcPts val="0"/>
              </a:spcAft>
              <a:buSzPts val="2000"/>
              <a:buChar char="■"/>
            </a:pPr>
            <a:r>
              <a:rPr lang="en-US"/>
              <a:t>If they feel like they don’t know how to handle a request, they can assign the request (JIRA ticket) to i4Trust core partners for solving it by means of assigning it to a designated JIRA user</a:t>
            </a:r>
            <a:endParaRPr/>
          </a:p>
          <a:p>
            <a:pPr indent="-355600" lvl="0" marL="457200" rtl="0" algn="l">
              <a:lnSpc>
                <a:spcPct val="100000"/>
              </a:lnSpc>
              <a:spcBef>
                <a:spcPts val="1200"/>
              </a:spcBef>
              <a:spcAft>
                <a:spcPts val="0"/>
              </a:spcAft>
              <a:buSzPts val="2000"/>
              <a:buChar char="■"/>
            </a:pPr>
            <a:r>
              <a:rPr lang="en-US"/>
              <a:t>When a SME issues a request and it doesn’t get satisfied with the answer they should be able to signal it (so that experts from i4Trust core partners can answer)</a:t>
            </a:r>
            <a:endParaRPr/>
          </a:p>
          <a:p>
            <a:pPr indent="-228600" lvl="0" marL="457200" marR="0" rtl="0" algn="l">
              <a:lnSpc>
                <a:spcPct val="100000"/>
              </a:lnSpc>
              <a:spcBef>
                <a:spcPts val="500"/>
              </a:spcBef>
              <a:spcAft>
                <a:spcPts val="0"/>
              </a:spcAft>
              <a:buClr>
                <a:schemeClr val="accent1"/>
              </a:buClr>
              <a:buSzPts val="2000"/>
              <a:buFont typeface="Arial"/>
              <a:buNone/>
            </a:pPr>
            <a:r>
              <a:t/>
            </a:r>
            <a:endParaRPr/>
          </a:p>
          <a:p>
            <a:pPr indent="-228600" lvl="0" marL="457200" marR="0" rtl="0" algn="l">
              <a:lnSpc>
                <a:spcPct val="100000"/>
              </a:lnSpc>
              <a:spcBef>
                <a:spcPts val="500"/>
              </a:spcBef>
              <a:spcAft>
                <a:spcPts val="0"/>
              </a:spcAft>
              <a:buClr>
                <a:schemeClr val="accent1"/>
              </a:buClr>
              <a:buSzPts val="2000"/>
              <a:buFont typeface="Arial"/>
              <a:buNone/>
            </a:pPr>
            <a:r>
              <a:t/>
            </a:r>
            <a:endParaRPr/>
          </a:p>
        </p:txBody>
      </p:sp>
      <p:sp>
        <p:nvSpPr>
          <p:cNvPr id="276" name="Google Shape;276;p58"/>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277" name="Google Shape;277;p58"/>
          <p:cNvPicPr preferRelativeResize="0"/>
          <p:nvPr/>
        </p:nvPicPr>
        <p:blipFill rotWithShape="1">
          <a:blip r:embed="rId3">
            <a:alphaModFix/>
          </a:blip>
          <a:srcRect b="0" l="0" r="0" t="0"/>
          <a:stretch/>
        </p:blipFill>
        <p:spPr>
          <a:xfrm>
            <a:off x="9166860" y="2498628"/>
            <a:ext cx="2889568" cy="2416948"/>
          </a:xfrm>
          <a:prstGeom prst="rect">
            <a:avLst/>
          </a:prstGeom>
          <a:noFill/>
          <a:ln>
            <a:noFill/>
          </a:ln>
        </p:spPr>
      </p:pic>
      <p:sp>
        <p:nvSpPr>
          <p:cNvPr id="278" name="Google Shape;278;p58"/>
          <p:cNvSpPr/>
          <p:nvPr/>
        </p:nvSpPr>
        <p:spPr>
          <a:xfrm>
            <a:off x="9006840" y="4080510"/>
            <a:ext cx="3186748" cy="925830"/>
          </a:xfrm>
          <a:prstGeom prst="rect">
            <a:avLst/>
          </a:prstGeom>
          <a:solidFill>
            <a:srgbClr val="FFFFFF">
              <a:alpha val="8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9" name="Google Shape;279;p58"/>
          <p:cNvSpPr/>
          <p:nvPr/>
        </p:nvSpPr>
        <p:spPr>
          <a:xfrm>
            <a:off x="9006840" y="2362144"/>
            <a:ext cx="3186748" cy="925830"/>
          </a:xfrm>
          <a:prstGeom prst="rect">
            <a:avLst/>
          </a:prstGeom>
          <a:solidFill>
            <a:srgbClr val="FFFFFF">
              <a:alpha val="8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9"/>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Tier 3 – Experts Service Support (i4Trust core partners)</a:t>
            </a:r>
            <a:endParaRPr/>
          </a:p>
        </p:txBody>
      </p:sp>
      <p:sp>
        <p:nvSpPr>
          <p:cNvPr id="285" name="Google Shape;285;p59"/>
          <p:cNvSpPr txBox="1"/>
          <p:nvPr>
            <p:ph idx="1" type="body"/>
          </p:nvPr>
        </p:nvSpPr>
        <p:spPr>
          <a:xfrm>
            <a:off x="478800" y="1440000"/>
            <a:ext cx="7687300" cy="4680000"/>
          </a:xfrm>
          <a:prstGeom prst="rect">
            <a:avLst/>
          </a:prstGeom>
          <a:noFill/>
          <a:ln>
            <a:noFill/>
          </a:ln>
        </p:spPr>
        <p:txBody>
          <a:bodyPr anchorCtr="0" anchor="t" bIns="0" lIns="0" spcFirstLastPara="1" rIns="0" wrap="square" tIns="0">
            <a:noAutofit/>
          </a:bodyPr>
          <a:lstStyle/>
          <a:p>
            <a:pPr indent="-355600" lvl="0" marL="457200" marR="0" rtl="0" algn="l">
              <a:lnSpc>
                <a:spcPct val="100000"/>
              </a:lnSpc>
              <a:spcBef>
                <a:spcPts val="500"/>
              </a:spcBef>
              <a:spcAft>
                <a:spcPts val="0"/>
              </a:spcAft>
              <a:buClr>
                <a:schemeClr val="accent1"/>
              </a:buClr>
              <a:buSzPts val="2000"/>
              <a:buFont typeface="Arial"/>
              <a:buChar char="■"/>
            </a:pPr>
            <a:r>
              <a:rPr lang="en-US"/>
              <a:t>i4Trust core partners will allocate people at Tier 3 able to handle requests assigned to them (forwarded) by people at Tier 1</a:t>
            </a:r>
            <a:endParaRPr/>
          </a:p>
          <a:p>
            <a:pPr indent="-355600" lvl="0" marL="457200" rtl="0" algn="l">
              <a:lnSpc>
                <a:spcPct val="100000"/>
              </a:lnSpc>
              <a:spcBef>
                <a:spcPts val="1200"/>
              </a:spcBef>
              <a:spcAft>
                <a:spcPts val="0"/>
              </a:spcAft>
              <a:buSzPts val="2000"/>
              <a:buChar char="■"/>
            </a:pPr>
            <a:r>
              <a:rPr lang="en-US"/>
              <a:t>People at Tier 3 are also able to directly self-assign a request from a given user</a:t>
            </a:r>
            <a:endParaRPr/>
          </a:p>
          <a:p>
            <a:pPr indent="-355600" lvl="0" marL="457200" rtl="0" algn="l">
              <a:lnSpc>
                <a:spcPct val="100000"/>
              </a:lnSpc>
              <a:spcBef>
                <a:spcPts val="1200"/>
              </a:spcBef>
              <a:spcAft>
                <a:spcPts val="0"/>
              </a:spcAft>
              <a:buSzPts val="2000"/>
              <a:buChar char="■"/>
            </a:pPr>
            <a:r>
              <a:rPr lang="en-US"/>
              <a:t>Questions in connection to FIWARE components may be handled via existing FIWARE support channels:</a:t>
            </a:r>
            <a:endParaRPr/>
          </a:p>
          <a:p>
            <a:pPr indent="-355600" lvl="1" marL="914400" rtl="0" algn="l">
              <a:lnSpc>
                <a:spcPct val="100000"/>
              </a:lnSpc>
              <a:spcBef>
                <a:spcPts val="600"/>
              </a:spcBef>
              <a:spcAft>
                <a:spcPts val="0"/>
              </a:spcAft>
              <a:buSzPts val="2000"/>
              <a:buChar char="■"/>
            </a:pPr>
            <a:r>
              <a:rPr lang="en-US"/>
              <a:t>Users may be requested to formulate their questions on </a:t>
            </a:r>
            <a:r>
              <a:rPr lang="en-US" u="sng">
                <a:solidFill>
                  <a:schemeClr val="hlink"/>
                </a:solidFill>
                <a:hlinkClick r:id="rId3"/>
              </a:rPr>
              <a:t>StackOverflow</a:t>
            </a:r>
            <a:r>
              <a:rPr lang="en-US"/>
              <a:t> where a curated body of knowledge is being generated for FIWARE components</a:t>
            </a:r>
            <a:endParaRPr/>
          </a:p>
          <a:p>
            <a:pPr indent="-355600" lvl="1" marL="914400" rtl="0" algn="l">
              <a:lnSpc>
                <a:spcPct val="100000"/>
              </a:lnSpc>
              <a:spcBef>
                <a:spcPts val="600"/>
              </a:spcBef>
              <a:spcAft>
                <a:spcPts val="0"/>
              </a:spcAft>
              <a:buSzPts val="2000"/>
              <a:buChar char="■"/>
            </a:pPr>
            <a:r>
              <a:rPr lang="en-US"/>
              <a:t>Some tickets may be forwarded to the FIWARE Tech Helpdesk</a:t>
            </a:r>
            <a:endParaRPr/>
          </a:p>
        </p:txBody>
      </p:sp>
      <p:sp>
        <p:nvSpPr>
          <p:cNvPr id="286" name="Google Shape;286;p59"/>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287" name="Google Shape;287;p59"/>
          <p:cNvPicPr preferRelativeResize="0"/>
          <p:nvPr/>
        </p:nvPicPr>
        <p:blipFill rotWithShape="1">
          <a:blip r:embed="rId4">
            <a:alphaModFix/>
          </a:blip>
          <a:srcRect b="0" l="0" r="0" t="0"/>
          <a:stretch/>
        </p:blipFill>
        <p:spPr>
          <a:xfrm>
            <a:off x="9166860" y="2498628"/>
            <a:ext cx="2889568" cy="2416948"/>
          </a:xfrm>
          <a:prstGeom prst="rect">
            <a:avLst/>
          </a:prstGeom>
          <a:noFill/>
          <a:ln>
            <a:noFill/>
          </a:ln>
        </p:spPr>
      </p:pic>
      <p:sp>
        <p:nvSpPr>
          <p:cNvPr id="288" name="Google Shape;288;p59"/>
          <p:cNvSpPr/>
          <p:nvPr/>
        </p:nvSpPr>
        <p:spPr>
          <a:xfrm>
            <a:off x="9006840" y="2362144"/>
            <a:ext cx="3186748" cy="1706936"/>
          </a:xfrm>
          <a:prstGeom prst="rect">
            <a:avLst/>
          </a:prstGeom>
          <a:solidFill>
            <a:srgbClr val="FFFFFF">
              <a:alpha val="8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60"/>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StackOverflow</a:t>
            </a:r>
            <a:endParaRPr/>
          </a:p>
        </p:txBody>
      </p:sp>
      <p:sp>
        <p:nvSpPr>
          <p:cNvPr id="294" name="Google Shape;294;p60"/>
          <p:cNvSpPr txBox="1"/>
          <p:nvPr>
            <p:ph idx="1" type="body"/>
          </p:nvPr>
        </p:nvSpPr>
        <p:spPr>
          <a:xfrm>
            <a:off x="478800" y="1440000"/>
            <a:ext cx="3699500" cy="4680000"/>
          </a:xfrm>
          <a:prstGeom prst="rect">
            <a:avLst/>
          </a:prstGeom>
          <a:noFill/>
          <a:ln>
            <a:noFill/>
          </a:ln>
        </p:spPr>
        <p:txBody>
          <a:bodyPr anchorCtr="0" anchor="t" bIns="0" lIns="0" spcFirstLastPara="1" rIns="0" wrap="square" tIns="0">
            <a:noAutofit/>
          </a:bodyPr>
          <a:lstStyle/>
          <a:p>
            <a:pPr indent="-355600" lvl="0" marL="457200" marR="0" rtl="0" algn="l">
              <a:lnSpc>
                <a:spcPct val="100000"/>
              </a:lnSpc>
              <a:spcBef>
                <a:spcPts val="500"/>
              </a:spcBef>
              <a:spcAft>
                <a:spcPts val="0"/>
              </a:spcAft>
              <a:buClr>
                <a:schemeClr val="accent1"/>
              </a:buClr>
              <a:buSzPts val="2000"/>
              <a:buFont typeface="Arial"/>
              <a:buChar char="■"/>
            </a:pPr>
            <a:r>
              <a:rPr lang="en-US"/>
              <a:t>StackOverflow is reserved for rather curated questions</a:t>
            </a:r>
            <a:endParaRPr/>
          </a:p>
          <a:p>
            <a:pPr indent="-355600" lvl="0" marL="457200" marR="0" rtl="0" algn="l">
              <a:lnSpc>
                <a:spcPct val="100000"/>
              </a:lnSpc>
              <a:spcBef>
                <a:spcPts val="500"/>
              </a:spcBef>
              <a:spcAft>
                <a:spcPts val="0"/>
              </a:spcAft>
              <a:buClr>
                <a:schemeClr val="accent1"/>
              </a:buClr>
              <a:buSzPts val="2000"/>
              <a:buFont typeface="Arial"/>
              <a:buChar char="■"/>
            </a:pPr>
            <a:r>
              <a:rPr lang="en-US"/>
              <a:t>If you have doubts, don’t hesitate to forward the request to Tier 3 and we will decide whether the question is suitable for that forum</a:t>
            </a:r>
            <a:endParaRPr/>
          </a:p>
        </p:txBody>
      </p:sp>
      <p:sp>
        <p:nvSpPr>
          <p:cNvPr id="295" name="Google Shape;295;p60"/>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296" name="Google Shape;296;p60">
            <a:hlinkClick r:id="rId3"/>
          </p:cNvPr>
          <p:cNvPicPr preferRelativeResize="0"/>
          <p:nvPr/>
        </p:nvPicPr>
        <p:blipFill rotWithShape="1">
          <a:blip r:embed="rId4">
            <a:alphaModFix/>
          </a:blip>
          <a:srcRect b="0" l="0" r="0" t="0"/>
          <a:stretch/>
        </p:blipFill>
        <p:spPr>
          <a:xfrm>
            <a:off x="4458268" y="1052060"/>
            <a:ext cx="6820532" cy="5252677"/>
          </a:xfrm>
          <a:prstGeom prst="rect">
            <a:avLst/>
          </a:prstGeom>
          <a:noFill/>
          <a:ln cap="flat" cmpd="sng" w="9525">
            <a:solidFill>
              <a:srgbClr val="7A7A7A"/>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1"/>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Summary</a:t>
            </a:r>
            <a:endParaRPr/>
          </a:p>
        </p:txBody>
      </p:sp>
      <p:sp>
        <p:nvSpPr>
          <p:cNvPr id="302" name="Google Shape;302;p61"/>
          <p:cNvSpPr txBox="1"/>
          <p:nvPr>
            <p:ph idx="1" type="body"/>
          </p:nvPr>
        </p:nvSpPr>
        <p:spPr>
          <a:xfrm>
            <a:off x="478800" y="1440000"/>
            <a:ext cx="7674600" cy="4680000"/>
          </a:xfrm>
          <a:prstGeom prst="rect">
            <a:avLst/>
          </a:prstGeom>
          <a:noFill/>
          <a:ln>
            <a:noFill/>
          </a:ln>
        </p:spPr>
        <p:txBody>
          <a:bodyPr anchorCtr="0" anchor="t" bIns="0" lIns="0" spcFirstLastPara="1" rIns="0" wrap="square" tIns="0">
            <a:noAutofit/>
          </a:bodyPr>
          <a:lstStyle/>
          <a:p>
            <a:pPr indent="-355600" lvl="0" marL="457200" marR="0" rtl="0" algn="l">
              <a:lnSpc>
                <a:spcPct val="100000"/>
              </a:lnSpc>
              <a:spcBef>
                <a:spcPts val="500"/>
              </a:spcBef>
              <a:spcAft>
                <a:spcPts val="0"/>
              </a:spcAft>
              <a:buClr>
                <a:schemeClr val="accent1"/>
              </a:buClr>
              <a:buSzPts val="2000"/>
              <a:buFont typeface="Arial"/>
              <a:buChar char="■"/>
            </a:pPr>
            <a:r>
              <a:rPr lang="en-US"/>
              <a:t>Support tasks bring a great opportunity to connect to potential i4Trust users and engage with them</a:t>
            </a:r>
            <a:endParaRPr/>
          </a:p>
          <a:p>
            <a:pPr indent="-355600" lvl="0" marL="457200" rtl="0" algn="l">
              <a:lnSpc>
                <a:spcPct val="100000"/>
              </a:lnSpc>
              <a:spcBef>
                <a:spcPts val="1200"/>
              </a:spcBef>
              <a:spcAft>
                <a:spcPts val="0"/>
              </a:spcAft>
              <a:buSzPts val="2000"/>
              <a:buChar char="■"/>
            </a:pPr>
            <a:r>
              <a:rPr lang="en-US"/>
              <a:t>It is a collaborative effort: </a:t>
            </a:r>
            <a:endParaRPr/>
          </a:p>
          <a:p>
            <a:pPr indent="-355600" lvl="1" marL="914400" rtl="0" algn="l">
              <a:lnSpc>
                <a:spcPct val="100000"/>
              </a:lnSpc>
              <a:spcBef>
                <a:spcPts val="1200"/>
              </a:spcBef>
              <a:spcAft>
                <a:spcPts val="0"/>
              </a:spcAft>
              <a:buSzPts val="2000"/>
              <a:buChar char="■"/>
            </a:pPr>
            <a:r>
              <a:rPr lang="en-US"/>
              <a:t>don’t ask only what the i4Trust Community can do for you but also what you can do for the i4Trust Community</a:t>
            </a:r>
            <a:endParaRPr/>
          </a:p>
          <a:p>
            <a:pPr indent="-355600" lvl="1" marL="914400" rtl="0" algn="l">
              <a:lnSpc>
                <a:spcPct val="100000"/>
              </a:lnSpc>
              <a:spcBef>
                <a:spcPts val="1200"/>
              </a:spcBef>
              <a:spcAft>
                <a:spcPts val="0"/>
              </a:spcAft>
              <a:buSzPts val="2000"/>
              <a:buChar char="■"/>
            </a:pPr>
            <a:r>
              <a:rPr lang="en-US"/>
              <a:t>i4Trust core partners will always be there for help!</a:t>
            </a:r>
            <a:endParaRPr/>
          </a:p>
          <a:p>
            <a:pPr indent="-355600" lvl="0" marL="457200" rtl="0" algn="l">
              <a:lnSpc>
                <a:spcPct val="100000"/>
              </a:lnSpc>
              <a:spcBef>
                <a:spcPts val="1200"/>
              </a:spcBef>
              <a:spcAft>
                <a:spcPts val="0"/>
              </a:spcAft>
              <a:buSzPts val="2000"/>
              <a:buChar char="■"/>
            </a:pPr>
            <a:r>
              <a:rPr lang="en-US"/>
              <a:t>Connection of the i4Trust Helpdesk space with JIRA will ensure proper management following a multi-tier approach</a:t>
            </a:r>
            <a:endParaRPr/>
          </a:p>
          <a:p>
            <a:pPr indent="-355600" lvl="0" marL="457200" rtl="0" algn="l">
              <a:lnSpc>
                <a:spcPct val="100000"/>
              </a:lnSpc>
              <a:spcBef>
                <a:spcPts val="1200"/>
              </a:spcBef>
              <a:spcAft>
                <a:spcPts val="0"/>
              </a:spcAft>
              <a:buSzPts val="2000"/>
              <a:buChar char="■"/>
            </a:pPr>
            <a:r>
              <a:rPr lang="en-US"/>
              <a:t>A constant monitoring on progress handling JIRA tickets will pave the way for success in giving support to our users!</a:t>
            </a:r>
            <a:endParaRPr/>
          </a:p>
        </p:txBody>
      </p:sp>
      <p:sp>
        <p:nvSpPr>
          <p:cNvPr id="303" name="Google Shape;303;p61"/>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descr="4 Engaging Classroom Activities that Promote Student Participation" id="304" name="Google Shape;304;p61"/>
          <p:cNvPicPr preferRelativeResize="0"/>
          <p:nvPr/>
        </p:nvPicPr>
        <p:blipFill rotWithShape="1">
          <a:blip r:embed="rId3">
            <a:alphaModFix/>
          </a:blip>
          <a:srcRect b="0" l="0" r="0" t="0"/>
          <a:stretch/>
        </p:blipFill>
        <p:spPr>
          <a:xfrm>
            <a:off x="8250238" y="863100"/>
            <a:ext cx="3943350" cy="2095145"/>
          </a:xfrm>
          <a:prstGeom prst="rect">
            <a:avLst/>
          </a:prstGeom>
          <a:noFill/>
          <a:ln>
            <a:noFill/>
          </a:ln>
        </p:spPr>
      </p:pic>
      <p:pic>
        <p:nvPicPr>
          <p:cNvPr descr="Easiest way to collaborate with your design team using Figma | by Temidayo  Adefioye | Medium" id="305" name="Google Shape;305;p61"/>
          <p:cNvPicPr preferRelativeResize="0"/>
          <p:nvPr/>
        </p:nvPicPr>
        <p:blipFill rotWithShape="1">
          <a:blip r:embed="rId4">
            <a:alphaModFix/>
          </a:blip>
          <a:srcRect b="0" l="0" r="0" t="0"/>
          <a:stretch/>
        </p:blipFill>
        <p:spPr>
          <a:xfrm>
            <a:off x="8777923" y="3265525"/>
            <a:ext cx="2848765" cy="19316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0"/>
          <p:cNvSpPr txBox="1"/>
          <p:nvPr>
            <p:ph idx="1" type="subTitle"/>
          </p:nvPr>
        </p:nvSpPr>
        <p:spPr>
          <a:xfrm>
            <a:off x="478800" y="3456000"/>
            <a:ext cx="5400600" cy="1254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3"/>
                </a:solidFill>
                <a:latin typeface="Arial"/>
                <a:ea typeface="Arial"/>
                <a:cs typeface="Arial"/>
                <a:sym typeface="Arial"/>
              </a:rPr>
              <a:t>Follow @i4Trust on Twitter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3"/>
                </a:solidFill>
                <a:latin typeface="Arial"/>
                <a:ea typeface="Arial"/>
                <a:cs typeface="Arial"/>
                <a:sym typeface="Arial"/>
              </a:rPr>
              <a:t>Visit </a:t>
            </a:r>
            <a:r>
              <a:rPr b="0" i="0" lang="en-US" sz="1600" u="sng" cap="none" strike="noStrike">
                <a:solidFill>
                  <a:schemeClr val="accent3"/>
                </a:solidFill>
                <a:latin typeface="Arial"/>
                <a:ea typeface="Arial"/>
                <a:cs typeface="Arial"/>
                <a:sym typeface="Arial"/>
                <a:hlinkClick r:id="rId3">
                  <a:extLst>
                    <a:ext uri="{A12FA001-AC4F-418D-AE19-62706E023703}">
                      <ahyp:hlinkClr val="tx"/>
                    </a:ext>
                  </a:extLst>
                </a:hlinkClick>
              </a:rPr>
              <a:t>https://i4Trust.org</a:t>
            </a:r>
            <a:endParaRPr b="0" i="0" sz="16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accent3"/>
                </a:solidFill>
                <a:latin typeface="Arial"/>
                <a:ea typeface="Arial"/>
                <a:cs typeface="Arial"/>
                <a:sym typeface="Arial"/>
              </a:rPr>
              <a:t>Contact of coordinator: juanjose.Hierro@fiware.org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10f32c3aa7_0_0"/>
          <p:cNvSpPr/>
          <p:nvPr/>
        </p:nvSpPr>
        <p:spPr>
          <a:xfrm>
            <a:off x="4082389" y="2409082"/>
            <a:ext cx="3946800" cy="2338500"/>
          </a:xfrm>
          <a:prstGeom prst="rect">
            <a:avLst/>
          </a:prstGeom>
          <a:solidFill>
            <a:srgbClr val="D0FBF0"/>
          </a:solidFill>
          <a:ln cap="flat" cmpd="sng" w="25400">
            <a:solidFill>
              <a:srgbClr val="15AA8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06" name="Google Shape;106;g110f32c3aa7_0_0"/>
          <p:cNvPicPr preferRelativeResize="0"/>
          <p:nvPr/>
        </p:nvPicPr>
        <p:blipFill rotWithShape="1">
          <a:blip r:embed="rId3">
            <a:alphaModFix/>
          </a:blip>
          <a:srcRect b="0" l="0" r="0" t="0"/>
          <a:stretch/>
        </p:blipFill>
        <p:spPr>
          <a:xfrm>
            <a:off x="4157885" y="2494519"/>
            <a:ext cx="3795822" cy="2135150"/>
          </a:xfrm>
          <a:prstGeom prst="rect">
            <a:avLst/>
          </a:prstGeom>
          <a:noFill/>
          <a:ln>
            <a:noFill/>
          </a:ln>
        </p:spPr>
      </p:pic>
      <p:sp>
        <p:nvSpPr>
          <p:cNvPr id="107" name="Google Shape;107;g110f32c3aa7_0_0"/>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08" name="Google Shape;108;g110f32c3aa7_0_0"/>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Going beyond the technology: a vibrant Community</a:t>
            </a:r>
            <a:endParaRPr/>
          </a:p>
        </p:txBody>
      </p:sp>
      <p:sp>
        <p:nvSpPr>
          <p:cNvPr id="109" name="Google Shape;109;g110f32c3aa7_0_0"/>
          <p:cNvSpPr/>
          <p:nvPr/>
        </p:nvSpPr>
        <p:spPr>
          <a:xfrm flipH="1" rot="10800000">
            <a:off x="4081710" y="4504540"/>
            <a:ext cx="3946800" cy="2016000"/>
          </a:xfrm>
          <a:prstGeom prst="downArrowCallout">
            <a:avLst>
              <a:gd fmla="val 25000" name="adj1"/>
              <a:gd fmla="val 25077" name="adj2"/>
              <a:gd fmla="val 17980" name="adj3"/>
              <a:gd fmla="val 76080" name="adj4"/>
            </a:avLst>
          </a:prstGeom>
          <a:solidFill>
            <a:srgbClr val="FFF6CC"/>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0" name="Google Shape;110;g110f32c3aa7_0_0"/>
          <p:cNvSpPr txBox="1"/>
          <p:nvPr/>
        </p:nvSpPr>
        <p:spPr>
          <a:xfrm>
            <a:off x="4177318" y="5423447"/>
            <a:ext cx="2501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Community Platform Community Mgmt</a:t>
            </a:r>
            <a:endParaRPr b="0" i="0" sz="1800" u="none" cap="none" strike="noStrike">
              <a:solidFill>
                <a:srgbClr val="000000"/>
              </a:solidFill>
              <a:latin typeface="Arial"/>
              <a:ea typeface="Arial"/>
              <a:cs typeface="Arial"/>
              <a:sym typeface="Arial"/>
            </a:endParaRPr>
          </a:p>
        </p:txBody>
      </p:sp>
      <p:sp>
        <p:nvSpPr>
          <p:cNvPr id="111" name="Google Shape;111;g110f32c3aa7_0_0"/>
          <p:cNvSpPr/>
          <p:nvPr/>
        </p:nvSpPr>
        <p:spPr>
          <a:xfrm>
            <a:off x="4082389" y="1227159"/>
            <a:ext cx="3946800" cy="1392900"/>
          </a:xfrm>
          <a:prstGeom prst="downArrowCallout">
            <a:avLst>
              <a:gd fmla="val 37505" name="adj1"/>
              <a:gd fmla="val 36416" name="adj2"/>
              <a:gd fmla="val 25000" name="adj3"/>
              <a:gd fmla="val 64977" name="adj4"/>
            </a:avLst>
          </a:prstGeom>
          <a:solidFill>
            <a:srgbClr val="D6DBFF"/>
          </a:solidFill>
          <a:ln cap="flat" cmpd="sng" w="25400">
            <a:solidFill>
              <a:srgbClr val="0021E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 name="Google Shape;112;g110f32c3aa7_0_0"/>
          <p:cNvSpPr/>
          <p:nvPr/>
        </p:nvSpPr>
        <p:spPr>
          <a:xfrm rot="5400000">
            <a:off x="8512356" y="1743060"/>
            <a:ext cx="2338500" cy="3695100"/>
          </a:xfrm>
          <a:prstGeom prst="downArrowCallout">
            <a:avLst>
              <a:gd fmla="val 22895" name="adj1"/>
              <a:gd fmla="val 25000" name="adj2"/>
              <a:gd fmla="val 12800" name="adj3"/>
              <a:gd fmla="val 88334" name="adj4"/>
            </a:avLst>
          </a:prstGeom>
          <a:solidFill>
            <a:srgbClr val="FED1D9"/>
          </a:solidFill>
          <a:ln cap="flat" cmpd="sng" w="25400">
            <a:solidFill>
              <a:srgbClr val="D200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 name="Google Shape;113;g110f32c3aa7_0_0"/>
          <p:cNvSpPr txBox="1"/>
          <p:nvPr/>
        </p:nvSpPr>
        <p:spPr>
          <a:xfrm>
            <a:off x="8029245" y="2576466"/>
            <a:ext cx="36063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32 BuE – 150+ SMEs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(Bottom-up Experiments</a:t>
            </a:r>
            <a:endParaRPr b="0" i="0" sz="1400" u="none" cap="none" strike="noStrike">
              <a:solidFill>
                <a:srgbClr val="000000"/>
              </a:solidFill>
              <a:latin typeface="Arial"/>
              <a:ea typeface="Arial"/>
              <a:cs typeface="Arial"/>
              <a:sym typeface="Arial"/>
            </a:endParaRPr>
          </a:p>
        </p:txBody>
      </p:sp>
      <p:sp>
        <p:nvSpPr>
          <p:cNvPr id="114" name="Google Shape;114;g110f32c3aa7_0_0"/>
          <p:cNvSpPr txBox="1"/>
          <p:nvPr/>
        </p:nvSpPr>
        <p:spPr>
          <a:xfrm>
            <a:off x="8029245" y="3888845"/>
            <a:ext cx="36063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Future experiments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Market solutions</a:t>
            </a:r>
            <a:endParaRPr b="0" i="0" sz="1400" u="none" cap="none" strike="noStrike">
              <a:solidFill>
                <a:srgbClr val="000000"/>
              </a:solidFill>
              <a:latin typeface="Arial"/>
              <a:ea typeface="Arial"/>
              <a:cs typeface="Arial"/>
              <a:sym typeface="Arial"/>
            </a:endParaRPr>
          </a:p>
        </p:txBody>
      </p:sp>
      <p:sp>
        <p:nvSpPr>
          <p:cNvPr id="115" name="Google Shape;115;g110f32c3aa7_0_0"/>
          <p:cNvSpPr/>
          <p:nvPr/>
        </p:nvSpPr>
        <p:spPr>
          <a:xfrm>
            <a:off x="9394854" y="3386719"/>
            <a:ext cx="875100" cy="338100"/>
          </a:xfrm>
          <a:prstGeom prst="downArrow">
            <a:avLst>
              <a:gd fmla="val 50000" name="adj1"/>
              <a:gd fmla="val 50000" name="adj2"/>
            </a:avLst>
          </a:prstGeom>
          <a:noFill/>
          <a:ln cap="flat" cmpd="sng" w="25400">
            <a:solidFill>
              <a:srgbClr val="FF75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 name="Google Shape;116;g110f32c3aa7_0_0"/>
          <p:cNvSpPr txBox="1"/>
          <p:nvPr/>
        </p:nvSpPr>
        <p:spPr>
          <a:xfrm>
            <a:off x="4253616" y="1356792"/>
            <a:ext cx="22011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Training</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Technical Support</a:t>
            </a:r>
            <a:endParaRPr b="0" i="0" sz="1400" u="none" cap="none" strike="noStrike">
              <a:solidFill>
                <a:srgbClr val="000000"/>
              </a:solidFill>
              <a:latin typeface="Arial"/>
              <a:ea typeface="Arial"/>
              <a:cs typeface="Arial"/>
              <a:sym typeface="Arial"/>
            </a:endParaRPr>
          </a:p>
        </p:txBody>
      </p:sp>
      <p:sp>
        <p:nvSpPr>
          <p:cNvPr id="117" name="Google Shape;117;g110f32c3aa7_0_0"/>
          <p:cNvSpPr/>
          <p:nvPr/>
        </p:nvSpPr>
        <p:spPr>
          <a:xfrm flipH="1" rot="-5400000">
            <a:off x="1236736" y="1730784"/>
            <a:ext cx="2338500" cy="3695100"/>
          </a:xfrm>
          <a:prstGeom prst="downArrowCallout">
            <a:avLst>
              <a:gd fmla="val 22895" name="adj1"/>
              <a:gd fmla="val 25000" name="adj2"/>
              <a:gd fmla="val 12800" name="adj3"/>
              <a:gd fmla="val 88334" name="adj4"/>
            </a:avLst>
          </a:prstGeom>
          <a:solidFill>
            <a:srgbClr val="F8D7FE"/>
          </a:solidFill>
          <a:ln cap="flat" cmpd="sng" w="25400">
            <a:solidFill>
              <a:srgbClr val="C604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 name="Google Shape;118;g110f32c3aa7_0_0"/>
          <p:cNvSpPr txBox="1"/>
          <p:nvPr/>
        </p:nvSpPr>
        <p:spPr>
          <a:xfrm>
            <a:off x="582475" y="3352283"/>
            <a:ext cx="3206100" cy="590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Digital Innovation Hubs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(DIHs)</a:t>
            </a:r>
            <a:endParaRPr b="0" i="0" sz="1400" u="none" cap="none" strike="noStrike">
              <a:solidFill>
                <a:srgbClr val="000000"/>
              </a:solidFill>
              <a:latin typeface="Arial"/>
              <a:ea typeface="Arial"/>
              <a:cs typeface="Arial"/>
              <a:sym typeface="Arial"/>
            </a:endParaRPr>
          </a:p>
        </p:txBody>
      </p:sp>
      <p:sp>
        <p:nvSpPr>
          <p:cNvPr id="119" name="Google Shape;119;g110f32c3aa7_0_0"/>
          <p:cNvSpPr/>
          <p:nvPr/>
        </p:nvSpPr>
        <p:spPr>
          <a:xfrm>
            <a:off x="6583432" y="5121181"/>
            <a:ext cx="1317300" cy="590400"/>
          </a:xfrm>
          <a:prstGeom prst="roundRect">
            <a:avLst>
              <a:gd fmla="val 16667" name="adj"/>
            </a:avLst>
          </a:prstGeom>
          <a:solidFill>
            <a:schemeClr val="lt1"/>
          </a:solidFill>
          <a:ln cap="flat" cmpd="sng" w="25400">
            <a:solidFill>
              <a:srgbClr val="BFA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20" name="Google Shape;120;g110f32c3aa7_0_0"/>
          <p:cNvPicPr preferRelativeResize="0"/>
          <p:nvPr/>
        </p:nvPicPr>
        <p:blipFill rotWithShape="1">
          <a:blip r:embed="rId4">
            <a:alphaModFix/>
          </a:blip>
          <a:srcRect b="0" l="0" r="0" t="0"/>
          <a:stretch/>
        </p:blipFill>
        <p:spPr>
          <a:xfrm>
            <a:off x="6700996" y="5288132"/>
            <a:ext cx="1088276" cy="256386"/>
          </a:xfrm>
          <a:prstGeom prst="rect">
            <a:avLst/>
          </a:prstGeom>
          <a:noFill/>
          <a:ln>
            <a:noFill/>
          </a:ln>
        </p:spPr>
      </p:pic>
      <p:sp>
        <p:nvSpPr>
          <p:cNvPr id="121" name="Google Shape;121;g110f32c3aa7_0_0"/>
          <p:cNvSpPr/>
          <p:nvPr/>
        </p:nvSpPr>
        <p:spPr>
          <a:xfrm>
            <a:off x="6583431" y="5815819"/>
            <a:ext cx="598800" cy="586200"/>
          </a:xfrm>
          <a:prstGeom prst="roundRect">
            <a:avLst>
              <a:gd fmla="val 16667" name="adj"/>
            </a:avLst>
          </a:prstGeom>
          <a:solidFill>
            <a:schemeClr val="lt1"/>
          </a:solidFill>
          <a:ln cap="flat" cmpd="sng" w="25400">
            <a:solidFill>
              <a:srgbClr val="BFA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&lt;</a:t>
            </a:r>
            <a:endParaRPr b="0" i="0" sz="1400" u="none" cap="none" strike="noStrike">
              <a:solidFill>
                <a:schemeClr val="lt1"/>
              </a:solidFill>
              <a:latin typeface="Arial"/>
              <a:ea typeface="Arial"/>
              <a:cs typeface="Arial"/>
              <a:sym typeface="Arial"/>
            </a:endParaRPr>
          </a:p>
        </p:txBody>
      </p:sp>
      <p:pic>
        <p:nvPicPr>
          <p:cNvPr descr="Logo&#10;&#10;Description automatically generated" id="122" name="Google Shape;122;g110f32c3aa7_0_0"/>
          <p:cNvPicPr preferRelativeResize="0"/>
          <p:nvPr/>
        </p:nvPicPr>
        <p:blipFill rotWithShape="1">
          <a:blip r:embed="rId5">
            <a:alphaModFix/>
          </a:blip>
          <a:srcRect b="0" l="0" r="0" t="0"/>
          <a:stretch/>
        </p:blipFill>
        <p:spPr>
          <a:xfrm>
            <a:off x="6679745" y="5941258"/>
            <a:ext cx="406086" cy="335464"/>
          </a:xfrm>
          <a:prstGeom prst="rect">
            <a:avLst/>
          </a:prstGeom>
          <a:noFill/>
          <a:ln>
            <a:noFill/>
          </a:ln>
        </p:spPr>
      </p:pic>
      <p:sp>
        <p:nvSpPr>
          <p:cNvPr id="123" name="Google Shape;123;g110f32c3aa7_0_0"/>
          <p:cNvSpPr/>
          <p:nvPr/>
        </p:nvSpPr>
        <p:spPr>
          <a:xfrm>
            <a:off x="7297858" y="5811871"/>
            <a:ext cx="602700" cy="590400"/>
          </a:xfrm>
          <a:prstGeom prst="roundRect">
            <a:avLst>
              <a:gd fmla="val 16667" name="adj"/>
            </a:avLst>
          </a:prstGeom>
          <a:solidFill>
            <a:schemeClr val="lt1"/>
          </a:solidFill>
          <a:ln cap="flat" cmpd="sng" w="25400">
            <a:solidFill>
              <a:srgbClr val="BFA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24" name="Google Shape;124;g110f32c3aa7_0_0"/>
          <p:cNvPicPr preferRelativeResize="0"/>
          <p:nvPr/>
        </p:nvPicPr>
        <p:blipFill rotWithShape="1">
          <a:blip r:embed="rId6">
            <a:alphaModFix/>
          </a:blip>
          <a:srcRect b="0" l="-20" r="20" t="0"/>
          <a:stretch/>
        </p:blipFill>
        <p:spPr>
          <a:xfrm>
            <a:off x="7409688" y="5905626"/>
            <a:ext cx="379086" cy="402780"/>
          </a:xfrm>
          <a:prstGeom prst="rect">
            <a:avLst/>
          </a:prstGeom>
          <a:noFill/>
          <a:ln>
            <a:noFill/>
          </a:ln>
        </p:spPr>
      </p:pic>
      <p:sp>
        <p:nvSpPr>
          <p:cNvPr id="125" name="Google Shape;125;g110f32c3aa7_0_0"/>
          <p:cNvSpPr/>
          <p:nvPr/>
        </p:nvSpPr>
        <p:spPr>
          <a:xfrm>
            <a:off x="6583431" y="1384472"/>
            <a:ext cx="598800" cy="586200"/>
          </a:xfrm>
          <a:prstGeom prst="roundRect">
            <a:avLst>
              <a:gd fmla="val 16667" name="adj"/>
            </a:avLst>
          </a:prstGeom>
          <a:solidFill>
            <a:schemeClr val="lt1"/>
          </a:solidFill>
          <a:ln cap="flat" cmpd="sng" w="25400">
            <a:solidFill>
              <a:srgbClr val="8395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&lt;</a:t>
            </a:r>
            <a:endParaRPr b="0" i="0" sz="1400" u="none" cap="none" strike="noStrike">
              <a:solidFill>
                <a:schemeClr val="lt1"/>
              </a:solidFill>
              <a:latin typeface="Arial"/>
              <a:ea typeface="Arial"/>
              <a:cs typeface="Arial"/>
              <a:sym typeface="Arial"/>
            </a:endParaRPr>
          </a:p>
        </p:txBody>
      </p:sp>
      <p:pic>
        <p:nvPicPr>
          <p:cNvPr descr="Logo&#10;&#10;Description automatically generated" id="126" name="Google Shape;126;g110f32c3aa7_0_0"/>
          <p:cNvPicPr preferRelativeResize="0"/>
          <p:nvPr/>
        </p:nvPicPr>
        <p:blipFill rotWithShape="1">
          <a:blip r:embed="rId5">
            <a:alphaModFix/>
          </a:blip>
          <a:srcRect b="0" l="0" r="0" t="0"/>
          <a:stretch/>
        </p:blipFill>
        <p:spPr>
          <a:xfrm>
            <a:off x="6679745" y="1509911"/>
            <a:ext cx="406086" cy="335464"/>
          </a:xfrm>
          <a:prstGeom prst="rect">
            <a:avLst/>
          </a:prstGeom>
          <a:noFill/>
          <a:ln>
            <a:noFill/>
          </a:ln>
        </p:spPr>
      </p:pic>
      <p:sp>
        <p:nvSpPr>
          <p:cNvPr id="127" name="Google Shape;127;g110f32c3aa7_0_0"/>
          <p:cNvSpPr/>
          <p:nvPr/>
        </p:nvSpPr>
        <p:spPr>
          <a:xfrm>
            <a:off x="7297858" y="1380524"/>
            <a:ext cx="602700" cy="590400"/>
          </a:xfrm>
          <a:prstGeom prst="roundRect">
            <a:avLst>
              <a:gd fmla="val 16667" name="adj"/>
            </a:avLst>
          </a:prstGeom>
          <a:solidFill>
            <a:schemeClr val="lt1"/>
          </a:solidFill>
          <a:ln cap="flat" cmpd="sng" w="25400">
            <a:solidFill>
              <a:srgbClr val="8395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28" name="Google Shape;128;g110f32c3aa7_0_0"/>
          <p:cNvPicPr preferRelativeResize="0"/>
          <p:nvPr/>
        </p:nvPicPr>
        <p:blipFill rotWithShape="1">
          <a:blip r:embed="rId6">
            <a:alphaModFix/>
          </a:blip>
          <a:srcRect b="0" l="-20" r="20" t="0"/>
          <a:stretch/>
        </p:blipFill>
        <p:spPr>
          <a:xfrm>
            <a:off x="7409688" y="1474279"/>
            <a:ext cx="379086" cy="402780"/>
          </a:xfrm>
          <a:prstGeom prst="rect">
            <a:avLst/>
          </a:prstGeom>
          <a:noFill/>
          <a:ln>
            <a:noFill/>
          </a:ln>
        </p:spPr>
      </p:pic>
      <p:pic>
        <p:nvPicPr>
          <p:cNvPr id="129" name="Google Shape;129;g110f32c3aa7_0_0"/>
          <p:cNvPicPr preferRelativeResize="0"/>
          <p:nvPr/>
        </p:nvPicPr>
        <p:blipFill rotWithShape="1">
          <a:blip r:embed="rId7">
            <a:alphaModFix/>
          </a:blip>
          <a:srcRect b="9678" l="16277" r="44368" t="26897"/>
          <a:stretch/>
        </p:blipFill>
        <p:spPr>
          <a:xfrm>
            <a:off x="1821588" y="4855405"/>
            <a:ext cx="1966989" cy="1782294"/>
          </a:xfrm>
          <a:prstGeom prst="rect">
            <a:avLst/>
          </a:prstGeom>
          <a:noFill/>
          <a:ln>
            <a:noFill/>
          </a:ln>
        </p:spPr>
      </p:pic>
      <p:grpSp>
        <p:nvGrpSpPr>
          <p:cNvPr id="130" name="Google Shape;130;g110f32c3aa7_0_0"/>
          <p:cNvGrpSpPr/>
          <p:nvPr/>
        </p:nvGrpSpPr>
        <p:grpSpPr>
          <a:xfrm>
            <a:off x="4353469" y="3916591"/>
            <a:ext cx="1454100" cy="655549"/>
            <a:chOff x="3377682" y="4559566"/>
            <a:chExt cx="1454100" cy="655549"/>
          </a:xfrm>
        </p:grpSpPr>
        <p:pic>
          <p:nvPicPr>
            <p:cNvPr id="131" name="Google Shape;131;g110f32c3aa7_0_0"/>
            <p:cNvPicPr preferRelativeResize="0"/>
            <p:nvPr/>
          </p:nvPicPr>
          <p:blipFill rotWithShape="1">
            <a:blip r:embed="rId8">
              <a:alphaModFix/>
            </a:blip>
            <a:srcRect b="12356" l="8109" r="8109" t="12341"/>
            <a:stretch/>
          </p:blipFill>
          <p:spPr>
            <a:xfrm>
              <a:off x="3428633" y="4559566"/>
              <a:ext cx="1352344" cy="340068"/>
            </a:xfrm>
            <a:prstGeom prst="rect">
              <a:avLst/>
            </a:prstGeom>
            <a:noFill/>
            <a:ln>
              <a:noFill/>
            </a:ln>
          </p:spPr>
        </p:pic>
        <p:sp>
          <p:nvSpPr>
            <p:cNvPr id="132" name="Google Shape;132;g110f32c3aa7_0_0"/>
            <p:cNvSpPr txBox="1"/>
            <p:nvPr/>
          </p:nvSpPr>
          <p:spPr>
            <a:xfrm>
              <a:off x="3377682" y="4845815"/>
              <a:ext cx="14541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Community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8"/>
          <p:cNvSpPr txBox="1"/>
          <p:nvPr>
            <p:ph type="title"/>
          </p:nvPr>
        </p:nvSpPr>
        <p:spPr>
          <a:xfrm>
            <a:off x="478800" y="360000"/>
            <a:ext cx="10800000" cy="100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4"/>
              </a:buClr>
              <a:buSzPts val="1400"/>
              <a:buFont typeface="Arial"/>
              <a:buNone/>
            </a:pPr>
            <a:r>
              <a:rPr lang="en-US"/>
              <a:t>Towards a sustainable i4Trust Community</a:t>
            </a:r>
            <a:endParaRPr/>
          </a:p>
        </p:txBody>
      </p:sp>
      <p:sp>
        <p:nvSpPr>
          <p:cNvPr id="139" name="Google Shape;139;p48"/>
          <p:cNvSpPr txBox="1"/>
          <p:nvPr>
            <p:ph idx="1" type="body"/>
          </p:nvPr>
        </p:nvSpPr>
        <p:spPr>
          <a:xfrm>
            <a:off x="478800" y="1289475"/>
            <a:ext cx="8436600" cy="4830600"/>
          </a:xfrm>
          <a:prstGeom prst="rect">
            <a:avLst/>
          </a:prstGeom>
          <a:noFill/>
          <a:ln>
            <a:noFill/>
          </a:ln>
        </p:spPr>
        <p:txBody>
          <a:bodyPr anchorCtr="0" anchor="t" bIns="45700" lIns="91425" spcFirstLastPara="1" rIns="91425" wrap="square" tIns="45700">
            <a:noAutofit/>
          </a:bodyPr>
          <a:lstStyle/>
          <a:p>
            <a:pPr indent="-325047" lvl="0" marL="325047" rtl="0" algn="l">
              <a:lnSpc>
                <a:spcPct val="100000"/>
              </a:lnSpc>
              <a:spcBef>
                <a:spcPts val="200"/>
              </a:spcBef>
              <a:spcAft>
                <a:spcPts val="0"/>
              </a:spcAft>
              <a:buSzPts val="2000"/>
              <a:buChar char="■"/>
            </a:pPr>
            <a:r>
              <a:rPr lang="en-US"/>
              <a:t>Adequate support is essential to create trust on our Community</a:t>
            </a:r>
            <a:endParaRPr/>
          </a:p>
          <a:p>
            <a:pPr indent="-325047" lvl="1" marL="782247" rtl="0" algn="l">
              <a:lnSpc>
                <a:spcPct val="100000"/>
              </a:lnSpc>
              <a:spcBef>
                <a:spcPts val="200"/>
              </a:spcBef>
              <a:spcAft>
                <a:spcPts val="0"/>
              </a:spcAft>
              <a:buSzPts val="2000"/>
              <a:buChar char="■"/>
            </a:pPr>
            <a:r>
              <a:rPr lang="en-US"/>
              <a:t>Technical support, e.g.:</a:t>
            </a:r>
            <a:endParaRPr/>
          </a:p>
          <a:p>
            <a:pPr indent="-325047" lvl="2" marL="1239447" rtl="0" algn="l">
              <a:lnSpc>
                <a:spcPct val="100000"/>
              </a:lnSpc>
              <a:spcBef>
                <a:spcPts val="200"/>
              </a:spcBef>
              <a:spcAft>
                <a:spcPts val="0"/>
              </a:spcAft>
              <a:buSzPts val="2000"/>
              <a:buChar char="■"/>
            </a:pPr>
            <a:r>
              <a:rPr lang="en-US"/>
              <a:t>How can my organization join an i4Trust Data Space as participant?</a:t>
            </a:r>
            <a:endParaRPr/>
          </a:p>
          <a:p>
            <a:pPr indent="-325047" lvl="2" marL="1239447" rtl="0" algn="l">
              <a:lnSpc>
                <a:spcPct val="100000"/>
              </a:lnSpc>
              <a:spcBef>
                <a:spcPts val="200"/>
              </a:spcBef>
              <a:spcAft>
                <a:spcPts val="0"/>
              </a:spcAft>
              <a:buSzPts val="2000"/>
              <a:buChar char="■"/>
            </a:pPr>
            <a:r>
              <a:rPr lang="en-US"/>
              <a:t>How can our organizations setup services supporting a i4Trust Data Space?</a:t>
            </a:r>
            <a:endParaRPr/>
          </a:p>
          <a:p>
            <a:pPr indent="-325047" lvl="1" marL="782247" rtl="0" algn="l">
              <a:lnSpc>
                <a:spcPct val="100000"/>
              </a:lnSpc>
              <a:spcBef>
                <a:spcPts val="200"/>
              </a:spcBef>
              <a:spcAft>
                <a:spcPts val="0"/>
              </a:spcAft>
              <a:buSzPts val="2000"/>
              <a:buChar char="■"/>
            </a:pPr>
            <a:r>
              <a:rPr lang="en-US"/>
              <a:t>Non-technical support, e.g.:</a:t>
            </a:r>
            <a:endParaRPr/>
          </a:p>
          <a:p>
            <a:pPr indent="-325047" lvl="2" marL="1239447" rtl="0" algn="l">
              <a:lnSpc>
                <a:spcPct val="100000"/>
              </a:lnSpc>
              <a:spcBef>
                <a:spcPts val="200"/>
              </a:spcBef>
              <a:spcAft>
                <a:spcPts val="0"/>
              </a:spcAft>
              <a:buSzPts val="2000"/>
              <a:buChar char="■"/>
            </a:pPr>
            <a:r>
              <a:rPr lang="en-US"/>
              <a:t>How can my organization create new value out of sharing data?</a:t>
            </a:r>
            <a:endParaRPr/>
          </a:p>
          <a:p>
            <a:pPr indent="-325047" lvl="2" marL="1239447" rtl="0" algn="l">
              <a:lnSpc>
                <a:spcPct val="100000"/>
              </a:lnSpc>
              <a:spcBef>
                <a:spcPts val="200"/>
              </a:spcBef>
              <a:spcAft>
                <a:spcPts val="0"/>
              </a:spcAft>
              <a:buSzPts val="2000"/>
              <a:buChar char="■"/>
            </a:pPr>
            <a:r>
              <a:rPr lang="en-US"/>
              <a:t>How can governance of an i4Trust Data Space be defined?</a:t>
            </a:r>
            <a:endParaRPr/>
          </a:p>
          <a:p>
            <a:pPr indent="-325047" lvl="0" marL="325047" rtl="0" algn="l">
              <a:lnSpc>
                <a:spcPct val="100000"/>
              </a:lnSpc>
              <a:spcBef>
                <a:spcPts val="200"/>
              </a:spcBef>
              <a:spcAft>
                <a:spcPts val="0"/>
              </a:spcAft>
              <a:buSzPts val="2000"/>
              <a:buChar char="■"/>
            </a:pPr>
            <a:r>
              <a:rPr lang="en-US"/>
              <a:t>Such support should cover target audiences:</a:t>
            </a:r>
            <a:endParaRPr/>
          </a:p>
          <a:p>
            <a:pPr indent="-325047" lvl="1" marL="782247" rtl="0" algn="l">
              <a:lnSpc>
                <a:spcPct val="100000"/>
              </a:lnSpc>
              <a:spcBef>
                <a:spcPts val="200"/>
              </a:spcBef>
              <a:spcAft>
                <a:spcPts val="0"/>
              </a:spcAft>
              <a:buSzPts val="2000"/>
              <a:buChar char="■"/>
            </a:pPr>
            <a:r>
              <a:rPr lang="en-US"/>
              <a:t>Organizations willing to operate/govern i4Trust Data Spaces</a:t>
            </a:r>
            <a:endParaRPr/>
          </a:p>
          <a:p>
            <a:pPr indent="-325047" lvl="1" marL="782247" rtl="0" algn="l">
              <a:lnSpc>
                <a:spcPct val="100000"/>
              </a:lnSpc>
              <a:spcBef>
                <a:spcPts val="200"/>
              </a:spcBef>
              <a:spcAft>
                <a:spcPts val="0"/>
              </a:spcAft>
              <a:buSzPts val="2000"/>
              <a:buChar char="■"/>
            </a:pPr>
            <a:r>
              <a:rPr lang="en-US"/>
              <a:t>Organizations willing to participate in i4Trust Data Spaces</a:t>
            </a:r>
            <a:endParaRPr/>
          </a:p>
          <a:p>
            <a:pPr indent="-325047" lvl="1" marL="782247" rtl="0" algn="l">
              <a:lnSpc>
                <a:spcPct val="100000"/>
              </a:lnSpc>
              <a:spcBef>
                <a:spcPts val="200"/>
              </a:spcBef>
              <a:spcAft>
                <a:spcPts val="0"/>
              </a:spcAft>
              <a:buSzPts val="2000"/>
              <a:buChar char="■"/>
            </a:pPr>
            <a:r>
              <a:rPr lang="en-US"/>
              <a:t>DIHs that may join the Community</a:t>
            </a:r>
            <a:endParaRPr/>
          </a:p>
          <a:p>
            <a:pPr indent="-325047" lvl="0" marL="325047" rtl="0" algn="l">
              <a:lnSpc>
                <a:spcPct val="100000"/>
              </a:lnSpc>
              <a:spcBef>
                <a:spcPts val="200"/>
              </a:spcBef>
              <a:spcAft>
                <a:spcPts val="0"/>
              </a:spcAft>
              <a:buSzPts val="2000"/>
              <a:buChar char="■"/>
            </a:pPr>
            <a:r>
              <a:rPr lang="en-US"/>
              <a:t>DIHs are called to play a essential role in providing the necessary support to grow the i4Trust Community and i4Trust adoption:</a:t>
            </a:r>
            <a:endParaRPr/>
          </a:p>
          <a:p>
            <a:pPr indent="-325047" lvl="1" marL="782247" rtl="0" algn="l">
              <a:lnSpc>
                <a:spcPct val="100000"/>
              </a:lnSpc>
              <a:spcBef>
                <a:spcPts val="200"/>
              </a:spcBef>
              <a:spcAft>
                <a:spcPts val="0"/>
              </a:spcAft>
              <a:buSzPts val="2000"/>
              <a:buChar char="■"/>
            </a:pPr>
            <a:r>
              <a:rPr lang="en-US"/>
              <a:t>iSHARE and FIWARE Foundations alone not enough to handle scale</a:t>
            </a:r>
            <a:endParaRPr/>
          </a:p>
          <a:p>
            <a:pPr indent="-325047" lvl="1" marL="782247" rtl="0" algn="l">
              <a:lnSpc>
                <a:spcPct val="100000"/>
              </a:lnSpc>
              <a:spcBef>
                <a:spcPts val="200"/>
              </a:spcBef>
              <a:spcAft>
                <a:spcPts val="0"/>
              </a:spcAft>
              <a:buSzPts val="2000"/>
              <a:buChar char="■"/>
            </a:pPr>
            <a:r>
              <a:rPr lang="en-US"/>
              <a:t>It shouldn’t be seen by DIHs as a problem/burden: it is an opportunity</a:t>
            </a:r>
            <a:endParaRPr/>
          </a:p>
          <a:p>
            <a:pPr indent="-220993" lvl="0" marL="414563" rtl="0" algn="l">
              <a:lnSpc>
                <a:spcPct val="100000"/>
              </a:lnSpc>
              <a:spcBef>
                <a:spcPts val="600"/>
              </a:spcBef>
              <a:spcAft>
                <a:spcPts val="0"/>
              </a:spcAft>
              <a:buClr>
                <a:srgbClr val="595959"/>
              </a:buClr>
              <a:buSzPts val="1800"/>
              <a:buNone/>
            </a:pPr>
            <a:r>
              <a:t/>
            </a:r>
            <a:endParaRPr/>
          </a:p>
          <a:p>
            <a:pPr indent="-198047" lvl="0" marL="325047" rtl="0" algn="l">
              <a:lnSpc>
                <a:spcPct val="100000"/>
              </a:lnSpc>
              <a:spcBef>
                <a:spcPts val="800"/>
              </a:spcBef>
              <a:spcAft>
                <a:spcPts val="0"/>
              </a:spcAft>
              <a:buSzPts val="2000"/>
              <a:buNone/>
            </a:pPr>
            <a:r>
              <a:t/>
            </a:r>
            <a:endParaRPr/>
          </a:p>
        </p:txBody>
      </p:sp>
      <p:sp>
        <p:nvSpPr>
          <p:cNvPr id="140" name="Google Shape;140;p48"/>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descr="Relaciones win to win con partners estratégicos - Angelini Farmacias" id="141" name="Google Shape;141;p48"/>
          <p:cNvPicPr preferRelativeResize="0"/>
          <p:nvPr/>
        </p:nvPicPr>
        <p:blipFill rotWithShape="1">
          <a:blip r:embed="rId3">
            <a:alphaModFix/>
          </a:blip>
          <a:srcRect b="0" l="0" r="0" t="0"/>
          <a:stretch/>
        </p:blipFill>
        <p:spPr>
          <a:xfrm>
            <a:off x="9220200" y="5016138"/>
            <a:ext cx="2198914" cy="1319348"/>
          </a:xfrm>
          <a:prstGeom prst="rect">
            <a:avLst/>
          </a:prstGeom>
          <a:noFill/>
          <a:ln>
            <a:noFill/>
          </a:ln>
        </p:spPr>
      </p:pic>
      <p:pic>
        <p:nvPicPr>
          <p:cNvPr id="142" name="Google Shape;142;p48"/>
          <p:cNvPicPr preferRelativeResize="0"/>
          <p:nvPr/>
        </p:nvPicPr>
        <p:blipFill rotWithShape="1">
          <a:blip r:embed="rId4">
            <a:alphaModFix/>
          </a:blip>
          <a:srcRect b="0" l="0" r="0" t="0"/>
          <a:stretch/>
        </p:blipFill>
        <p:spPr>
          <a:xfrm>
            <a:off x="8915400" y="1250487"/>
            <a:ext cx="3196399" cy="34973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9"/>
          <p:cNvSpPr/>
          <p:nvPr/>
        </p:nvSpPr>
        <p:spPr>
          <a:xfrm flipH="1" rot="10800000">
            <a:off x="7175013" y="1814061"/>
            <a:ext cx="4079806" cy="4428213"/>
          </a:xfrm>
          <a:prstGeom prst="trapezoid">
            <a:avLst>
              <a:gd fmla="val 3042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 name="Google Shape;148;p49"/>
          <p:cNvSpPr txBox="1"/>
          <p:nvPr>
            <p:ph type="title"/>
          </p:nvPr>
        </p:nvSpPr>
        <p:spPr>
          <a:xfrm>
            <a:off x="479533" y="360000"/>
            <a:ext cx="10798800" cy="1006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000"/>
              <a:buNone/>
            </a:pPr>
            <a:r>
              <a:rPr lang="en-US"/>
              <a:t>Multi-tier support overview</a:t>
            </a:r>
            <a:endParaRPr/>
          </a:p>
          <a:p>
            <a:pPr indent="0" lvl="0" marL="0" marR="0" rtl="0" algn="l">
              <a:lnSpc>
                <a:spcPct val="100000"/>
              </a:lnSpc>
              <a:spcBef>
                <a:spcPts val="0"/>
              </a:spcBef>
              <a:spcAft>
                <a:spcPts val="0"/>
              </a:spcAft>
              <a:buClr>
                <a:schemeClr val="accent4"/>
              </a:buClr>
              <a:buSzPts val="1400"/>
              <a:buFont typeface="Arial"/>
              <a:buNone/>
            </a:pPr>
            <a:r>
              <a:t/>
            </a:r>
            <a:endParaRPr/>
          </a:p>
        </p:txBody>
      </p:sp>
      <p:sp>
        <p:nvSpPr>
          <p:cNvPr id="149" name="Google Shape;149;p49"/>
          <p:cNvSpPr txBox="1"/>
          <p:nvPr>
            <p:ph idx="1" type="body"/>
          </p:nvPr>
        </p:nvSpPr>
        <p:spPr>
          <a:xfrm>
            <a:off x="479527" y="1239460"/>
            <a:ext cx="5797600" cy="5358240"/>
          </a:xfrm>
          <a:prstGeom prst="rect">
            <a:avLst/>
          </a:prstGeom>
          <a:noFill/>
          <a:ln>
            <a:noFill/>
          </a:ln>
        </p:spPr>
        <p:txBody>
          <a:bodyPr anchorCtr="0" anchor="t" bIns="0" lIns="0" spcFirstLastPara="1" rIns="0" wrap="square" tIns="0">
            <a:noAutofit/>
          </a:bodyPr>
          <a:lstStyle/>
          <a:p>
            <a:pPr indent="-431788" lvl="0" marL="609585" rtl="0" algn="l">
              <a:lnSpc>
                <a:spcPct val="100000"/>
              </a:lnSpc>
              <a:spcBef>
                <a:spcPts val="3000"/>
              </a:spcBef>
              <a:spcAft>
                <a:spcPts val="0"/>
              </a:spcAft>
              <a:buSzPts val="1500"/>
              <a:buChar char="■"/>
            </a:pPr>
            <a:r>
              <a:rPr b="1" lang="en-US">
                <a:latin typeface="Inter"/>
                <a:ea typeface="Inter"/>
                <a:cs typeface="Inter"/>
                <a:sym typeface="Inter"/>
              </a:rPr>
              <a:t>Tier 0 – Self-help by own users</a:t>
            </a:r>
            <a:endParaRPr/>
          </a:p>
          <a:p>
            <a:pPr indent="-431788" lvl="0" marL="609585" rtl="0" algn="l">
              <a:lnSpc>
                <a:spcPct val="100000"/>
              </a:lnSpc>
              <a:spcBef>
                <a:spcPts val="6000"/>
              </a:spcBef>
              <a:spcAft>
                <a:spcPts val="0"/>
              </a:spcAft>
              <a:buSzPts val="1500"/>
              <a:buChar char="■"/>
            </a:pPr>
            <a:r>
              <a:rPr b="1" lang="en-US">
                <a:latin typeface="Inter"/>
                <a:ea typeface="Inter"/>
                <a:cs typeface="Inter"/>
                <a:sym typeface="Inter"/>
              </a:rPr>
              <a:t>Tier 1 - Basic helpdesk resolution</a:t>
            </a:r>
            <a:endParaRPr b="1">
              <a:latin typeface="Inter"/>
              <a:ea typeface="Inter"/>
              <a:cs typeface="Inter"/>
              <a:sym typeface="Inter"/>
            </a:endParaRPr>
          </a:p>
          <a:p>
            <a:pPr indent="-431788" lvl="0" marL="609585" rtl="0" algn="l">
              <a:lnSpc>
                <a:spcPct val="100000"/>
              </a:lnSpc>
              <a:spcBef>
                <a:spcPts val="6000"/>
              </a:spcBef>
              <a:spcAft>
                <a:spcPts val="0"/>
              </a:spcAft>
              <a:buSzPts val="1500"/>
              <a:buChar char="■"/>
            </a:pPr>
            <a:r>
              <a:rPr b="1" lang="en-US">
                <a:latin typeface="Inter"/>
                <a:ea typeface="Inter"/>
                <a:cs typeface="Inter"/>
                <a:sym typeface="Inter"/>
              </a:rPr>
              <a:t>Tier 2 - In-depth business or technical support</a:t>
            </a:r>
            <a:endParaRPr b="1">
              <a:latin typeface="Inter"/>
              <a:ea typeface="Inter"/>
              <a:cs typeface="Inter"/>
              <a:sym typeface="Inter"/>
            </a:endParaRPr>
          </a:p>
          <a:p>
            <a:pPr indent="-431788" lvl="0" marL="609585" rtl="0" algn="l">
              <a:lnSpc>
                <a:spcPct val="100000"/>
              </a:lnSpc>
              <a:spcBef>
                <a:spcPts val="6000"/>
              </a:spcBef>
              <a:spcAft>
                <a:spcPts val="0"/>
              </a:spcAft>
              <a:buSzPts val="1500"/>
              <a:buChar char="■"/>
            </a:pPr>
            <a:r>
              <a:rPr b="1" lang="en-US">
                <a:latin typeface="Inter"/>
                <a:ea typeface="Inter"/>
                <a:cs typeface="Inter"/>
                <a:sym typeface="Inter"/>
              </a:rPr>
              <a:t>Tier 3 - Expert service support</a:t>
            </a:r>
            <a:endParaRPr b="1">
              <a:latin typeface="Inter"/>
              <a:ea typeface="Inter"/>
              <a:cs typeface="Inter"/>
              <a:sym typeface="Inter"/>
            </a:endParaRPr>
          </a:p>
          <a:p>
            <a:pPr indent="-336538" lvl="0" marL="609585" rtl="0" algn="l">
              <a:lnSpc>
                <a:spcPct val="100000"/>
              </a:lnSpc>
              <a:spcBef>
                <a:spcPts val="3000"/>
              </a:spcBef>
              <a:spcAft>
                <a:spcPts val="0"/>
              </a:spcAft>
              <a:buSzPts val="1500"/>
              <a:buNone/>
            </a:pPr>
            <a:r>
              <a:t/>
            </a:r>
            <a:endParaRPr/>
          </a:p>
        </p:txBody>
      </p:sp>
      <p:sp>
        <p:nvSpPr>
          <p:cNvPr id="150" name="Google Shape;150;p49"/>
          <p:cNvSpPr/>
          <p:nvPr/>
        </p:nvSpPr>
        <p:spPr>
          <a:xfrm>
            <a:off x="6529933" y="1814062"/>
            <a:ext cx="5369967" cy="1396000"/>
          </a:xfrm>
          <a:prstGeom prst="roundRect">
            <a:avLst>
              <a:gd fmla="val 16667" name="adj"/>
            </a:avLst>
          </a:prstGeom>
          <a:solidFill>
            <a:schemeClr val="accent3">
              <a:alpha val="74509"/>
            </a:schemeClr>
          </a:solidFill>
          <a:ln cap="flat" cmpd="sng" w="25400">
            <a:solidFill>
              <a:srgbClr val="BA9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333" u="none" cap="none" strike="noStrike">
              <a:solidFill>
                <a:srgbClr val="000000"/>
              </a:solidFill>
              <a:latin typeface="Arial"/>
              <a:ea typeface="Arial"/>
              <a:cs typeface="Arial"/>
              <a:sym typeface="Arial"/>
            </a:endParaRPr>
          </a:p>
        </p:txBody>
      </p:sp>
      <p:sp>
        <p:nvSpPr>
          <p:cNvPr id="151" name="Google Shape;151;p49"/>
          <p:cNvSpPr/>
          <p:nvPr/>
        </p:nvSpPr>
        <p:spPr>
          <a:xfrm>
            <a:off x="6529932" y="3330170"/>
            <a:ext cx="5369967" cy="1396000"/>
          </a:xfrm>
          <a:prstGeom prst="roundRect">
            <a:avLst>
              <a:gd fmla="val 16667" name="adj"/>
            </a:avLst>
          </a:prstGeom>
          <a:solidFill>
            <a:schemeClr val="accent4">
              <a:alpha val="74509"/>
            </a:schemeClr>
          </a:solidFill>
          <a:ln cap="flat" cmpd="sng" w="25400">
            <a:solidFill>
              <a:srgbClr val="243ABA"/>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333" u="none" cap="none" strike="noStrike">
              <a:solidFill>
                <a:srgbClr val="000000"/>
              </a:solidFill>
              <a:latin typeface="Arial"/>
              <a:ea typeface="Arial"/>
              <a:cs typeface="Arial"/>
              <a:sym typeface="Arial"/>
            </a:endParaRPr>
          </a:p>
        </p:txBody>
      </p:sp>
      <p:sp>
        <p:nvSpPr>
          <p:cNvPr id="152" name="Google Shape;152;p49"/>
          <p:cNvSpPr/>
          <p:nvPr/>
        </p:nvSpPr>
        <p:spPr>
          <a:xfrm>
            <a:off x="6529932" y="4846277"/>
            <a:ext cx="5369967" cy="1396000"/>
          </a:xfrm>
          <a:prstGeom prst="roundRect">
            <a:avLst>
              <a:gd fmla="val 16667" name="adj"/>
            </a:avLst>
          </a:prstGeom>
          <a:solidFill>
            <a:schemeClr val="accent1">
              <a:alpha val="74509"/>
            </a:schemeClr>
          </a:solidFill>
          <a:ln cap="flat" cmpd="sng" w="25400">
            <a:solidFill>
              <a:srgbClr val="15AA8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333" u="none" cap="none" strike="noStrike">
              <a:solidFill>
                <a:schemeClr val="dk1"/>
              </a:solidFill>
              <a:latin typeface="Arial"/>
              <a:ea typeface="Arial"/>
              <a:cs typeface="Arial"/>
              <a:sym typeface="Arial"/>
            </a:endParaRPr>
          </a:p>
        </p:txBody>
      </p:sp>
      <p:pic>
        <p:nvPicPr>
          <p:cNvPr descr="Classroom with solid fill" id="153" name="Google Shape;153;p49"/>
          <p:cNvPicPr preferRelativeResize="0"/>
          <p:nvPr/>
        </p:nvPicPr>
        <p:blipFill rotWithShape="1">
          <a:blip r:embed="rId3">
            <a:alphaModFix/>
          </a:blip>
          <a:srcRect b="0" l="0" r="0" t="0"/>
          <a:stretch/>
        </p:blipFill>
        <p:spPr>
          <a:xfrm>
            <a:off x="8757774" y="5242395"/>
            <a:ext cx="914283" cy="914283"/>
          </a:xfrm>
          <a:prstGeom prst="rect">
            <a:avLst/>
          </a:prstGeom>
          <a:noFill/>
          <a:ln>
            <a:noFill/>
          </a:ln>
        </p:spPr>
      </p:pic>
      <p:grpSp>
        <p:nvGrpSpPr>
          <p:cNvPr id="154" name="Google Shape;154;p49"/>
          <p:cNvGrpSpPr/>
          <p:nvPr/>
        </p:nvGrpSpPr>
        <p:grpSpPr>
          <a:xfrm>
            <a:off x="7678942" y="2192465"/>
            <a:ext cx="3071949" cy="914283"/>
            <a:chOff x="7664230" y="2255965"/>
            <a:chExt cx="3071949" cy="914283"/>
          </a:xfrm>
        </p:grpSpPr>
        <p:pic>
          <p:nvPicPr>
            <p:cNvPr descr="Group with solid fill" id="155" name="Google Shape;155;p49"/>
            <p:cNvPicPr preferRelativeResize="0"/>
            <p:nvPr/>
          </p:nvPicPr>
          <p:blipFill rotWithShape="1">
            <a:blip r:embed="rId4">
              <a:alphaModFix/>
            </a:blip>
            <a:srcRect b="0" l="0" r="0" t="0"/>
            <a:stretch/>
          </p:blipFill>
          <p:spPr>
            <a:xfrm>
              <a:off x="7664230" y="2255965"/>
              <a:ext cx="914283" cy="914283"/>
            </a:xfrm>
            <a:prstGeom prst="rect">
              <a:avLst/>
            </a:prstGeom>
            <a:noFill/>
            <a:ln>
              <a:noFill/>
            </a:ln>
          </p:spPr>
        </p:pic>
        <p:pic>
          <p:nvPicPr>
            <p:cNvPr descr="Group with solid fill" id="156" name="Google Shape;156;p49"/>
            <p:cNvPicPr preferRelativeResize="0"/>
            <p:nvPr/>
          </p:nvPicPr>
          <p:blipFill rotWithShape="1">
            <a:blip r:embed="rId4">
              <a:alphaModFix/>
            </a:blip>
            <a:srcRect b="0" l="0" r="0" t="0"/>
            <a:stretch/>
          </p:blipFill>
          <p:spPr>
            <a:xfrm>
              <a:off x="8743063" y="2255965"/>
              <a:ext cx="914283" cy="914283"/>
            </a:xfrm>
            <a:prstGeom prst="rect">
              <a:avLst/>
            </a:prstGeom>
            <a:noFill/>
            <a:ln>
              <a:noFill/>
            </a:ln>
          </p:spPr>
        </p:pic>
        <p:pic>
          <p:nvPicPr>
            <p:cNvPr descr="Group with solid fill" id="157" name="Google Shape;157;p49"/>
            <p:cNvPicPr preferRelativeResize="0"/>
            <p:nvPr/>
          </p:nvPicPr>
          <p:blipFill rotWithShape="1">
            <a:blip r:embed="rId4">
              <a:alphaModFix/>
            </a:blip>
            <a:srcRect b="0" l="0" r="0" t="0"/>
            <a:stretch/>
          </p:blipFill>
          <p:spPr>
            <a:xfrm>
              <a:off x="9821896" y="2255965"/>
              <a:ext cx="914283" cy="914283"/>
            </a:xfrm>
            <a:prstGeom prst="rect">
              <a:avLst/>
            </a:prstGeom>
            <a:noFill/>
            <a:ln>
              <a:noFill/>
            </a:ln>
          </p:spPr>
        </p:pic>
      </p:grpSp>
      <p:grpSp>
        <p:nvGrpSpPr>
          <p:cNvPr id="158" name="Google Shape;158;p49"/>
          <p:cNvGrpSpPr/>
          <p:nvPr/>
        </p:nvGrpSpPr>
        <p:grpSpPr>
          <a:xfrm>
            <a:off x="8187500" y="3753992"/>
            <a:ext cx="2054830" cy="914283"/>
            <a:chOff x="8059440" y="3817492"/>
            <a:chExt cx="2054830" cy="914283"/>
          </a:xfrm>
        </p:grpSpPr>
        <p:pic>
          <p:nvPicPr>
            <p:cNvPr descr="Group with solid fill" id="159" name="Google Shape;159;p49"/>
            <p:cNvPicPr preferRelativeResize="0"/>
            <p:nvPr/>
          </p:nvPicPr>
          <p:blipFill rotWithShape="1">
            <a:blip r:embed="rId4">
              <a:alphaModFix/>
            </a:blip>
            <a:srcRect b="0" l="0" r="0" t="0"/>
            <a:stretch/>
          </p:blipFill>
          <p:spPr>
            <a:xfrm>
              <a:off x="9199987" y="3817492"/>
              <a:ext cx="914283" cy="914283"/>
            </a:xfrm>
            <a:prstGeom prst="rect">
              <a:avLst/>
            </a:prstGeom>
            <a:noFill/>
            <a:ln>
              <a:noFill/>
            </a:ln>
          </p:spPr>
        </p:pic>
        <p:pic>
          <p:nvPicPr>
            <p:cNvPr descr="Group with solid fill" id="160" name="Google Shape;160;p49"/>
            <p:cNvPicPr preferRelativeResize="0"/>
            <p:nvPr/>
          </p:nvPicPr>
          <p:blipFill rotWithShape="1">
            <a:blip r:embed="rId4">
              <a:alphaModFix/>
            </a:blip>
            <a:srcRect b="0" l="0" r="0" t="0"/>
            <a:stretch/>
          </p:blipFill>
          <p:spPr>
            <a:xfrm>
              <a:off x="8059440" y="3817492"/>
              <a:ext cx="914283" cy="914283"/>
            </a:xfrm>
            <a:prstGeom prst="rect">
              <a:avLst/>
            </a:prstGeom>
            <a:noFill/>
            <a:ln>
              <a:noFill/>
            </a:ln>
          </p:spPr>
        </p:pic>
      </p:grpSp>
      <p:sp>
        <p:nvSpPr>
          <p:cNvPr id="161" name="Google Shape;161;p49"/>
          <p:cNvSpPr txBox="1"/>
          <p:nvPr/>
        </p:nvSpPr>
        <p:spPr>
          <a:xfrm>
            <a:off x="8460539" y="4884074"/>
            <a:ext cx="1508753" cy="29481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i4Trust Experts</a:t>
            </a:r>
            <a:endParaRPr b="1" i="0" sz="1800" u="none" cap="none" strike="noStrike">
              <a:solidFill>
                <a:srgbClr val="000000"/>
              </a:solidFill>
              <a:latin typeface="Arial"/>
              <a:ea typeface="Arial"/>
              <a:cs typeface="Arial"/>
              <a:sym typeface="Arial"/>
            </a:endParaRPr>
          </a:p>
        </p:txBody>
      </p:sp>
      <p:sp>
        <p:nvSpPr>
          <p:cNvPr id="162" name="Google Shape;162;p49"/>
          <p:cNvSpPr txBox="1"/>
          <p:nvPr/>
        </p:nvSpPr>
        <p:spPr>
          <a:xfrm>
            <a:off x="7906815" y="3397043"/>
            <a:ext cx="2616200" cy="26337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LEBDs &amp; Ambassadors</a:t>
            </a:r>
            <a:endParaRPr b="1" i="0" sz="1800" u="none" cap="none" strike="noStrike">
              <a:solidFill>
                <a:srgbClr val="000000"/>
              </a:solidFill>
              <a:latin typeface="Arial"/>
              <a:ea typeface="Arial"/>
              <a:cs typeface="Arial"/>
              <a:sym typeface="Arial"/>
            </a:endParaRPr>
          </a:p>
        </p:txBody>
      </p:sp>
      <p:sp>
        <p:nvSpPr>
          <p:cNvPr id="163" name="Google Shape;163;p49"/>
          <p:cNvSpPr txBox="1"/>
          <p:nvPr/>
        </p:nvSpPr>
        <p:spPr>
          <a:xfrm>
            <a:off x="8271962" y="1888068"/>
            <a:ext cx="1885908" cy="34550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Helpdesk Agents</a:t>
            </a:r>
            <a:endParaRPr b="1" i="0" sz="1800" u="none" cap="none" strike="noStrike">
              <a:solidFill>
                <a:srgbClr val="000000"/>
              </a:solidFill>
              <a:latin typeface="Arial"/>
              <a:ea typeface="Arial"/>
              <a:cs typeface="Arial"/>
              <a:sym typeface="Arial"/>
            </a:endParaRPr>
          </a:p>
        </p:txBody>
      </p:sp>
      <p:sp>
        <p:nvSpPr>
          <p:cNvPr id="164" name="Google Shape;164;p49"/>
          <p:cNvSpPr txBox="1"/>
          <p:nvPr/>
        </p:nvSpPr>
        <p:spPr>
          <a:xfrm>
            <a:off x="8386916" y="1239460"/>
            <a:ext cx="1656000" cy="307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i4Trust users</a:t>
            </a:r>
            <a:endParaRPr b="1" i="0" sz="1400" u="none" cap="none" strike="noStrike">
              <a:solidFill>
                <a:srgbClr val="000000"/>
              </a:solidFill>
              <a:latin typeface="Arial"/>
              <a:ea typeface="Arial"/>
              <a:cs typeface="Arial"/>
              <a:sym typeface="Arial"/>
            </a:endParaRPr>
          </a:p>
        </p:txBody>
      </p:sp>
      <p:sp>
        <p:nvSpPr>
          <p:cNvPr id="165" name="Google Shape;165;p49"/>
          <p:cNvSpPr txBox="1"/>
          <p:nvPr/>
        </p:nvSpPr>
        <p:spPr>
          <a:xfrm>
            <a:off x="11120549" y="4233775"/>
            <a:ext cx="733200" cy="492402"/>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0" i="0" lang="en-US" sz="1600" u="none" cap="none" strike="noStrike">
                <a:solidFill>
                  <a:srgbClr val="FFFFFF"/>
                </a:solidFill>
                <a:latin typeface="Arial"/>
                <a:ea typeface="Arial"/>
                <a:cs typeface="Arial"/>
                <a:sym typeface="Arial"/>
              </a:rPr>
              <a:t>DIHs</a:t>
            </a:r>
            <a:endParaRPr b="0" i="0" sz="1600" u="none" cap="none" strike="noStrike">
              <a:solidFill>
                <a:srgbClr val="FFFFFF"/>
              </a:solidFill>
              <a:latin typeface="Arial"/>
              <a:ea typeface="Arial"/>
              <a:cs typeface="Arial"/>
              <a:sym typeface="Arial"/>
            </a:endParaRPr>
          </a:p>
        </p:txBody>
      </p:sp>
      <p:sp>
        <p:nvSpPr>
          <p:cNvPr id="166" name="Google Shape;166;p49"/>
          <p:cNvSpPr txBox="1"/>
          <p:nvPr/>
        </p:nvSpPr>
        <p:spPr>
          <a:xfrm>
            <a:off x="11120549" y="2717675"/>
            <a:ext cx="733200" cy="492402"/>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DIHs</a:t>
            </a:r>
            <a:endParaRPr b="0" i="0" sz="1600" u="none" cap="none" strike="noStrike">
              <a:solidFill>
                <a:srgbClr val="000000"/>
              </a:solidFill>
              <a:latin typeface="Arial"/>
              <a:ea typeface="Arial"/>
              <a:cs typeface="Arial"/>
              <a:sym typeface="Arial"/>
            </a:endParaRPr>
          </a:p>
        </p:txBody>
      </p:sp>
      <p:grpSp>
        <p:nvGrpSpPr>
          <p:cNvPr id="167" name="Google Shape;167;p49"/>
          <p:cNvGrpSpPr/>
          <p:nvPr/>
        </p:nvGrpSpPr>
        <p:grpSpPr>
          <a:xfrm>
            <a:off x="10771437" y="5667980"/>
            <a:ext cx="419400" cy="399300"/>
            <a:chOff x="8138237" y="2464872"/>
            <a:chExt cx="419400" cy="399300"/>
          </a:xfrm>
        </p:grpSpPr>
        <p:sp>
          <p:nvSpPr>
            <p:cNvPr id="168" name="Google Shape;168;p49"/>
            <p:cNvSpPr/>
            <p:nvPr/>
          </p:nvSpPr>
          <p:spPr>
            <a:xfrm>
              <a:off x="8138237" y="2464872"/>
              <a:ext cx="419400" cy="399300"/>
            </a:xfrm>
            <a:prstGeom prst="roundRect">
              <a:avLst>
                <a:gd fmla="val 16667" name="adj"/>
              </a:avLst>
            </a:prstGeom>
            <a:solidFill>
              <a:schemeClr val="lt1"/>
            </a:solidFill>
            <a:ln cap="flat" cmpd="sng" w="25400">
              <a:solidFill>
                <a:srgbClr val="C741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pic>
          <p:nvPicPr>
            <p:cNvPr id="169" name="Google Shape;169;p49"/>
            <p:cNvPicPr preferRelativeResize="0"/>
            <p:nvPr/>
          </p:nvPicPr>
          <p:blipFill rotWithShape="1">
            <a:blip r:embed="rId5">
              <a:alphaModFix/>
            </a:blip>
            <a:srcRect b="0" l="-20" r="20" t="0"/>
            <a:stretch/>
          </p:blipFill>
          <p:spPr>
            <a:xfrm>
              <a:off x="8198337" y="2505524"/>
              <a:ext cx="299292" cy="317999"/>
            </a:xfrm>
            <a:prstGeom prst="rect">
              <a:avLst/>
            </a:prstGeom>
            <a:noFill/>
            <a:ln>
              <a:noFill/>
            </a:ln>
          </p:spPr>
        </p:pic>
      </p:grpSp>
      <p:grpSp>
        <p:nvGrpSpPr>
          <p:cNvPr id="170" name="Google Shape;170;p49"/>
          <p:cNvGrpSpPr/>
          <p:nvPr/>
        </p:nvGrpSpPr>
        <p:grpSpPr>
          <a:xfrm>
            <a:off x="11281918" y="5667980"/>
            <a:ext cx="419431" cy="399272"/>
            <a:chOff x="11289215" y="1676758"/>
            <a:chExt cx="774000" cy="736800"/>
          </a:xfrm>
        </p:grpSpPr>
        <p:sp>
          <p:nvSpPr>
            <p:cNvPr id="171" name="Google Shape;171;p49"/>
            <p:cNvSpPr/>
            <p:nvPr/>
          </p:nvSpPr>
          <p:spPr>
            <a:xfrm>
              <a:off x="11289215" y="1676758"/>
              <a:ext cx="774000" cy="736800"/>
            </a:xfrm>
            <a:prstGeom prst="roundRect">
              <a:avLst>
                <a:gd fmla="val 16667" name="adj"/>
              </a:avLst>
            </a:prstGeom>
            <a:solidFill>
              <a:schemeClr val="lt1"/>
            </a:solidFill>
            <a:ln cap="flat" cmpd="sng" w="25400">
              <a:solidFill>
                <a:srgbClr val="0830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Logo&#10;&#10;Description automatically generated" id="172" name="Google Shape;172;p49"/>
            <p:cNvPicPr preferRelativeResize="0"/>
            <p:nvPr/>
          </p:nvPicPr>
          <p:blipFill rotWithShape="1">
            <a:blip r:embed="rId6">
              <a:alphaModFix/>
            </a:blip>
            <a:srcRect b="0" l="0" r="0" t="0"/>
            <a:stretch/>
          </p:blipFill>
          <p:spPr>
            <a:xfrm>
              <a:off x="11378457" y="1791126"/>
              <a:ext cx="595602" cy="492017"/>
            </a:xfrm>
            <a:prstGeom prst="rect">
              <a:avLst/>
            </a:prstGeom>
            <a:noFill/>
            <a:ln>
              <a:noFill/>
            </a:ln>
          </p:spPr>
        </p:pic>
      </p:grpSp>
      <p:sp>
        <p:nvSpPr>
          <p:cNvPr id="173" name="Google Shape;173;p49"/>
          <p:cNvSpPr txBox="1"/>
          <p:nvPr/>
        </p:nvSpPr>
        <p:spPr>
          <a:xfrm>
            <a:off x="6568033" y="2358262"/>
            <a:ext cx="830563" cy="307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Tier 1</a:t>
            </a:r>
            <a:endParaRPr b="1" i="0" sz="1800" u="none" cap="none" strike="noStrike">
              <a:solidFill>
                <a:srgbClr val="000000"/>
              </a:solidFill>
              <a:latin typeface="Arial"/>
              <a:ea typeface="Arial"/>
              <a:cs typeface="Arial"/>
              <a:sym typeface="Arial"/>
            </a:endParaRPr>
          </a:p>
        </p:txBody>
      </p:sp>
      <p:sp>
        <p:nvSpPr>
          <p:cNvPr id="174" name="Google Shape;174;p49"/>
          <p:cNvSpPr txBox="1"/>
          <p:nvPr/>
        </p:nvSpPr>
        <p:spPr>
          <a:xfrm>
            <a:off x="6568033" y="3874370"/>
            <a:ext cx="830563" cy="307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Tier 2</a:t>
            </a:r>
            <a:endParaRPr b="1" i="0" sz="1800" u="none" cap="none" strike="noStrike">
              <a:solidFill>
                <a:schemeClr val="lt1"/>
              </a:solidFill>
              <a:latin typeface="Arial"/>
              <a:ea typeface="Arial"/>
              <a:cs typeface="Arial"/>
              <a:sym typeface="Arial"/>
            </a:endParaRPr>
          </a:p>
        </p:txBody>
      </p:sp>
      <p:sp>
        <p:nvSpPr>
          <p:cNvPr id="175" name="Google Shape;175;p49"/>
          <p:cNvSpPr txBox="1"/>
          <p:nvPr/>
        </p:nvSpPr>
        <p:spPr>
          <a:xfrm>
            <a:off x="6568033" y="5390477"/>
            <a:ext cx="830563" cy="307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Tier 3</a:t>
            </a:r>
            <a:endParaRPr b="1" i="0" sz="1800" u="none" cap="none" strike="noStrike">
              <a:solidFill>
                <a:srgbClr val="000000"/>
              </a:solidFill>
              <a:latin typeface="Arial"/>
              <a:ea typeface="Arial"/>
              <a:cs typeface="Arial"/>
              <a:sym typeface="Arial"/>
            </a:endParaRPr>
          </a:p>
        </p:txBody>
      </p:sp>
      <p:sp>
        <p:nvSpPr>
          <p:cNvPr id="176" name="Google Shape;176;p49"/>
          <p:cNvSpPr/>
          <p:nvPr/>
        </p:nvSpPr>
        <p:spPr>
          <a:xfrm>
            <a:off x="6096794" y="1302960"/>
            <a:ext cx="193791" cy="5080320"/>
          </a:xfrm>
          <a:prstGeom prst="downArrow">
            <a:avLst>
              <a:gd fmla="val 50000" name="adj1"/>
              <a:gd fmla="val 50000" name="adj2"/>
            </a:avLst>
          </a:prstGeom>
          <a:solidFill>
            <a:schemeClr val="accent1"/>
          </a:solidFill>
          <a:ln cap="flat" cmpd="sng" w="25400">
            <a:solidFill>
              <a:srgbClr val="15AA8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7" name="Google Shape;177;p49"/>
          <p:cNvSpPr txBox="1"/>
          <p:nvPr/>
        </p:nvSpPr>
        <p:spPr>
          <a:xfrm>
            <a:off x="6568033" y="1239460"/>
            <a:ext cx="830563" cy="307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Tier 0</a:t>
            </a:r>
            <a:endParaRPr b="1" i="0" sz="1800" u="none" cap="none" strike="noStrike">
              <a:solidFill>
                <a:srgbClr val="000000"/>
              </a:solidFill>
              <a:latin typeface="Arial"/>
              <a:ea typeface="Arial"/>
              <a:cs typeface="Arial"/>
              <a:sym typeface="Arial"/>
            </a:endParaRPr>
          </a:p>
        </p:txBody>
      </p:sp>
      <p:pic>
        <p:nvPicPr>
          <p:cNvPr descr="Testing Icon clipart - Text, Silhouette, Line, transparent clip art" id="178" name="Google Shape;178;p49"/>
          <p:cNvPicPr preferRelativeResize="0"/>
          <p:nvPr/>
        </p:nvPicPr>
        <p:blipFill rotWithShape="1">
          <a:blip r:embed="rId7">
            <a:alphaModFix/>
          </a:blip>
          <a:srcRect b="0" l="0" r="0" t="0"/>
          <a:stretch/>
        </p:blipFill>
        <p:spPr>
          <a:xfrm>
            <a:off x="9969292" y="1075620"/>
            <a:ext cx="720007" cy="6130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0"/>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Tier 0 – Self-help</a:t>
            </a:r>
            <a:endParaRPr/>
          </a:p>
        </p:txBody>
      </p:sp>
      <p:sp>
        <p:nvSpPr>
          <p:cNvPr id="185" name="Google Shape;185;p50"/>
          <p:cNvSpPr txBox="1"/>
          <p:nvPr>
            <p:ph idx="1" type="body"/>
          </p:nvPr>
        </p:nvSpPr>
        <p:spPr>
          <a:xfrm>
            <a:off x="478800" y="1257299"/>
            <a:ext cx="7877800" cy="5235579"/>
          </a:xfrm>
          <a:prstGeom prst="rect">
            <a:avLst/>
          </a:prstGeom>
          <a:noFill/>
          <a:ln>
            <a:noFill/>
          </a:ln>
        </p:spPr>
        <p:txBody>
          <a:bodyPr anchorCtr="0" anchor="t" bIns="0" lIns="0" spcFirstLastPara="1" rIns="0" wrap="square" tIns="0">
            <a:noAutofit/>
          </a:bodyPr>
          <a:lstStyle/>
          <a:p>
            <a:pPr indent="-355600" lvl="0" marL="457200" marR="0" rtl="0" algn="l">
              <a:lnSpc>
                <a:spcPct val="100000"/>
              </a:lnSpc>
              <a:spcBef>
                <a:spcPts val="500"/>
              </a:spcBef>
              <a:spcAft>
                <a:spcPts val="0"/>
              </a:spcAft>
              <a:buClr>
                <a:schemeClr val="accent1"/>
              </a:buClr>
              <a:buSzPts val="2000"/>
              <a:buFont typeface="Arial"/>
              <a:buChar char="■"/>
            </a:pPr>
            <a:r>
              <a:rPr lang="en-US"/>
              <a:t>Users (SMEs or DIHs) can directly retrieve support information from i4Trust Community websites or other technical sources:</a:t>
            </a:r>
            <a:endParaRPr/>
          </a:p>
          <a:p>
            <a:pPr indent="-355600" lvl="1" marL="914400" rtl="0" algn="l">
              <a:lnSpc>
                <a:spcPct val="100000"/>
              </a:lnSpc>
              <a:spcBef>
                <a:spcPts val="500"/>
              </a:spcBef>
              <a:spcAft>
                <a:spcPts val="0"/>
              </a:spcAft>
              <a:buSzPts val="2000"/>
              <a:buChar char="■"/>
            </a:pPr>
            <a:r>
              <a:rPr lang="en-US" u="sng">
                <a:solidFill>
                  <a:schemeClr val="hlink"/>
                </a:solidFill>
                <a:hlinkClick r:id="rId3"/>
              </a:rPr>
              <a:t>i4Trust.org</a:t>
            </a:r>
            <a:r>
              <a:rPr lang="en-US"/>
              <a:t>:</a:t>
            </a:r>
            <a:endParaRPr/>
          </a:p>
          <a:p>
            <a:pPr indent="-355600" lvl="2" marL="1371600" rtl="0" algn="l">
              <a:lnSpc>
                <a:spcPct val="100000"/>
              </a:lnSpc>
              <a:spcBef>
                <a:spcPts val="500"/>
              </a:spcBef>
              <a:spcAft>
                <a:spcPts val="0"/>
              </a:spcAft>
              <a:buSzPts val="2000"/>
              <a:buChar char="■"/>
            </a:pPr>
            <a:r>
              <a:rPr lang="en-US"/>
              <a:t>Technology - Training </a:t>
            </a:r>
            <a:endParaRPr/>
          </a:p>
          <a:p>
            <a:pPr indent="-355600" lvl="2" marL="1371600" rtl="0" algn="l">
              <a:lnSpc>
                <a:spcPct val="100000"/>
              </a:lnSpc>
              <a:spcBef>
                <a:spcPts val="500"/>
              </a:spcBef>
              <a:spcAft>
                <a:spcPts val="0"/>
              </a:spcAft>
              <a:buSzPts val="2000"/>
              <a:buChar char="■"/>
            </a:pPr>
            <a:r>
              <a:rPr lang="en-US"/>
              <a:t>FAQ</a:t>
            </a:r>
            <a:endParaRPr/>
          </a:p>
          <a:p>
            <a:pPr indent="-355600" lvl="2" marL="1371600" rtl="0" algn="l">
              <a:lnSpc>
                <a:spcPct val="100000"/>
              </a:lnSpc>
              <a:spcBef>
                <a:spcPts val="500"/>
              </a:spcBef>
              <a:spcAft>
                <a:spcPts val="0"/>
              </a:spcAft>
              <a:buSzPts val="2000"/>
              <a:buChar char="■"/>
            </a:pPr>
            <a:r>
              <a:rPr lang="en-US"/>
              <a:t>Resources</a:t>
            </a:r>
            <a:endParaRPr/>
          </a:p>
          <a:p>
            <a:pPr indent="-355600" lvl="2" marL="1371600" rtl="0" algn="l">
              <a:lnSpc>
                <a:spcPct val="100000"/>
              </a:lnSpc>
              <a:spcBef>
                <a:spcPts val="500"/>
              </a:spcBef>
              <a:spcAft>
                <a:spcPts val="0"/>
              </a:spcAft>
              <a:buSzPts val="2000"/>
              <a:buChar char="■"/>
            </a:pPr>
            <a:r>
              <a:rPr lang="en-US"/>
              <a:t>…</a:t>
            </a:r>
            <a:endParaRPr/>
          </a:p>
          <a:p>
            <a:pPr indent="-355600" lvl="1" marL="914400" rtl="0" algn="l">
              <a:lnSpc>
                <a:spcPct val="100000"/>
              </a:lnSpc>
              <a:spcBef>
                <a:spcPts val="500"/>
              </a:spcBef>
              <a:spcAft>
                <a:spcPts val="0"/>
              </a:spcAft>
              <a:buSzPts val="2000"/>
              <a:buChar char="■"/>
            </a:pPr>
            <a:r>
              <a:rPr lang="en-US"/>
              <a:t>Previous Q&amp;A’s formulated on </a:t>
            </a:r>
            <a:r>
              <a:rPr lang="en-US" u="sng">
                <a:solidFill>
                  <a:schemeClr val="hlink"/>
                </a:solidFill>
                <a:hlinkClick r:id="rId4"/>
              </a:rPr>
              <a:t>i4Trust Helpdesk space</a:t>
            </a:r>
            <a:r>
              <a:rPr lang="en-US"/>
              <a:t> (via JIRA?)</a:t>
            </a:r>
            <a:endParaRPr/>
          </a:p>
          <a:p>
            <a:pPr indent="-355600" lvl="1" marL="914400" rtl="0" algn="l">
              <a:lnSpc>
                <a:spcPct val="100000"/>
              </a:lnSpc>
              <a:spcBef>
                <a:spcPts val="500"/>
              </a:spcBef>
              <a:spcAft>
                <a:spcPts val="0"/>
              </a:spcAft>
              <a:buSzPts val="2000"/>
              <a:buChar char="■"/>
            </a:pPr>
            <a:r>
              <a:rPr lang="en-US"/>
              <a:t>Previous Q&amp;A’s about FIWARE components on </a:t>
            </a:r>
            <a:r>
              <a:rPr lang="en-US" u="sng">
                <a:solidFill>
                  <a:schemeClr val="hlink"/>
                </a:solidFill>
                <a:hlinkClick r:id="rId5"/>
              </a:rPr>
              <a:t>StackOverflow</a:t>
            </a:r>
            <a:endParaRPr/>
          </a:p>
          <a:p>
            <a:pPr indent="-355600" lvl="0" marL="457200" rtl="0" algn="l">
              <a:lnSpc>
                <a:spcPct val="100000"/>
              </a:lnSpc>
              <a:spcBef>
                <a:spcPts val="1200"/>
              </a:spcBef>
              <a:spcAft>
                <a:spcPts val="0"/>
              </a:spcAft>
              <a:buSzPts val="2000"/>
              <a:buChar char="■"/>
            </a:pPr>
            <a:r>
              <a:rPr lang="en-US"/>
              <a:t>In the event they don’t find answer to their questions, they formulate them in the official i4Trust Helpdesk space</a:t>
            </a:r>
            <a:endParaRPr/>
          </a:p>
          <a:p>
            <a:pPr indent="-355600" lvl="0" marL="457200" rtl="0" algn="l">
              <a:lnSpc>
                <a:spcPct val="100000"/>
              </a:lnSpc>
              <a:spcBef>
                <a:spcPts val="1200"/>
              </a:spcBef>
              <a:spcAft>
                <a:spcPts val="0"/>
              </a:spcAft>
              <a:buSzPts val="2000"/>
              <a:buChar char="■"/>
            </a:pPr>
            <a:r>
              <a:rPr lang="en-US"/>
              <a:t>Whenever a question is formulated, a JIRA ticket will be created to keep track how that question is handled by Tiers 1-3</a:t>
            </a:r>
            <a:endParaRPr/>
          </a:p>
          <a:p>
            <a:pPr indent="-355600" lvl="1" marL="914400" rtl="0" algn="l">
              <a:lnSpc>
                <a:spcPct val="100000"/>
              </a:lnSpc>
              <a:spcBef>
                <a:spcPts val="600"/>
              </a:spcBef>
              <a:spcAft>
                <a:spcPts val="0"/>
              </a:spcAft>
              <a:buSzPts val="2000"/>
              <a:buChar char="■"/>
            </a:pPr>
            <a:r>
              <a:rPr lang="en-US"/>
              <a:t>Hint: wait until JIRA ticket is created and a first reply is published to a formulated question where link the JIRA ticket is included</a:t>
            </a:r>
            <a:endParaRPr/>
          </a:p>
        </p:txBody>
      </p:sp>
      <p:sp>
        <p:nvSpPr>
          <p:cNvPr id="186" name="Google Shape;186;p50"/>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descr="Is the Self-help Industry a Fraud? | The Saturday Evening Post" id="187" name="Google Shape;187;p50"/>
          <p:cNvPicPr preferRelativeResize="0"/>
          <p:nvPr/>
        </p:nvPicPr>
        <p:blipFill rotWithShape="1">
          <a:blip r:embed="rId6">
            <a:alphaModFix/>
          </a:blip>
          <a:srcRect b="0" l="0" r="0" t="0"/>
          <a:stretch/>
        </p:blipFill>
        <p:spPr>
          <a:xfrm>
            <a:off x="8778875" y="1683100"/>
            <a:ext cx="3250306" cy="218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1"/>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i4Trust Helpdesk space</a:t>
            </a:r>
            <a:endParaRPr/>
          </a:p>
        </p:txBody>
      </p:sp>
      <p:sp>
        <p:nvSpPr>
          <p:cNvPr id="193" name="Google Shape;193;p51"/>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94" name="Google Shape;194;p51"/>
          <p:cNvPicPr preferRelativeResize="0"/>
          <p:nvPr/>
        </p:nvPicPr>
        <p:blipFill rotWithShape="1">
          <a:blip r:embed="rId3">
            <a:alphaModFix/>
          </a:blip>
          <a:srcRect b="0" l="0" r="0" t="0"/>
          <a:stretch/>
        </p:blipFill>
        <p:spPr>
          <a:xfrm>
            <a:off x="771701" y="1147993"/>
            <a:ext cx="7180504" cy="5344886"/>
          </a:xfrm>
          <a:prstGeom prst="rect">
            <a:avLst/>
          </a:prstGeom>
          <a:noFill/>
          <a:ln cap="flat" cmpd="sng" w="9525">
            <a:solidFill>
              <a:schemeClr val="accent4"/>
            </a:solidFill>
            <a:prstDash val="solid"/>
            <a:round/>
            <a:headEnd len="sm" w="sm" type="none"/>
            <a:tailEnd len="sm" w="sm" type="none"/>
          </a:ln>
        </p:spPr>
      </p:pic>
      <p:pic>
        <p:nvPicPr>
          <p:cNvPr id="195" name="Google Shape;195;p51"/>
          <p:cNvPicPr preferRelativeResize="0"/>
          <p:nvPr/>
        </p:nvPicPr>
        <p:blipFill rotWithShape="1">
          <a:blip r:embed="rId4">
            <a:alphaModFix/>
          </a:blip>
          <a:srcRect b="0" l="0" r="0" t="0"/>
          <a:stretch/>
        </p:blipFill>
        <p:spPr>
          <a:xfrm>
            <a:off x="5878800" y="2427514"/>
            <a:ext cx="5169498" cy="3869422"/>
          </a:xfrm>
          <a:prstGeom prst="rect">
            <a:avLst/>
          </a:prstGeom>
          <a:noFill/>
          <a:ln cap="flat" cmpd="sng" w="9525">
            <a:solidFill>
              <a:schemeClr val="accent2"/>
            </a:solidFill>
            <a:prstDash val="solid"/>
            <a:round/>
            <a:headEnd len="sm" w="sm" type="none"/>
            <a:tailEnd len="sm" w="sm" type="none"/>
          </a:ln>
        </p:spPr>
      </p:pic>
      <p:sp>
        <p:nvSpPr>
          <p:cNvPr id="196" name="Google Shape;196;p51"/>
          <p:cNvSpPr/>
          <p:nvPr/>
        </p:nvSpPr>
        <p:spPr>
          <a:xfrm rot="-1032497">
            <a:off x="3715727" y="2625954"/>
            <a:ext cx="2848969" cy="1208314"/>
          </a:xfrm>
          <a:prstGeom prst="arc">
            <a:avLst>
              <a:gd fmla="val 12748895" name="adj1"/>
              <a:gd fmla="val 19793742" name="adj2"/>
            </a:avLst>
          </a:prstGeom>
          <a:noFill/>
          <a:ln cap="flat" cmpd="sng" w="38100">
            <a:solidFill>
              <a:schemeClr val="accent2"/>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197" name="Google Shape;197;p51"/>
          <p:cNvCxnSpPr/>
          <p:nvPr/>
        </p:nvCxnSpPr>
        <p:spPr>
          <a:xfrm>
            <a:off x="3254829" y="3080657"/>
            <a:ext cx="870857"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2"/>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03" name="Google Shape;203;p52"/>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Managing support via trouble-ticketing system (JIRA)</a:t>
            </a:r>
            <a:endParaRPr/>
          </a:p>
        </p:txBody>
      </p:sp>
      <p:pic>
        <p:nvPicPr>
          <p:cNvPr id="204" name="Google Shape;204;p52"/>
          <p:cNvPicPr preferRelativeResize="0"/>
          <p:nvPr/>
        </p:nvPicPr>
        <p:blipFill rotWithShape="1">
          <a:blip r:embed="rId3">
            <a:alphaModFix/>
          </a:blip>
          <a:srcRect b="0" l="0" r="0" t="0"/>
          <a:stretch/>
        </p:blipFill>
        <p:spPr>
          <a:xfrm>
            <a:off x="478800" y="1191246"/>
            <a:ext cx="11125200" cy="5175752"/>
          </a:xfrm>
          <a:prstGeom prst="rect">
            <a:avLst/>
          </a:prstGeom>
          <a:noFill/>
          <a:ln>
            <a:noFill/>
          </a:ln>
        </p:spPr>
      </p:pic>
      <p:sp>
        <p:nvSpPr>
          <p:cNvPr id="205" name="Google Shape;205;p52"/>
          <p:cNvSpPr/>
          <p:nvPr/>
        </p:nvSpPr>
        <p:spPr>
          <a:xfrm>
            <a:off x="4343400" y="1079500"/>
            <a:ext cx="901700" cy="533400"/>
          </a:xfrm>
          <a:prstGeom prst="ellipse">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06" name="Google Shape;206;p52"/>
          <p:cNvCxnSpPr/>
          <p:nvPr/>
        </p:nvCxnSpPr>
        <p:spPr>
          <a:xfrm rot="10800000">
            <a:off x="5219700" y="1485900"/>
            <a:ext cx="876918" cy="419100"/>
          </a:xfrm>
          <a:prstGeom prst="straightConnector1">
            <a:avLst/>
          </a:prstGeom>
          <a:noFill/>
          <a:ln cap="flat" cmpd="sng" w="9525">
            <a:solidFill>
              <a:srgbClr val="DD39F9"/>
            </a:solidFill>
            <a:prstDash val="solid"/>
            <a:round/>
            <a:headEnd len="sm" w="sm" type="none"/>
            <a:tailEnd len="med" w="med" type="triangle"/>
          </a:ln>
        </p:spPr>
      </p:cxnSp>
      <p:sp>
        <p:nvSpPr>
          <p:cNvPr id="207" name="Google Shape;207;p52"/>
          <p:cNvSpPr txBox="1"/>
          <p:nvPr/>
        </p:nvSpPr>
        <p:spPr>
          <a:xfrm>
            <a:off x="6248400" y="1751111"/>
            <a:ext cx="196720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accent2"/>
                </a:solidFill>
                <a:latin typeface="Arial"/>
                <a:ea typeface="Arial"/>
                <a:cs typeface="Arial"/>
                <a:sym typeface="Arial"/>
              </a:rPr>
              <a:t>Ability to create tickets</a:t>
            </a:r>
            <a:endParaRPr/>
          </a:p>
        </p:txBody>
      </p:sp>
      <p:sp>
        <p:nvSpPr>
          <p:cNvPr id="208" name="Google Shape;208;p52"/>
          <p:cNvSpPr/>
          <p:nvPr/>
        </p:nvSpPr>
        <p:spPr>
          <a:xfrm>
            <a:off x="889000" y="2058888"/>
            <a:ext cx="2286000" cy="1370112"/>
          </a:xfrm>
          <a:prstGeom prst="roundRect">
            <a:avLst>
              <a:gd fmla="val 16667" name="adj"/>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09" name="Google Shape;209;p52"/>
          <p:cNvCxnSpPr/>
          <p:nvPr/>
        </p:nvCxnSpPr>
        <p:spPr>
          <a:xfrm rot="10800000">
            <a:off x="2032000" y="3540746"/>
            <a:ext cx="0" cy="719500"/>
          </a:xfrm>
          <a:prstGeom prst="straightConnector1">
            <a:avLst/>
          </a:prstGeom>
          <a:noFill/>
          <a:ln cap="flat" cmpd="sng" w="9525">
            <a:solidFill>
              <a:srgbClr val="DD39F9"/>
            </a:solidFill>
            <a:prstDash val="solid"/>
            <a:round/>
            <a:headEnd len="sm" w="sm" type="none"/>
            <a:tailEnd len="med" w="med" type="triangle"/>
          </a:ln>
        </p:spPr>
      </p:cxnSp>
      <p:sp>
        <p:nvSpPr>
          <p:cNvPr id="210" name="Google Shape;210;p52"/>
          <p:cNvSpPr txBox="1"/>
          <p:nvPr/>
        </p:nvSpPr>
        <p:spPr>
          <a:xfrm>
            <a:off x="1188097" y="4328833"/>
            <a:ext cx="166744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accent2"/>
                </a:solidFill>
                <a:latin typeface="Arial"/>
                <a:ea typeface="Arial"/>
                <a:cs typeface="Arial"/>
                <a:sym typeface="Arial"/>
              </a:rPr>
              <a:t>List of open issues</a:t>
            </a:r>
            <a:endParaRPr/>
          </a:p>
        </p:txBody>
      </p:sp>
      <p:sp>
        <p:nvSpPr>
          <p:cNvPr id="211" name="Google Shape;211;p52"/>
          <p:cNvSpPr/>
          <p:nvPr/>
        </p:nvSpPr>
        <p:spPr>
          <a:xfrm>
            <a:off x="3314700" y="4789388"/>
            <a:ext cx="4254500" cy="316012"/>
          </a:xfrm>
          <a:prstGeom prst="roundRect">
            <a:avLst>
              <a:gd fmla="val 16667" name="adj"/>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12" name="Google Shape;212;p52"/>
          <p:cNvCxnSpPr/>
          <p:nvPr/>
        </p:nvCxnSpPr>
        <p:spPr>
          <a:xfrm flipH="1" rot="10800000">
            <a:off x="2032000" y="5023055"/>
            <a:ext cx="1143000" cy="336755"/>
          </a:xfrm>
          <a:prstGeom prst="straightConnector1">
            <a:avLst/>
          </a:prstGeom>
          <a:noFill/>
          <a:ln cap="flat" cmpd="sng" w="9525">
            <a:solidFill>
              <a:srgbClr val="DD39F9"/>
            </a:solidFill>
            <a:prstDash val="solid"/>
            <a:round/>
            <a:headEnd len="sm" w="sm" type="none"/>
            <a:tailEnd len="med" w="med" type="triangle"/>
          </a:ln>
        </p:spPr>
      </p:cxnSp>
      <p:sp>
        <p:nvSpPr>
          <p:cNvPr id="213" name="Google Shape;213;p52"/>
          <p:cNvSpPr txBox="1"/>
          <p:nvPr/>
        </p:nvSpPr>
        <p:spPr>
          <a:xfrm>
            <a:off x="1038216" y="5438478"/>
            <a:ext cx="227648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accent2"/>
                </a:solidFill>
                <a:latin typeface="Arial"/>
                <a:ea typeface="Arial"/>
                <a:cs typeface="Arial"/>
                <a:sym typeface="Arial"/>
              </a:rPr>
              <a:t>Questions issued on the i4Trust Helpdesk space have an URL to be added to the description of the ticket on JIRA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3"/>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19" name="Google Shape;219;p53"/>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Managing support via trouble-ticketing system (JIRA)</a:t>
            </a:r>
            <a:endParaRPr/>
          </a:p>
        </p:txBody>
      </p:sp>
      <p:pic>
        <p:nvPicPr>
          <p:cNvPr id="220" name="Google Shape;220;p53"/>
          <p:cNvPicPr preferRelativeResize="0"/>
          <p:nvPr/>
        </p:nvPicPr>
        <p:blipFill rotWithShape="1">
          <a:blip r:embed="rId3">
            <a:alphaModFix/>
          </a:blip>
          <a:srcRect b="0" l="0" r="0" t="0"/>
          <a:stretch/>
        </p:blipFill>
        <p:spPr>
          <a:xfrm>
            <a:off x="478800" y="1191246"/>
            <a:ext cx="11125200" cy="5175752"/>
          </a:xfrm>
          <a:prstGeom prst="rect">
            <a:avLst/>
          </a:prstGeom>
          <a:noFill/>
          <a:ln>
            <a:noFill/>
          </a:ln>
        </p:spPr>
      </p:pic>
      <p:sp>
        <p:nvSpPr>
          <p:cNvPr id="221" name="Google Shape;221;p53"/>
          <p:cNvSpPr/>
          <p:nvPr/>
        </p:nvSpPr>
        <p:spPr>
          <a:xfrm>
            <a:off x="4521200" y="2727126"/>
            <a:ext cx="533400" cy="316012"/>
          </a:xfrm>
          <a:prstGeom prst="ellipse">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22" name="Google Shape;222;p53"/>
          <p:cNvCxnSpPr/>
          <p:nvPr/>
        </p:nvCxnSpPr>
        <p:spPr>
          <a:xfrm flipH="1">
            <a:off x="5054600" y="2111706"/>
            <a:ext cx="1193800" cy="640437"/>
          </a:xfrm>
          <a:prstGeom prst="straightConnector1">
            <a:avLst/>
          </a:prstGeom>
          <a:noFill/>
          <a:ln cap="flat" cmpd="sng" w="9525">
            <a:solidFill>
              <a:srgbClr val="DD39F9"/>
            </a:solidFill>
            <a:prstDash val="solid"/>
            <a:round/>
            <a:headEnd len="sm" w="sm" type="none"/>
            <a:tailEnd len="med" w="med" type="triangle"/>
          </a:ln>
        </p:spPr>
      </p:cxnSp>
      <p:sp>
        <p:nvSpPr>
          <p:cNvPr id="223" name="Google Shape;223;p53"/>
          <p:cNvSpPr txBox="1"/>
          <p:nvPr/>
        </p:nvSpPr>
        <p:spPr>
          <a:xfrm>
            <a:off x="6248400" y="1870675"/>
            <a:ext cx="187743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accent2"/>
                </a:solidFill>
                <a:latin typeface="Arial"/>
                <a:ea typeface="Arial"/>
                <a:cs typeface="Arial"/>
                <a:sym typeface="Arial"/>
              </a:rPr>
              <a:t>Assignment of tickets</a:t>
            </a:r>
            <a:endParaRPr/>
          </a:p>
        </p:txBody>
      </p:sp>
      <p:sp>
        <p:nvSpPr>
          <p:cNvPr id="224" name="Google Shape;224;p53"/>
          <p:cNvSpPr/>
          <p:nvPr/>
        </p:nvSpPr>
        <p:spPr>
          <a:xfrm>
            <a:off x="8752134" y="3215440"/>
            <a:ext cx="2286000" cy="429460"/>
          </a:xfrm>
          <a:prstGeom prst="roundRect">
            <a:avLst>
              <a:gd fmla="val 16667" name="adj"/>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25" name="Google Shape;225;p53"/>
          <p:cNvCxnSpPr/>
          <p:nvPr/>
        </p:nvCxnSpPr>
        <p:spPr>
          <a:xfrm rot="10800000">
            <a:off x="10807700" y="3733800"/>
            <a:ext cx="330200" cy="902810"/>
          </a:xfrm>
          <a:prstGeom prst="straightConnector1">
            <a:avLst/>
          </a:prstGeom>
          <a:noFill/>
          <a:ln cap="flat" cmpd="sng" w="9525">
            <a:solidFill>
              <a:srgbClr val="DD39F9"/>
            </a:solidFill>
            <a:prstDash val="solid"/>
            <a:round/>
            <a:headEnd len="sm" w="sm" type="none"/>
            <a:tailEnd len="med" w="med" type="triangle"/>
          </a:ln>
        </p:spPr>
      </p:cxnSp>
      <p:sp>
        <p:nvSpPr>
          <p:cNvPr id="226" name="Google Shape;226;p53"/>
          <p:cNvSpPr txBox="1"/>
          <p:nvPr/>
        </p:nvSpPr>
        <p:spPr>
          <a:xfrm>
            <a:off x="10680700" y="4707349"/>
            <a:ext cx="139671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accent2"/>
                </a:solidFill>
                <a:latin typeface="Arial"/>
                <a:ea typeface="Arial"/>
                <a:cs typeface="Arial"/>
                <a:sym typeface="Arial"/>
              </a:rPr>
              <a:t>JIRA user the ticket has been assigned to</a:t>
            </a:r>
            <a:endParaRPr/>
          </a:p>
        </p:txBody>
      </p:sp>
      <p:sp>
        <p:nvSpPr>
          <p:cNvPr id="227" name="Google Shape;227;p53"/>
          <p:cNvSpPr/>
          <p:nvPr/>
        </p:nvSpPr>
        <p:spPr>
          <a:xfrm>
            <a:off x="5478800" y="2679125"/>
            <a:ext cx="1273800" cy="397797"/>
          </a:xfrm>
          <a:prstGeom prst="ellipse">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28" name="Google Shape;228;p53"/>
          <p:cNvCxnSpPr/>
          <p:nvPr/>
        </p:nvCxnSpPr>
        <p:spPr>
          <a:xfrm flipH="1">
            <a:off x="6883400" y="2489032"/>
            <a:ext cx="1242437" cy="350253"/>
          </a:xfrm>
          <a:prstGeom prst="straightConnector1">
            <a:avLst/>
          </a:prstGeom>
          <a:noFill/>
          <a:ln cap="flat" cmpd="sng" w="9525">
            <a:solidFill>
              <a:srgbClr val="DD39F9"/>
            </a:solidFill>
            <a:prstDash val="solid"/>
            <a:round/>
            <a:headEnd len="sm" w="sm" type="none"/>
            <a:tailEnd len="med" w="med" type="triangle"/>
          </a:ln>
        </p:spPr>
      </p:cxnSp>
      <p:sp>
        <p:nvSpPr>
          <p:cNvPr id="229" name="Google Shape;229;p53"/>
          <p:cNvSpPr txBox="1"/>
          <p:nvPr/>
        </p:nvSpPr>
        <p:spPr>
          <a:xfrm>
            <a:off x="8256637" y="2278035"/>
            <a:ext cx="27831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accent2"/>
                </a:solidFill>
                <a:latin typeface="Arial"/>
                <a:ea typeface="Arial"/>
                <a:cs typeface="Arial"/>
                <a:sym typeface="Arial"/>
              </a:rPr>
              <a:t>Execution of actions on workflow</a:t>
            </a:r>
            <a:endParaRPr/>
          </a:p>
        </p:txBody>
      </p:sp>
      <p:sp>
        <p:nvSpPr>
          <p:cNvPr id="230" name="Google Shape;230;p53"/>
          <p:cNvSpPr/>
          <p:nvPr/>
        </p:nvSpPr>
        <p:spPr>
          <a:xfrm>
            <a:off x="3263900" y="5143500"/>
            <a:ext cx="2667000" cy="1349379"/>
          </a:xfrm>
          <a:prstGeom prst="roundRect">
            <a:avLst>
              <a:gd fmla="val 6373" name="adj"/>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31" name="Google Shape;231;p53"/>
          <p:cNvCxnSpPr/>
          <p:nvPr/>
        </p:nvCxnSpPr>
        <p:spPr>
          <a:xfrm>
            <a:off x="2501900" y="5382513"/>
            <a:ext cx="673100" cy="446788"/>
          </a:xfrm>
          <a:prstGeom prst="straightConnector1">
            <a:avLst/>
          </a:prstGeom>
          <a:noFill/>
          <a:ln cap="flat" cmpd="sng" w="9525">
            <a:solidFill>
              <a:srgbClr val="DD39F9"/>
            </a:solidFill>
            <a:prstDash val="solid"/>
            <a:round/>
            <a:headEnd len="sm" w="sm" type="none"/>
            <a:tailEnd len="med" w="med" type="triangle"/>
          </a:ln>
        </p:spPr>
      </p:cxnSp>
      <p:sp>
        <p:nvSpPr>
          <p:cNvPr id="232" name="Google Shape;232;p53"/>
          <p:cNvSpPr txBox="1"/>
          <p:nvPr/>
        </p:nvSpPr>
        <p:spPr>
          <a:xfrm>
            <a:off x="968834" y="4707349"/>
            <a:ext cx="211931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accent2"/>
                </a:solidFill>
                <a:latin typeface="Arial"/>
                <a:ea typeface="Arial"/>
                <a:cs typeface="Arial"/>
                <a:sym typeface="Arial"/>
              </a:rPr>
              <a:t>Ability to add comments (recommended for each transition)</a:t>
            </a:r>
            <a:endParaRPr/>
          </a:p>
        </p:txBody>
      </p:sp>
      <p:sp>
        <p:nvSpPr>
          <p:cNvPr id="233" name="Google Shape;233;p53"/>
          <p:cNvSpPr/>
          <p:nvPr/>
        </p:nvSpPr>
        <p:spPr>
          <a:xfrm>
            <a:off x="3263900" y="3367562"/>
            <a:ext cx="1689100" cy="290996"/>
          </a:xfrm>
          <a:prstGeom prst="roundRect">
            <a:avLst>
              <a:gd fmla="val 16667" name="adj"/>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34" name="Google Shape;234;p53"/>
          <p:cNvCxnSpPr/>
          <p:nvPr/>
        </p:nvCxnSpPr>
        <p:spPr>
          <a:xfrm flipH="1" rot="10800000">
            <a:off x="2501900" y="3563838"/>
            <a:ext cx="673100" cy="169962"/>
          </a:xfrm>
          <a:prstGeom prst="straightConnector1">
            <a:avLst/>
          </a:prstGeom>
          <a:noFill/>
          <a:ln cap="flat" cmpd="sng" w="9525">
            <a:solidFill>
              <a:srgbClr val="DD39F9"/>
            </a:solidFill>
            <a:prstDash val="solid"/>
            <a:round/>
            <a:headEnd len="sm" w="sm" type="none"/>
            <a:tailEnd len="med" w="med" type="triangle"/>
          </a:ln>
        </p:spPr>
      </p:cxnSp>
      <p:sp>
        <p:nvSpPr>
          <p:cNvPr id="235" name="Google Shape;235;p53"/>
          <p:cNvSpPr txBox="1"/>
          <p:nvPr/>
        </p:nvSpPr>
        <p:spPr>
          <a:xfrm>
            <a:off x="968834" y="3585397"/>
            <a:ext cx="153511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accent2"/>
                </a:solidFill>
                <a:latin typeface="Arial"/>
                <a:ea typeface="Arial"/>
                <a:cs typeface="Arial"/>
                <a:sym typeface="Arial"/>
              </a:rPr>
              <a:t>Priority assigned to the JIRA ticket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4"/>
          <p:cNvSpPr txBox="1"/>
          <p:nvPr>
            <p:ph idx="12" type="sldNum"/>
          </p:nvPr>
        </p:nvSpPr>
        <p:spPr>
          <a:xfrm>
            <a:off x="5407818" y="6492879"/>
            <a:ext cx="137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41" name="Google Shape;241;p54"/>
          <p:cNvSpPr txBox="1"/>
          <p:nvPr>
            <p:ph type="title"/>
          </p:nvPr>
        </p:nvSpPr>
        <p:spPr>
          <a:xfrm>
            <a:off x="478800" y="360000"/>
            <a:ext cx="10800000" cy="10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accent4"/>
              </a:buClr>
              <a:buSzPts val="1400"/>
              <a:buFont typeface="Arial"/>
              <a:buNone/>
            </a:pPr>
            <a:r>
              <a:rPr lang="en-US"/>
              <a:t>Basic JIRA ticket workflow</a:t>
            </a:r>
            <a:endParaRPr/>
          </a:p>
        </p:txBody>
      </p:sp>
      <p:pic>
        <p:nvPicPr>
          <p:cNvPr id="242" name="Google Shape;242;p54"/>
          <p:cNvPicPr preferRelativeResize="0"/>
          <p:nvPr/>
        </p:nvPicPr>
        <p:blipFill rotWithShape="1">
          <a:blip r:embed="rId3">
            <a:alphaModFix/>
          </a:blip>
          <a:srcRect b="0" l="0" r="0" t="0"/>
          <a:stretch/>
        </p:blipFill>
        <p:spPr>
          <a:xfrm>
            <a:off x="1461294" y="1441813"/>
            <a:ext cx="8266906" cy="4975453"/>
          </a:xfrm>
          <a:prstGeom prst="rect">
            <a:avLst/>
          </a:prstGeom>
          <a:noFill/>
          <a:ln cap="flat" cmpd="sng" w="9525">
            <a:solidFill>
              <a:srgbClr val="7A7A7A"/>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D5758"/>
      </a:dk2>
      <a:lt2>
        <a:srgbClr val="7A858C"/>
      </a:lt2>
      <a:accent1>
        <a:srgbClr val="1DE9B6"/>
      </a:accent1>
      <a:accent2>
        <a:srgbClr val="E040FB"/>
      </a:accent2>
      <a:accent3>
        <a:srgbClr val="FFD600"/>
      </a:accent3>
      <a:accent4>
        <a:srgbClr val="3250FF"/>
      </a:accent4>
      <a:accent5>
        <a:srgbClr val="FF1946"/>
      </a:accent5>
      <a:accent6>
        <a:srgbClr val="F5F5F5"/>
      </a:accent6>
      <a:hlink>
        <a:srgbClr val="325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