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Roboto-bold.fntdata"/><Relationship Id="rId10" Type="http://schemas.openxmlformats.org/officeDocument/2006/relationships/slide" Target="slides/slide5.xml"/><Relationship Id="rId21" Type="http://schemas.openxmlformats.org/officeDocument/2006/relationships/font" Target="fonts/Roboto-regular.fntdata"/><Relationship Id="rId13" Type="http://schemas.openxmlformats.org/officeDocument/2006/relationships/slide" Target="slides/slide8.xml"/><Relationship Id="rId24" Type="http://schemas.openxmlformats.org/officeDocument/2006/relationships/font" Target="fonts/Roboto-boldItalic.fntdata"/><Relationship Id="rId12" Type="http://schemas.openxmlformats.org/officeDocument/2006/relationships/slide" Target="slides/slide7.xml"/><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5bdfeb087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bdfeb087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5adfddef51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5adfddef51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adfddef51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adfddef51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5bdfeb087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5bdfeb087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5adfddef51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adfddef51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5adfddef51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5adfddef51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adfddef51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adfddef51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adfddef51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adfddef51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adfddef51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adfddef51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5adfddef51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adfddef51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5adfddef51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5adfddef51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5bdfeb087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5bdfeb087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5adfddef51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5adfddef51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adfddef51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adfddef51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Postgres Benchmarking</a:t>
            </a:r>
            <a:endParaRPr>
              <a:latin typeface="Times New Roman"/>
              <a:ea typeface="Times New Roman"/>
              <a:cs typeface="Times New Roman"/>
              <a:sym typeface="Times New Roman"/>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Tyler Race</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Times New Roman"/>
                <a:ea typeface="Times New Roman"/>
                <a:cs typeface="Times New Roman"/>
                <a:sym typeface="Times New Roman"/>
              </a:rPr>
              <a:t>Test 2 Results</a:t>
            </a:r>
            <a:endParaRPr sz="3600">
              <a:latin typeface="Times New Roman"/>
              <a:ea typeface="Times New Roman"/>
              <a:cs typeface="Times New Roman"/>
              <a:sym typeface="Times New Roman"/>
            </a:endParaRPr>
          </a:p>
        </p:txBody>
      </p:sp>
      <p:sp>
        <p:nvSpPr>
          <p:cNvPr id="144" name="Google Shape;144;p2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457200" rtl="0" algn="l">
              <a:lnSpc>
                <a:spcPct val="200000"/>
              </a:lnSpc>
              <a:spcBef>
                <a:spcPts val="0"/>
              </a:spcBef>
              <a:spcAft>
                <a:spcPts val="0"/>
              </a:spcAft>
              <a:buNone/>
            </a:pPr>
            <a:r>
              <a:rPr lang="en" sz="1200">
                <a:solidFill>
                  <a:srgbClr val="000000"/>
                </a:solidFill>
                <a:latin typeface="Times New Roman"/>
                <a:ea typeface="Times New Roman"/>
                <a:cs typeface="Times New Roman"/>
                <a:sym typeface="Times New Roman"/>
              </a:rPr>
              <a:t>These results are as expected, but there are a couple interesting tidbits. As the algorithms were disabled, results for 5% selectivity increased for both clustered and unclustered </a:t>
            </a:r>
            <a:r>
              <a:rPr lang="en" sz="1200">
                <a:solidFill>
                  <a:srgbClr val="000000"/>
                </a:solidFill>
                <a:latin typeface="Times New Roman"/>
                <a:ea typeface="Times New Roman"/>
                <a:cs typeface="Times New Roman"/>
                <a:sym typeface="Times New Roman"/>
              </a:rPr>
              <a:t>indexes</a:t>
            </a:r>
            <a:r>
              <a:rPr lang="en" sz="1200">
                <a:solidFill>
                  <a:srgbClr val="000000"/>
                </a:solidFill>
                <a:latin typeface="Times New Roman"/>
                <a:ea typeface="Times New Roman"/>
                <a:cs typeface="Times New Roman"/>
                <a:sym typeface="Times New Roman"/>
              </a:rPr>
              <a:t>. For 15% selectivity, merge join actually outperformed the hash join by a fairly significant amount. At 55% selectivity, the various algorithms behaved rather similarly.</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Times New Roman"/>
                <a:ea typeface="Times New Roman"/>
                <a:cs typeface="Times New Roman"/>
                <a:sym typeface="Times New Roman"/>
              </a:rPr>
              <a:t>Test 3</a:t>
            </a:r>
            <a:endParaRPr sz="3600">
              <a:latin typeface="Times New Roman"/>
              <a:ea typeface="Times New Roman"/>
              <a:cs typeface="Times New Roman"/>
              <a:sym typeface="Times New Roman"/>
            </a:endParaRPr>
          </a:p>
        </p:txBody>
      </p:sp>
      <p:sp>
        <p:nvSpPr>
          <p:cNvPr id="150" name="Google Shape;150;p2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Font typeface="Times New Roman"/>
              <a:buChar char="●"/>
            </a:pPr>
            <a:r>
              <a:rPr lang="en">
                <a:latin typeface="Times New Roman"/>
                <a:ea typeface="Times New Roman"/>
                <a:cs typeface="Times New Roman"/>
                <a:sym typeface="Times New Roman"/>
              </a:rPr>
              <a:t>Hot vs. Cold</a:t>
            </a:r>
            <a:endParaRPr>
              <a:latin typeface="Times New Roman"/>
              <a:ea typeface="Times New Roman"/>
              <a:cs typeface="Times New Roman"/>
              <a:sym typeface="Times New Roman"/>
            </a:endParaRPr>
          </a:p>
          <a:p>
            <a:pPr indent="-342900" lvl="0" marL="457200" rtl="0" algn="l">
              <a:lnSpc>
                <a:spcPct val="200000"/>
              </a:lnSpc>
              <a:spcBef>
                <a:spcPts val="0"/>
              </a:spcBef>
              <a:spcAft>
                <a:spcPts val="0"/>
              </a:spcAft>
              <a:buSzPts val="1800"/>
              <a:buFont typeface="Times New Roman"/>
              <a:buChar char="●"/>
            </a:pPr>
            <a:r>
              <a:rPr lang="en">
                <a:latin typeface="Times New Roman"/>
                <a:ea typeface="Times New Roman"/>
                <a:cs typeface="Times New Roman"/>
                <a:sym typeface="Times New Roman"/>
              </a:rPr>
              <a:t>Run queries with 2% and 55% selectivity on 100k tuples and 1 million tuple relations</a:t>
            </a:r>
            <a:endParaRPr>
              <a:latin typeface="Times New Roman"/>
              <a:ea typeface="Times New Roman"/>
              <a:cs typeface="Times New Roman"/>
              <a:sym typeface="Times New Roman"/>
            </a:endParaRPr>
          </a:p>
          <a:p>
            <a:pPr indent="-342900" lvl="0" marL="457200" rtl="0" algn="l">
              <a:lnSpc>
                <a:spcPct val="200000"/>
              </a:lnSpc>
              <a:spcBef>
                <a:spcPts val="0"/>
              </a:spcBef>
              <a:spcAft>
                <a:spcPts val="0"/>
              </a:spcAft>
              <a:buSzPts val="1800"/>
              <a:buFont typeface="Times New Roman"/>
              <a:buChar char="●"/>
            </a:pPr>
            <a:r>
              <a:rPr lang="en">
                <a:latin typeface="Times New Roman"/>
                <a:ea typeface="Times New Roman"/>
                <a:cs typeface="Times New Roman"/>
                <a:sym typeface="Times New Roman"/>
              </a:rPr>
              <a:t>Test cold run by completely restarting virtual machine containing Postgres installation before each run</a:t>
            </a:r>
            <a:endParaRPr>
              <a:latin typeface="Times New Roman"/>
              <a:ea typeface="Times New Roman"/>
              <a:cs typeface="Times New Roman"/>
              <a:sym typeface="Times New Roman"/>
            </a:endParaRPr>
          </a:p>
          <a:p>
            <a:pPr indent="-342900" lvl="0" marL="457200" rtl="0" algn="l">
              <a:lnSpc>
                <a:spcPct val="200000"/>
              </a:lnSpc>
              <a:spcBef>
                <a:spcPts val="0"/>
              </a:spcBef>
              <a:spcAft>
                <a:spcPts val="0"/>
              </a:spcAft>
              <a:buSzPts val="1800"/>
              <a:buFont typeface="Times New Roman"/>
              <a:buChar char="●"/>
            </a:pPr>
            <a:r>
              <a:rPr lang="en">
                <a:latin typeface="Times New Roman"/>
                <a:ea typeface="Times New Roman"/>
                <a:cs typeface="Times New Roman"/>
                <a:sym typeface="Times New Roman"/>
              </a:rPr>
              <a:t>Comparing hot vs. cold, it is expected that hot should perform significantly faster</a:t>
            </a:r>
            <a:endParaRPr>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Times New Roman"/>
                <a:ea typeface="Times New Roman"/>
                <a:cs typeface="Times New Roman"/>
                <a:sym typeface="Times New Roman"/>
              </a:rPr>
              <a:t>Test 3 Results</a:t>
            </a:r>
            <a:endParaRPr sz="3600">
              <a:latin typeface="Times New Roman"/>
              <a:ea typeface="Times New Roman"/>
              <a:cs typeface="Times New Roman"/>
              <a:sym typeface="Times New Roman"/>
            </a:endParaRPr>
          </a:p>
        </p:txBody>
      </p:sp>
      <p:pic>
        <p:nvPicPr>
          <p:cNvPr id="156" name="Google Shape;156;p24"/>
          <p:cNvPicPr preferRelativeResize="0"/>
          <p:nvPr/>
        </p:nvPicPr>
        <p:blipFill>
          <a:blip r:embed="rId3">
            <a:alphaModFix/>
          </a:blip>
          <a:stretch>
            <a:fillRect/>
          </a:stretch>
        </p:blipFill>
        <p:spPr>
          <a:xfrm>
            <a:off x="3434275" y="616500"/>
            <a:ext cx="3618975" cy="1619175"/>
          </a:xfrm>
          <a:prstGeom prst="rect">
            <a:avLst/>
          </a:prstGeom>
          <a:noFill/>
          <a:ln>
            <a:noFill/>
          </a:ln>
        </p:spPr>
      </p:pic>
      <p:pic>
        <p:nvPicPr>
          <p:cNvPr id="157" name="Google Shape;157;p24"/>
          <p:cNvPicPr preferRelativeResize="0"/>
          <p:nvPr/>
        </p:nvPicPr>
        <p:blipFill>
          <a:blip r:embed="rId4">
            <a:alphaModFix/>
          </a:blip>
          <a:stretch>
            <a:fillRect/>
          </a:stretch>
        </p:blipFill>
        <p:spPr>
          <a:xfrm>
            <a:off x="3434275" y="2235675"/>
            <a:ext cx="3618975" cy="16048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Times New Roman"/>
                <a:ea typeface="Times New Roman"/>
                <a:cs typeface="Times New Roman"/>
                <a:sym typeface="Times New Roman"/>
              </a:rPr>
              <a:t>Test 3 Results</a:t>
            </a:r>
            <a:endParaRPr sz="3600">
              <a:latin typeface="Times New Roman"/>
              <a:ea typeface="Times New Roman"/>
              <a:cs typeface="Times New Roman"/>
              <a:sym typeface="Times New Roman"/>
            </a:endParaRPr>
          </a:p>
        </p:txBody>
      </p:sp>
      <p:sp>
        <p:nvSpPr>
          <p:cNvPr id="163" name="Google Shape;163;p2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457200" rtl="0" algn="l">
              <a:lnSpc>
                <a:spcPct val="200000"/>
              </a:lnSpc>
              <a:spcBef>
                <a:spcPts val="0"/>
              </a:spcBef>
              <a:spcAft>
                <a:spcPts val="0"/>
              </a:spcAft>
              <a:buNone/>
            </a:pPr>
            <a:r>
              <a:rPr lang="en" sz="1200">
                <a:solidFill>
                  <a:srgbClr val="000000"/>
                </a:solidFill>
                <a:latin typeface="Times New Roman"/>
                <a:ea typeface="Times New Roman"/>
                <a:cs typeface="Times New Roman"/>
                <a:sym typeface="Times New Roman"/>
              </a:rPr>
              <a:t>As expected, the first load of a join query after a server restart is slower than subsequent runs. Rather surprisingly though, the timing saved is not very significant. I expected significant differences in the times, but they are much closer than I had expected. An interesting side note; the computer crashed during the unclustered search with a million relations. This could be due to computational limits, or the table itself could have issues with its values.</a:t>
            </a:r>
            <a:endParaRPr>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Times New Roman"/>
                <a:ea typeface="Times New Roman"/>
                <a:cs typeface="Times New Roman"/>
                <a:sym typeface="Times New Roman"/>
              </a:rPr>
              <a:t>Conclusions</a:t>
            </a:r>
            <a:endParaRPr sz="3600">
              <a:latin typeface="Times New Roman"/>
              <a:ea typeface="Times New Roman"/>
              <a:cs typeface="Times New Roman"/>
              <a:sym typeface="Times New Roman"/>
            </a:endParaRPr>
          </a:p>
        </p:txBody>
      </p:sp>
      <p:sp>
        <p:nvSpPr>
          <p:cNvPr id="169" name="Google Shape;169;p2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a:latin typeface="Times New Roman"/>
                <a:ea typeface="Times New Roman"/>
                <a:cs typeface="Times New Roman"/>
                <a:sym typeface="Times New Roman"/>
              </a:rPr>
              <a:t>	To conclude, this benchmark shows that the default Postgres values perform very well, and forcing the database to use less optimization, while impactful, has a minimal effect on database performance.</a:t>
            </a:r>
            <a:endParaRPr sz="12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Lessons</a:t>
            </a:r>
            <a:endParaRPr/>
          </a:p>
        </p:txBody>
      </p:sp>
      <p:sp>
        <p:nvSpPr>
          <p:cNvPr id="175" name="Google Shape;175;p2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457200" lvl="0" marL="0" rtl="0" algn="l">
              <a:lnSpc>
                <a:spcPct val="200000"/>
              </a:lnSpc>
              <a:spcBef>
                <a:spcPts val="0"/>
              </a:spcBef>
              <a:spcAft>
                <a:spcPts val="0"/>
              </a:spcAft>
              <a:buNone/>
            </a:pPr>
            <a:r>
              <a:rPr lang="en" sz="1200">
                <a:latin typeface="Times New Roman"/>
                <a:ea typeface="Times New Roman"/>
                <a:cs typeface="Times New Roman"/>
                <a:sym typeface="Times New Roman"/>
              </a:rPr>
              <a:t>The biggest lesson I learned is that despite many changes in settings including disabling many features that make performance better, the database still performed quite adequately. While there were measurable differences in performance time, the queries still performed quite well. The DBMS has many plan b methods when things don’t work out.</a:t>
            </a:r>
            <a:endParaRPr sz="1200">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1200">
                <a:latin typeface="Times New Roman"/>
                <a:ea typeface="Times New Roman"/>
                <a:cs typeface="Times New Roman"/>
                <a:sym typeface="Times New Roman"/>
              </a:rPr>
              <a:t>        	It was difficult to determine the effect of an SSD, since I did not have an equivalent system with a standard HDD. Surely the SSD had a significant increase in performance, but the amount of the effect went untested.</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Times New Roman"/>
                <a:ea typeface="Times New Roman"/>
                <a:cs typeface="Times New Roman"/>
                <a:sym typeface="Times New Roman"/>
              </a:rPr>
              <a:t>Postgres</a:t>
            </a:r>
            <a:endParaRPr sz="3600">
              <a:latin typeface="Times New Roman"/>
              <a:ea typeface="Times New Roman"/>
              <a:cs typeface="Times New Roman"/>
              <a:sym typeface="Times New Roman"/>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Chose to install postgres on a local virtual machine to have complete control over all system variables</a:t>
            </a:r>
            <a:endParaRPr>
              <a:solidFill>
                <a:srgbClr val="000000"/>
              </a:solidFill>
              <a:latin typeface="Times New Roman"/>
              <a:ea typeface="Times New Roman"/>
              <a:cs typeface="Times New Roman"/>
              <a:sym typeface="Times New Roman"/>
            </a:endParaRPr>
          </a:p>
          <a:p>
            <a:pPr indent="-342900" lvl="0" marL="457200" rtl="0" algn="l">
              <a:lnSpc>
                <a:spcPct val="200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Unique characteristics include being virtualized and running on a solid state drive</a:t>
            </a:r>
            <a:endParaRPr>
              <a:solidFill>
                <a:srgbClr val="000000"/>
              </a:solidFill>
              <a:latin typeface="Times New Roman"/>
              <a:ea typeface="Times New Roman"/>
              <a:cs typeface="Times New Roman"/>
              <a:sym typeface="Times New Roman"/>
            </a:endParaRPr>
          </a:p>
          <a:p>
            <a:pPr indent="-342900" lvl="0" marL="457200" rtl="0" algn="l">
              <a:lnSpc>
                <a:spcPct val="200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All setting left at default during initial installation</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Times New Roman"/>
                <a:ea typeface="Times New Roman"/>
                <a:cs typeface="Times New Roman"/>
                <a:sym typeface="Times New Roman"/>
              </a:rPr>
              <a:t>Goals</a:t>
            </a:r>
            <a:endParaRPr sz="3600">
              <a:latin typeface="Times New Roman"/>
              <a:ea typeface="Times New Roman"/>
              <a:cs typeface="Times New Roman"/>
              <a:sym typeface="Times New Roman"/>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Clr>
                <a:srgbClr val="000000"/>
              </a:buClr>
              <a:buSzPts val="1800"/>
              <a:buFont typeface="Times New Roman"/>
              <a:buChar char="●"/>
            </a:pPr>
            <a:r>
              <a:rPr lang="en">
                <a:latin typeface="Times New Roman"/>
                <a:ea typeface="Times New Roman"/>
                <a:cs typeface="Times New Roman"/>
                <a:sym typeface="Times New Roman"/>
              </a:rPr>
              <a:t>Determine baseline values for a default installation of Postgres</a:t>
            </a:r>
            <a:endParaRPr>
              <a:latin typeface="Times New Roman"/>
              <a:ea typeface="Times New Roman"/>
              <a:cs typeface="Times New Roman"/>
              <a:sym typeface="Times New Roman"/>
            </a:endParaRPr>
          </a:p>
          <a:p>
            <a:pPr indent="-342900" lvl="0" marL="457200" rtl="0" algn="l">
              <a:lnSpc>
                <a:spcPct val="200000"/>
              </a:lnSpc>
              <a:spcBef>
                <a:spcPts val="0"/>
              </a:spcBef>
              <a:spcAft>
                <a:spcPts val="0"/>
              </a:spcAft>
              <a:buSzPts val="1800"/>
              <a:buFont typeface="Times New Roman"/>
              <a:buChar char="●"/>
            </a:pPr>
            <a:r>
              <a:rPr lang="en">
                <a:latin typeface="Times New Roman"/>
                <a:ea typeface="Times New Roman"/>
                <a:cs typeface="Times New Roman"/>
                <a:sym typeface="Times New Roman"/>
              </a:rPr>
              <a:t>See effects of disabling various optimizations and system settings</a:t>
            </a:r>
            <a:endParaRPr>
              <a:latin typeface="Times New Roman"/>
              <a:ea typeface="Times New Roman"/>
              <a:cs typeface="Times New Roman"/>
              <a:sym typeface="Times New Roman"/>
            </a:endParaRPr>
          </a:p>
          <a:p>
            <a:pPr indent="-342900" lvl="0" marL="457200" rtl="0" algn="l">
              <a:lnSpc>
                <a:spcPct val="200000"/>
              </a:lnSpc>
              <a:spcBef>
                <a:spcPts val="0"/>
              </a:spcBef>
              <a:spcAft>
                <a:spcPts val="0"/>
              </a:spcAft>
              <a:buSzPts val="1800"/>
              <a:buFont typeface="Times New Roman"/>
              <a:buChar char="●"/>
            </a:pPr>
            <a:r>
              <a:rPr lang="en">
                <a:latin typeface="Times New Roman"/>
                <a:ea typeface="Times New Roman"/>
                <a:cs typeface="Times New Roman"/>
                <a:sym typeface="Times New Roman"/>
              </a:rPr>
              <a:t>Analyze the overall effects of optimizations Postgres implements by default</a:t>
            </a:r>
            <a:endParaRPr>
              <a:latin typeface="Times New Roman"/>
              <a:ea typeface="Times New Roman"/>
              <a:cs typeface="Times New Roman"/>
              <a:sym typeface="Times New Roman"/>
            </a:endParaRPr>
          </a:p>
          <a:p>
            <a:pPr indent="-342900" lvl="0" marL="457200" rtl="0" algn="l">
              <a:lnSpc>
                <a:spcPct val="200000"/>
              </a:lnSpc>
              <a:spcBef>
                <a:spcPts val="0"/>
              </a:spcBef>
              <a:spcAft>
                <a:spcPts val="0"/>
              </a:spcAft>
              <a:buSzPts val="1800"/>
              <a:buFont typeface="Times New Roman"/>
              <a:buChar char="●"/>
            </a:pPr>
            <a:r>
              <a:rPr lang="en">
                <a:latin typeface="Times New Roman"/>
                <a:ea typeface="Times New Roman"/>
                <a:cs typeface="Times New Roman"/>
                <a:sym typeface="Times New Roman"/>
              </a:rPr>
              <a:t>Get an idea of how difficult it is to force the database to perform poorly</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Times New Roman"/>
                <a:ea typeface="Times New Roman"/>
                <a:cs typeface="Times New Roman"/>
                <a:sym typeface="Times New Roman"/>
              </a:rPr>
              <a:t>Test slides include this stuff</a:t>
            </a:r>
            <a:endParaRPr sz="3600">
              <a:latin typeface="Times New Roman"/>
              <a:ea typeface="Times New Roman"/>
              <a:cs typeface="Times New Roman"/>
              <a:sym typeface="Times New Roman"/>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Experiments slides should include</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~1 slide - describe the experiment - what were you trying to learn or test and what did you expect the results to be</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~1 slide with a graph (or table) showing the performance results for that experiment - were the results what you expected? what did you learn? </a:t>
            </a:r>
            <a:endParaRPr sz="1100">
              <a:solidFill>
                <a:srgbClr val="000000"/>
              </a:solidFill>
              <a:latin typeface="Arial"/>
              <a:ea typeface="Arial"/>
              <a:cs typeface="Arial"/>
              <a:sym typeface="Arial"/>
            </a:endParaRPr>
          </a:p>
          <a:p>
            <a:pPr indent="-342900" lvl="0" marL="457200" rtl="0" algn="l">
              <a:lnSpc>
                <a:spcPct val="200000"/>
              </a:lnSpc>
              <a:spcBef>
                <a:spcPts val="0"/>
              </a:spcBef>
              <a:spcAft>
                <a:spcPts val="0"/>
              </a:spcAft>
              <a:buSzPts val="1800"/>
              <a:buFont typeface="Times New Roman"/>
              <a:buChar char="●"/>
            </a:pPr>
            <a:r>
              <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Times New Roman"/>
                <a:ea typeface="Times New Roman"/>
                <a:cs typeface="Times New Roman"/>
                <a:sym typeface="Times New Roman"/>
              </a:rPr>
              <a:t>Test 1</a:t>
            </a:r>
            <a:endParaRPr sz="3600">
              <a:latin typeface="Times New Roman"/>
              <a:ea typeface="Times New Roman"/>
              <a:cs typeface="Times New Roman"/>
              <a:sym typeface="Times New Roman"/>
            </a:endParaRPr>
          </a:p>
        </p:txBody>
      </p:sp>
      <p:sp>
        <p:nvSpPr>
          <p:cNvPr id="110" name="Google Shape;110;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Font typeface="Times New Roman"/>
              <a:buChar char="●"/>
            </a:pPr>
            <a:r>
              <a:rPr lang="en">
                <a:latin typeface="Times New Roman"/>
                <a:ea typeface="Times New Roman"/>
                <a:cs typeface="Times New Roman"/>
                <a:sym typeface="Times New Roman"/>
              </a:rPr>
              <a:t>10% rule of thumb</a:t>
            </a:r>
            <a:endParaRPr>
              <a:latin typeface="Times New Roman"/>
              <a:ea typeface="Times New Roman"/>
              <a:cs typeface="Times New Roman"/>
              <a:sym typeface="Times New Roman"/>
            </a:endParaRPr>
          </a:p>
          <a:p>
            <a:pPr indent="-342900" lvl="0" marL="457200" rtl="0" algn="l">
              <a:lnSpc>
                <a:spcPct val="200000"/>
              </a:lnSpc>
              <a:spcBef>
                <a:spcPts val="0"/>
              </a:spcBef>
              <a:spcAft>
                <a:spcPts val="0"/>
              </a:spcAft>
              <a:buSzPts val="1800"/>
              <a:buFont typeface="Times New Roman"/>
              <a:buChar char="●"/>
            </a:pPr>
            <a:r>
              <a:rPr lang="en">
                <a:latin typeface="Times New Roman"/>
                <a:ea typeface="Times New Roman"/>
                <a:cs typeface="Times New Roman"/>
                <a:sym typeface="Times New Roman"/>
              </a:rPr>
              <a:t>How does Postgres perform when settings left at default</a:t>
            </a:r>
            <a:endParaRPr>
              <a:latin typeface="Times New Roman"/>
              <a:ea typeface="Times New Roman"/>
              <a:cs typeface="Times New Roman"/>
              <a:sym typeface="Times New Roman"/>
            </a:endParaRPr>
          </a:p>
          <a:p>
            <a:pPr indent="-342900" lvl="0" marL="457200" rtl="0" algn="l">
              <a:lnSpc>
                <a:spcPct val="200000"/>
              </a:lnSpc>
              <a:spcBef>
                <a:spcPts val="0"/>
              </a:spcBef>
              <a:spcAft>
                <a:spcPts val="0"/>
              </a:spcAft>
              <a:buSzPts val="1800"/>
              <a:buFont typeface="Times New Roman"/>
              <a:buChar char="●"/>
            </a:pPr>
            <a:r>
              <a:rPr lang="en">
                <a:latin typeface="Times New Roman"/>
                <a:ea typeface="Times New Roman"/>
                <a:cs typeface="Times New Roman"/>
                <a:sym typeface="Times New Roman"/>
              </a:rPr>
              <a:t>Expected results: 10% rule holds true, with a slight variation in the exact number</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Times New Roman"/>
                <a:ea typeface="Times New Roman"/>
                <a:cs typeface="Times New Roman"/>
                <a:sym typeface="Times New Roman"/>
              </a:rPr>
              <a:t>Test 1 Results</a:t>
            </a:r>
            <a:endParaRPr sz="3600">
              <a:latin typeface="Times New Roman"/>
              <a:ea typeface="Times New Roman"/>
              <a:cs typeface="Times New Roman"/>
              <a:sym typeface="Times New Roman"/>
            </a:endParaRPr>
          </a:p>
        </p:txBody>
      </p:sp>
      <p:pic>
        <p:nvPicPr>
          <p:cNvPr id="116" name="Google Shape;116;p18"/>
          <p:cNvPicPr preferRelativeResize="0"/>
          <p:nvPr/>
        </p:nvPicPr>
        <p:blipFill>
          <a:blip r:embed="rId3">
            <a:alphaModFix/>
          </a:blip>
          <a:stretch>
            <a:fillRect/>
          </a:stretch>
        </p:blipFill>
        <p:spPr>
          <a:xfrm>
            <a:off x="3544075" y="598513"/>
            <a:ext cx="4503150" cy="1305275"/>
          </a:xfrm>
          <a:prstGeom prst="rect">
            <a:avLst/>
          </a:prstGeom>
          <a:noFill/>
          <a:ln>
            <a:noFill/>
          </a:ln>
        </p:spPr>
      </p:pic>
      <p:pic>
        <p:nvPicPr>
          <p:cNvPr id="117" name="Google Shape;117;p18"/>
          <p:cNvPicPr preferRelativeResize="0"/>
          <p:nvPr/>
        </p:nvPicPr>
        <p:blipFill>
          <a:blip r:embed="rId4">
            <a:alphaModFix/>
          </a:blip>
          <a:stretch>
            <a:fillRect/>
          </a:stretch>
        </p:blipFill>
        <p:spPr>
          <a:xfrm>
            <a:off x="3544075" y="1903788"/>
            <a:ext cx="4503151" cy="1313684"/>
          </a:xfrm>
          <a:prstGeom prst="rect">
            <a:avLst/>
          </a:prstGeom>
          <a:noFill/>
          <a:ln>
            <a:noFill/>
          </a:ln>
        </p:spPr>
      </p:pic>
      <p:pic>
        <p:nvPicPr>
          <p:cNvPr id="118" name="Google Shape;118;p18"/>
          <p:cNvPicPr preferRelativeResize="0"/>
          <p:nvPr/>
        </p:nvPicPr>
        <p:blipFill>
          <a:blip r:embed="rId5">
            <a:alphaModFix/>
          </a:blip>
          <a:stretch>
            <a:fillRect/>
          </a:stretch>
        </p:blipFill>
        <p:spPr>
          <a:xfrm>
            <a:off x="3544075" y="3217462"/>
            <a:ext cx="4503150" cy="132751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Times New Roman"/>
                <a:ea typeface="Times New Roman"/>
                <a:cs typeface="Times New Roman"/>
                <a:sym typeface="Times New Roman"/>
              </a:rPr>
              <a:t>Test 1 Results</a:t>
            </a:r>
            <a:endParaRPr sz="3600">
              <a:latin typeface="Times New Roman"/>
              <a:ea typeface="Times New Roman"/>
              <a:cs typeface="Times New Roman"/>
              <a:sym typeface="Times New Roman"/>
            </a:endParaRPr>
          </a:p>
        </p:txBody>
      </p:sp>
      <p:sp>
        <p:nvSpPr>
          <p:cNvPr id="124" name="Google Shape;124;p1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457200" rtl="0" algn="l">
              <a:lnSpc>
                <a:spcPct val="200000"/>
              </a:lnSpc>
              <a:spcBef>
                <a:spcPts val="0"/>
              </a:spcBef>
              <a:spcAft>
                <a:spcPts val="0"/>
              </a:spcAft>
              <a:buNone/>
            </a:pPr>
            <a:r>
              <a:rPr lang="en" sz="1400">
                <a:solidFill>
                  <a:srgbClr val="000000"/>
                </a:solidFill>
                <a:latin typeface="Times New Roman"/>
                <a:ea typeface="Times New Roman"/>
                <a:cs typeface="Times New Roman"/>
                <a:sym typeface="Times New Roman"/>
              </a:rPr>
              <a:t>These results don’t necessarily show that the 10% rule is exactly 10%, but it does demonstrate that the larger the selectivity percentage, the more likely a full table scan will outperform an index scan. In the 40% selectivity, the no index scan outperformed both clustered and unclustered scans. In the 2% selection, the clustered index scan roughly matches the unclustered. Once 10% is hit, the unclustered begins to take a bit longer than the clustered scan, but falls back to around the same during the 40% selection.</a:t>
            </a:r>
            <a:endParaRPr sz="14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Times New Roman"/>
                <a:ea typeface="Times New Roman"/>
                <a:cs typeface="Times New Roman"/>
                <a:sym typeface="Times New Roman"/>
              </a:rPr>
              <a:t>Test 2</a:t>
            </a:r>
            <a:endParaRPr sz="3600">
              <a:latin typeface="Times New Roman"/>
              <a:ea typeface="Times New Roman"/>
              <a:cs typeface="Times New Roman"/>
              <a:sym typeface="Times New Roman"/>
            </a:endParaRPr>
          </a:p>
        </p:txBody>
      </p:sp>
      <p:sp>
        <p:nvSpPr>
          <p:cNvPr id="130" name="Google Shape;130;p2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Font typeface="Times New Roman"/>
              <a:buChar char="●"/>
            </a:pPr>
            <a:r>
              <a:rPr lang="en">
                <a:latin typeface="Times New Roman"/>
                <a:ea typeface="Times New Roman"/>
                <a:cs typeface="Times New Roman"/>
                <a:sym typeface="Times New Roman"/>
              </a:rPr>
              <a:t>Join algorithm comparisons</a:t>
            </a:r>
            <a:endParaRPr>
              <a:latin typeface="Times New Roman"/>
              <a:ea typeface="Times New Roman"/>
              <a:cs typeface="Times New Roman"/>
              <a:sym typeface="Times New Roman"/>
            </a:endParaRPr>
          </a:p>
          <a:p>
            <a:pPr indent="-342900" lvl="0" marL="457200" rtl="0" algn="l">
              <a:lnSpc>
                <a:spcPct val="200000"/>
              </a:lnSpc>
              <a:spcBef>
                <a:spcPts val="0"/>
              </a:spcBef>
              <a:spcAft>
                <a:spcPts val="0"/>
              </a:spcAft>
              <a:buSzPts val="1800"/>
              <a:buFont typeface="Times New Roman"/>
              <a:buChar char="●"/>
            </a:pPr>
            <a:r>
              <a:rPr lang="en">
                <a:latin typeface="Times New Roman"/>
                <a:ea typeface="Times New Roman"/>
                <a:cs typeface="Times New Roman"/>
                <a:sym typeface="Times New Roman"/>
              </a:rPr>
              <a:t>Join on 2 100k tuple tables</a:t>
            </a:r>
            <a:endParaRPr>
              <a:latin typeface="Times New Roman"/>
              <a:ea typeface="Times New Roman"/>
              <a:cs typeface="Times New Roman"/>
              <a:sym typeface="Times New Roman"/>
            </a:endParaRPr>
          </a:p>
          <a:p>
            <a:pPr indent="-342900" lvl="0" marL="457200" rtl="0" algn="l">
              <a:lnSpc>
                <a:spcPct val="200000"/>
              </a:lnSpc>
              <a:spcBef>
                <a:spcPts val="0"/>
              </a:spcBef>
              <a:spcAft>
                <a:spcPts val="0"/>
              </a:spcAft>
              <a:buSzPts val="1800"/>
              <a:buFont typeface="Times New Roman"/>
              <a:buChar char="●"/>
            </a:pPr>
            <a:r>
              <a:rPr lang="en">
                <a:solidFill>
                  <a:srgbClr val="000000"/>
                </a:solidFill>
                <a:latin typeface="Times New Roman"/>
                <a:ea typeface="Times New Roman"/>
                <a:cs typeface="Times New Roman"/>
                <a:sym typeface="Times New Roman"/>
              </a:rPr>
              <a:t>Each join algorithm will be timed as before, then it will be disabled</a:t>
            </a:r>
            <a:endParaRPr>
              <a:solidFill>
                <a:srgbClr val="000000"/>
              </a:solidFill>
              <a:latin typeface="Times New Roman"/>
              <a:ea typeface="Times New Roman"/>
              <a:cs typeface="Times New Roman"/>
              <a:sym typeface="Times New Roman"/>
            </a:endParaRPr>
          </a:p>
          <a:p>
            <a:pPr indent="-342900" lvl="0" marL="457200" rtl="0" algn="l">
              <a:lnSpc>
                <a:spcPct val="200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Expected results are increased run times as algorithms are disabled</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Times New Roman"/>
                <a:ea typeface="Times New Roman"/>
                <a:cs typeface="Times New Roman"/>
                <a:sym typeface="Times New Roman"/>
              </a:rPr>
              <a:t>Test 2 Results</a:t>
            </a:r>
            <a:endParaRPr sz="3600">
              <a:latin typeface="Times New Roman"/>
              <a:ea typeface="Times New Roman"/>
              <a:cs typeface="Times New Roman"/>
              <a:sym typeface="Times New Roman"/>
            </a:endParaRPr>
          </a:p>
        </p:txBody>
      </p:sp>
      <p:pic>
        <p:nvPicPr>
          <p:cNvPr id="136" name="Google Shape;136;p21"/>
          <p:cNvPicPr preferRelativeResize="0"/>
          <p:nvPr/>
        </p:nvPicPr>
        <p:blipFill>
          <a:blip r:embed="rId3">
            <a:alphaModFix/>
          </a:blip>
          <a:stretch>
            <a:fillRect/>
          </a:stretch>
        </p:blipFill>
        <p:spPr>
          <a:xfrm>
            <a:off x="3514525" y="410000"/>
            <a:ext cx="4004125" cy="1232825"/>
          </a:xfrm>
          <a:prstGeom prst="rect">
            <a:avLst/>
          </a:prstGeom>
          <a:noFill/>
          <a:ln>
            <a:noFill/>
          </a:ln>
        </p:spPr>
      </p:pic>
      <p:pic>
        <p:nvPicPr>
          <p:cNvPr id="137" name="Google Shape;137;p21"/>
          <p:cNvPicPr preferRelativeResize="0"/>
          <p:nvPr/>
        </p:nvPicPr>
        <p:blipFill>
          <a:blip r:embed="rId4">
            <a:alphaModFix/>
          </a:blip>
          <a:stretch>
            <a:fillRect/>
          </a:stretch>
        </p:blipFill>
        <p:spPr>
          <a:xfrm>
            <a:off x="3514525" y="1642825"/>
            <a:ext cx="4004125" cy="1234725"/>
          </a:xfrm>
          <a:prstGeom prst="rect">
            <a:avLst/>
          </a:prstGeom>
          <a:noFill/>
          <a:ln>
            <a:noFill/>
          </a:ln>
        </p:spPr>
      </p:pic>
      <p:pic>
        <p:nvPicPr>
          <p:cNvPr id="138" name="Google Shape;138;p21"/>
          <p:cNvPicPr preferRelativeResize="0"/>
          <p:nvPr/>
        </p:nvPicPr>
        <p:blipFill>
          <a:blip r:embed="rId5">
            <a:alphaModFix/>
          </a:blip>
          <a:stretch>
            <a:fillRect/>
          </a:stretch>
        </p:blipFill>
        <p:spPr>
          <a:xfrm>
            <a:off x="3514525" y="2877550"/>
            <a:ext cx="4004125" cy="132467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