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60" r:id="rId1"/>
  </p:sldMasterIdLst>
  <p:sldIdLst>
    <p:sldId id="256" r:id="rId2"/>
    <p:sldId id="257" r:id="rId3"/>
    <p:sldId id="285" r:id="rId4"/>
    <p:sldId id="258" r:id="rId5"/>
    <p:sldId id="260" r:id="rId6"/>
    <p:sldId id="284" r:id="rId7"/>
    <p:sldId id="287" r:id="rId8"/>
    <p:sldId id="286" r:id="rId9"/>
    <p:sldId id="261" r:id="rId10"/>
    <p:sldId id="262" r:id="rId11"/>
    <p:sldId id="288" r:id="rId12"/>
    <p:sldId id="281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75A9-1BA5-4AF0-AB39-61DAD184FB42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BFEF-B219-42AC-9345-C5D222DD0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73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75A9-1BA5-4AF0-AB39-61DAD184FB42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BFEF-B219-42AC-9345-C5D222DD0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83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75A9-1BA5-4AF0-AB39-61DAD184FB42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BFEF-B219-42AC-9345-C5D222DD0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58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75A9-1BA5-4AF0-AB39-61DAD184FB42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BFEF-B219-42AC-9345-C5D222DD0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4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75A9-1BA5-4AF0-AB39-61DAD184FB42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BFEF-B219-42AC-9345-C5D222DD0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39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75A9-1BA5-4AF0-AB39-61DAD184FB42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BFEF-B219-42AC-9345-C5D222DD0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80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75A9-1BA5-4AF0-AB39-61DAD184FB42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BFEF-B219-42AC-9345-C5D222DD0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31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75A9-1BA5-4AF0-AB39-61DAD184FB42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BFEF-B219-42AC-9345-C5D222DD0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075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75A9-1BA5-4AF0-AB39-61DAD184FB42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BFEF-B219-42AC-9345-C5D222DD0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72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75A9-1BA5-4AF0-AB39-61DAD184FB42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BFEF-B219-42AC-9345-C5D222DD0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01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75A9-1BA5-4AF0-AB39-61DAD184FB42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BFEF-B219-42AC-9345-C5D222DD0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46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A75A9-1BA5-4AF0-AB39-61DAD184FB42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6BFEF-B219-42AC-9345-C5D222DD0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94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422" y="1400875"/>
            <a:ext cx="9004110" cy="23876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基于</a:t>
            </a:r>
            <a:r>
              <a:rPr lang="en-US" altLang="zh-CN" b="1" dirty="0" smtClean="0">
                <a:solidFill>
                  <a:schemeClr val="bg1"/>
                </a:solidFill>
              </a:rPr>
              <a:t>xml</a:t>
            </a:r>
            <a:r>
              <a:rPr lang="zh-CN" altLang="en-US" b="1" dirty="0" smtClean="0">
                <a:solidFill>
                  <a:schemeClr val="bg1"/>
                </a:solidFill>
              </a:rPr>
              <a:t>的简单数据库</a:t>
            </a:r>
            <a:r>
              <a:rPr lang="en-US" altLang="zh-CN" b="1" dirty="0" smtClean="0">
                <a:solidFill>
                  <a:schemeClr val="bg1"/>
                </a:solidFill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</a:rPr>
            </a:b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79477" y="4693859"/>
            <a:ext cx="6858000" cy="1655762"/>
          </a:xfrm>
        </p:spPr>
        <p:txBody>
          <a:bodyPr/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</a:rPr>
              <a:t>——1252458 </a:t>
            </a:r>
            <a:r>
              <a:rPr lang="zh-CN" altLang="en-US" dirty="0" smtClean="0">
                <a:solidFill>
                  <a:schemeClr val="bg1"/>
                </a:solidFill>
              </a:rPr>
              <a:t>傅聪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8137" y="3646225"/>
            <a:ext cx="52309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</a:rPr>
              <a:t>编译原理课程设计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5858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二</a:t>
            </a:r>
            <a:r>
              <a:rPr lang="zh-CN" altLang="en-US" b="1" dirty="0" smtClean="0">
                <a:solidFill>
                  <a:schemeClr val="bg1"/>
                </a:solidFill>
              </a:rPr>
              <a:t>、</a:t>
            </a:r>
            <a:r>
              <a:rPr lang="zh-CN" altLang="en-US" b="1" dirty="0" smtClean="0">
                <a:solidFill>
                  <a:schemeClr val="bg1"/>
                </a:solidFill>
              </a:rPr>
              <a:t>工作概述</a:t>
            </a:r>
            <a:r>
              <a:rPr lang="en-US" altLang="zh-CN" b="1" dirty="0" smtClean="0">
                <a:solidFill>
                  <a:schemeClr val="bg1"/>
                </a:solidFill>
              </a:rPr>
              <a:t>	</a:t>
            </a:r>
            <a:r>
              <a:rPr lang="en-US" altLang="zh-CN" b="1" dirty="0" smtClean="0">
                <a:solidFill>
                  <a:schemeClr val="bg1"/>
                </a:solidFill>
              </a:rPr>
              <a:t>	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2.3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、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算符优先文法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9645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zh-CN" dirty="0"/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60" y="1690689"/>
            <a:ext cx="5853634" cy="19201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60" y="4044916"/>
            <a:ext cx="8114589" cy="100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0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二</a:t>
            </a:r>
            <a:r>
              <a:rPr lang="zh-CN" altLang="en-US" b="1" dirty="0" smtClean="0">
                <a:solidFill>
                  <a:schemeClr val="bg1"/>
                </a:solidFill>
              </a:rPr>
              <a:t>、</a:t>
            </a:r>
            <a:r>
              <a:rPr lang="zh-CN" altLang="en-US" b="1" dirty="0" smtClean="0">
                <a:solidFill>
                  <a:schemeClr val="bg1"/>
                </a:solidFill>
              </a:rPr>
              <a:t>工作概述</a:t>
            </a:r>
            <a:r>
              <a:rPr lang="en-US" altLang="zh-CN" b="1" dirty="0" smtClean="0">
                <a:solidFill>
                  <a:schemeClr val="bg1"/>
                </a:solidFill>
              </a:rPr>
              <a:t>	</a:t>
            </a:r>
            <a:r>
              <a:rPr lang="en-US" altLang="zh-CN" b="1" dirty="0" smtClean="0">
                <a:solidFill>
                  <a:schemeClr val="bg1"/>
                </a:solidFill>
              </a:rPr>
              <a:t>	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2.4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、数据库存储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9645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zh-CN" dirty="0"/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690688"/>
            <a:ext cx="7628297" cy="41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9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9645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zh-CN" dirty="0"/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52734" y="2895209"/>
            <a:ext cx="788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</a:rPr>
              <a:t>Thank you</a:t>
            </a:r>
            <a:r>
              <a:rPr lang="zh-CN" altLang="en-US" sz="7200" dirty="0" smtClean="0">
                <a:solidFill>
                  <a:schemeClr val="bg1"/>
                </a:solidFill>
              </a:rPr>
              <a:t>！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6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大纲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一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zh-CN" altLang="en-US" dirty="0" smtClean="0">
                <a:solidFill>
                  <a:schemeClr val="bg1"/>
                </a:solidFill>
              </a:rPr>
              <a:t>演示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二</a:t>
            </a:r>
            <a:r>
              <a:rPr lang="zh-CN" altLang="en-US" sz="2400" dirty="0" smtClean="0">
                <a:solidFill>
                  <a:schemeClr val="bg1"/>
                </a:solidFill>
              </a:rPr>
              <a:t>、主要</a:t>
            </a:r>
            <a:r>
              <a:rPr lang="zh-CN" altLang="en-US" sz="2400" dirty="0" smtClean="0">
                <a:solidFill>
                  <a:schemeClr val="bg1"/>
                </a:solidFill>
              </a:rPr>
              <a:t>工作概述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2.1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SLR</a:t>
            </a:r>
            <a:r>
              <a:rPr lang="zh-CN" altLang="en-US" dirty="0" smtClean="0">
                <a:solidFill>
                  <a:schemeClr val="bg1"/>
                </a:solidFill>
              </a:rPr>
              <a:t>文法分析器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2.2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zh-CN" altLang="en-US" dirty="0" smtClean="0">
                <a:solidFill>
                  <a:schemeClr val="bg1"/>
                </a:solidFill>
              </a:rPr>
              <a:t>命令解析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2.3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zh-CN" altLang="en-US" dirty="0">
                <a:solidFill>
                  <a:schemeClr val="bg1"/>
                </a:solidFill>
              </a:rPr>
              <a:t>算符</a:t>
            </a:r>
            <a:r>
              <a:rPr lang="zh-CN" altLang="en-US" dirty="0" smtClean="0">
                <a:solidFill>
                  <a:schemeClr val="bg1"/>
                </a:solidFill>
              </a:rPr>
              <a:t>优先文法分析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2.4</a:t>
            </a:r>
            <a:r>
              <a:rPr lang="zh-CN" altLang="en-US" dirty="0">
                <a:solidFill>
                  <a:schemeClr val="bg1"/>
                </a:solidFill>
              </a:rPr>
              <a:t>、数据库</a:t>
            </a:r>
            <a:r>
              <a:rPr lang="zh-CN" altLang="en-US" dirty="0" smtClean="0">
                <a:solidFill>
                  <a:schemeClr val="bg1"/>
                </a:solidFill>
              </a:rPr>
              <a:t>存储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2.5</a:t>
            </a:r>
            <a:r>
              <a:rPr lang="zh-CN" altLang="en-US" dirty="0" smtClean="0">
                <a:solidFill>
                  <a:schemeClr val="bg1"/>
                </a:solidFill>
              </a:rPr>
              <a:t>、词法分析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2.6</a:t>
            </a:r>
            <a:r>
              <a:rPr lang="zh-CN" altLang="en-US" dirty="0" smtClean="0">
                <a:solidFill>
                  <a:schemeClr val="bg1"/>
                </a:solidFill>
              </a:rPr>
              <a:t>、分析输入文件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2.7</a:t>
            </a:r>
            <a:r>
              <a:rPr lang="zh-CN" altLang="en-US" dirty="0" smtClean="0">
                <a:solidFill>
                  <a:schemeClr val="bg1"/>
                </a:solidFill>
              </a:rPr>
              <a:t>、分析</a:t>
            </a:r>
            <a:r>
              <a:rPr lang="en-US" altLang="zh-CN" dirty="0" err="1" smtClean="0">
                <a:solidFill>
                  <a:schemeClr val="bg1"/>
                </a:solidFill>
              </a:rPr>
              <a:t>sql</a:t>
            </a:r>
            <a:r>
              <a:rPr lang="zh-CN" altLang="en-US" dirty="0" smtClean="0">
                <a:solidFill>
                  <a:schemeClr val="bg1"/>
                </a:solidFill>
              </a:rPr>
              <a:t>语句中</a:t>
            </a:r>
            <a:r>
              <a:rPr lang="en-US" altLang="zh-CN" dirty="0" smtClean="0">
                <a:solidFill>
                  <a:schemeClr val="bg1"/>
                </a:solidFill>
              </a:rPr>
              <a:t>where</a:t>
            </a:r>
            <a:r>
              <a:rPr lang="zh-CN" altLang="en-US" dirty="0" smtClean="0">
                <a:solidFill>
                  <a:schemeClr val="bg1"/>
                </a:solidFill>
              </a:rPr>
              <a:t>后的表达式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0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大纲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一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zh-CN" altLang="en-US" dirty="0" smtClean="0">
                <a:solidFill>
                  <a:schemeClr val="bg1"/>
                </a:solidFill>
              </a:rPr>
              <a:t>演示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二</a:t>
            </a:r>
            <a:r>
              <a:rPr lang="zh-CN" altLang="en-US" sz="2400" dirty="0" smtClean="0">
                <a:solidFill>
                  <a:schemeClr val="bg1"/>
                </a:solidFill>
              </a:rPr>
              <a:t>、主要</a:t>
            </a:r>
            <a:r>
              <a:rPr lang="zh-CN" altLang="en-US" sz="2400" dirty="0" smtClean="0">
                <a:solidFill>
                  <a:schemeClr val="bg1"/>
                </a:solidFill>
              </a:rPr>
              <a:t>工作概述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2.1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SLR</a:t>
            </a:r>
            <a:r>
              <a:rPr lang="zh-CN" altLang="en-US" dirty="0" smtClean="0">
                <a:solidFill>
                  <a:srgbClr val="FF0000"/>
                </a:solidFill>
              </a:rPr>
              <a:t>文法分析器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2.2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命令解析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2.3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算符</a:t>
            </a:r>
            <a:r>
              <a:rPr lang="zh-CN" altLang="en-US" dirty="0" smtClean="0">
                <a:solidFill>
                  <a:srgbClr val="FF0000"/>
                </a:solidFill>
              </a:rPr>
              <a:t>优先文法分析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2.4</a:t>
            </a:r>
            <a:r>
              <a:rPr lang="zh-CN" altLang="en-US" dirty="0" smtClean="0">
                <a:solidFill>
                  <a:srgbClr val="FF0000"/>
                </a:solidFill>
              </a:rPr>
              <a:t>、数据库存储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2.5</a:t>
            </a:r>
            <a:r>
              <a:rPr lang="zh-CN" altLang="en-US" dirty="0" smtClean="0">
                <a:solidFill>
                  <a:schemeClr val="bg1"/>
                </a:solidFill>
              </a:rPr>
              <a:t>、词法分析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2.6</a:t>
            </a:r>
            <a:r>
              <a:rPr lang="zh-CN" altLang="en-US" dirty="0" smtClean="0">
                <a:solidFill>
                  <a:schemeClr val="bg1"/>
                </a:solidFill>
              </a:rPr>
              <a:t>、分析输入文件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2.7</a:t>
            </a:r>
            <a:r>
              <a:rPr lang="zh-CN" altLang="en-US" dirty="0" smtClean="0">
                <a:solidFill>
                  <a:schemeClr val="bg1"/>
                </a:solidFill>
              </a:rPr>
              <a:t>、分析</a:t>
            </a:r>
            <a:r>
              <a:rPr lang="en-US" altLang="zh-CN" dirty="0" err="1" smtClean="0">
                <a:solidFill>
                  <a:schemeClr val="bg1"/>
                </a:solidFill>
              </a:rPr>
              <a:t>sql</a:t>
            </a:r>
            <a:r>
              <a:rPr lang="zh-CN" altLang="en-US" dirty="0" smtClean="0">
                <a:solidFill>
                  <a:schemeClr val="bg1"/>
                </a:solidFill>
              </a:rPr>
              <a:t>语句中</a:t>
            </a:r>
            <a:r>
              <a:rPr lang="en-US" altLang="zh-CN" dirty="0" smtClean="0">
                <a:solidFill>
                  <a:schemeClr val="bg1"/>
                </a:solidFill>
              </a:rPr>
              <a:t>where</a:t>
            </a:r>
            <a:r>
              <a:rPr lang="zh-CN" altLang="en-US" dirty="0" smtClean="0">
                <a:solidFill>
                  <a:schemeClr val="bg1"/>
                </a:solidFill>
              </a:rPr>
              <a:t>后的表达式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84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一</a:t>
            </a:r>
            <a:r>
              <a:rPr lang="zh-CN" altLang="en-US" b="1" dirty="0" smtClean="0">
                <a:solidFill>
                  <a:schemeClr val="bg1"/>
                </a:solidFill>
              </a:rPr>
              <a:t>、</a:t>
            </a:r>
            <a:r>
              <a:rPr lang="zh-CN" altLang="en-US" b="1" dirty="0">
                <a:solidFill>
                  <a:schemeClr val="bg1"/>
                </a:solidFill>
              </a:rPr>
              <a:t>演示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12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二</a:t>
            </a:r>
            <a:r>
              <a:rPr lang="zh-CN" altLang="en-US" b="1" dirty="0" smtClean="0">
                <a:solidFill>
                  <a:schemeClr val="bg1"/>
                </a:solidFill>
              </a:rPr>
              <a:t>、</a:t>
            </a:r>
            <a:r>
              <a:rPr lang="zh-CN" altLang="en-US" b="1" dirty="0" smtClean="0">
                <a:solidFill>
                  <a:schemeClr val="bg1"/>
                </a:solidFill>
              </a:rPr>
              <a:t>工作概述</a:t>
            </a:r>
            <a:r>
              <a:rPr lang="en-US" altLang="zh-CN" b="1" dirty="0" smtClean="0">
                <a:solidFill>
                  <a:schemeClr val="bg1"/>
                </a:solidFill>
              </a:rPr>
              <a:t>		</a:t>
            </a:r>
            <a:r>
              <a:rPr lang="en-US" altLang="zh-CN" sz="2400" b="1" dirty="0">
                <a:solidFill>
                  <a:schemeClr val="bg1"/>
                </a:solidFill>
              </a:rPr>
              <a:t>2.1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、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SLR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文法分析器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、计算</a:t>
            </a:r>
            <a:r>
              <a:rPr lang="en-US" altLang="zh-CN" dirty="0" smtClean="0">
                <a:solidFill>
                  <a:schemeClr val="bg1"/>
                </a:solidFill>
              </a:rPr>
              <a:t>FIRST/FOLLOW</a:t>
            </a:r>
            <a:r>
              <a:rPr lang="zh-CN" altLang="en-US" dirty="0" smtClean="0">
                <a:solidFill>
                  <a:schemeClr val="bg1"/>
                </a:solidFill>
              </a:rPr>
              <a:t>集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、计算项目集规范族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、生成预测分析表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08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二</a:t>
            </a:r>
            <a:r>
              <a:rPr lang="zh-CN" altLang="en-US" b="1" dirty="0" smtClean="0">
                <a:solidFill>
                  <a:schemeClr val="bg1"/>
                </a:solidFill>
              </a:rPr>
              <a:t>、</a:t>
            </a:r>
            <a:r>
              <a:rPr lang="zh-CN" altLang="en-US" b="1" dirty="0" smtClean="0">
                <a:solidFill>
                  <a:schemeClr val="bg1"/>
                </a:solidFill>
              </a:rPr>
              <a:t>工作概述</a:t>
            </a:r>
            <a:r>
              <a:rPr lang="en-US" altLang="zh-CN" b="1" dirty="0" smtClean="0">
                <a:solidFill>
                  <a:schemeClr val="bg1"/>
                </a:solidFill>
              </a:rPr>
              <a:t>		</a:t>
            </a:r>
            <a:r>
              <a:rPr lang="en-US" altLang="zh-CN" sz="2400" b="1" dirty="0">
                <a:solidFill>
                  <a:schemeClr val="bg1"/>
                </a:solidFill>
              </a:rPr>
              <a:t>2.1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、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SLR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文法分析器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34241" y="1513268"/>
            <a:ext cx="7886700" cy="435133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、计算项目集规范</a:t>
            </a:r>
            <a:r>
              <a:rPr lang="zh-CN" altLang="en-US" dirty="0" smtClean="0">
                <a:solidFill>
                  <a:schemeClr val="bg1"/>
                </a:solidFill>
              </a:rPr>
              <a:t>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、生成预测分析表</a:t>
            </a: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41" y="2736748"/>
            <a:ext cx="2676525" cy="3857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459" y="1513268"/>
            <a:ext cx="1733550" cy="8667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584" y="2460523"/>
            <a:ext cx="58293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二</a:t>
            </a:r>
            <a:r>
              <a:rPr lang="zh-CN" altLang="en-US" b="1" dirty="0" smtClean="0">
                <a:solidFill>
                  <a:schemeClr val="bg1"/>
                </a:solidFill>
              </a:rPr>
              <a:t>、</a:t>
            </a:r>
            <a:r>
              <a:rPr lang="zh-CN" altLang="en-US" b="1" dirty="0" smtClean="0">
                <a:solidFill>
                  <a:schemeClr val="bg1"/>
                </a:solidFill>
              </a:rPr>
              <a:t>工作概述</a:t>
            </a:r>
            <a:r>
              <a:rPr lang="en-US" altLang="zh-CN" b="1" dirty="0" smtClean="0">
                <a:solidFill>
                  <a:schemeClr val="bg1"/>
                </a:solidFill>
              </a:rPr>
              <a:t>		</a:t>
            </a:r>
            <a:r>
              <a:rPr lang="en-US" altLang="zh-CN" sz="2400" b="1" dirty="0">
                <a:solidFill>
                  <a:schemeClr val="bg1"/>
                </a:solidFill>
              </a:rPr>
              <a:t>2.1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、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SLR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文法分析器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8650" y="137610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文法：</a:t>
            </a:r>
            <a:r>
              <a:rPr lang="en-US" altLang="zh-CN" dirty="0">
                <a:solidFill>
                  <a:schemeClr val="bg1"/>
                </a:solidFill>
              </a:rPr>
              <a:t>G(E)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(1) E→E</a:t>
            </a:r>
            <a:r>
              <a:rPr lang="zh-CN" altLang="en-US" dirty="0">
                <a:solidFill>
                  <a:schemeClr val="bg1"/>
                </a:solidFill>
              </a:rPr>
              <a:t>＋</a:t>
            </a:r>
            <a:r>
              <a:rPr lang="en-US" altLang="zh-CN" dirty="0">
                <a:solidFill>
                  <a:schemeClr val="bg1"/>
                </a:solidFill>
              </a:rPr>
              <a:t>T	</a:t>
            </a:r>
            <a:r>
              <a:rPr lang="en-US" altLang="zh-CN" dirty="0" smtClean="0">
                <a:solidFill>
                  <a:schemeClr val="bg1"/>
                </a:solidFill>
              </a:rPr>
              <a:t> (</a:t>
            </a:r>
            <a:r>
              <a:rPr lang="en-US" altLang="zh-CN" dirty="0">
                <a:solidFill>
                  <a:schemeClr val="bg1"/>
                </a:solidFill>
              </a:rPr>
              <a:t>2) E→T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(3) T→</a:t>
            </a:r>
            <a:r>
              <a:rPr lang="en-US" altLang="zh-CN" dirty="0" smtClean="0">
                <a:solidFill>
                  <a:schemeClr val="bg1"/>
                </a:solidFill>
              </a:rPr>
              <a:t>T*F	 (</a:t>
            </a:r>
            <a:r>
              <a:rPr lang="en-US" altLang="zh-CN" dirty="0">
                <a:solidFill>
                  <a:schemeClr val="bg1"/>
                </a:solidFill>
              </a:rPr>
              <a:t>4) T→F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(5) F→(E)	</a:t>
            </a:r>
            <a:r>
              <a:rPr lang="en-US" altLang="zh-CN" dirty="0" smtClean="0">
                <a:solidFill>
                  <a:schemeClr val="bg1"/>
                </a:solidFill>
              </a:rPr>
              <a:t>	 (</a:t>
            </a:r>
            <a:r>
              <a:rPr lang="en-US" altLang="zh-CN" dirty="0">
                <a:solidFill>
                  <a:schemeClr val="bg1"/>
                </a:solidFill>
              </a:rPr>
              <a:t>6) </a:t>
            </a:r>
            <a:r>
              <a:rPr lang="en-US" altLang="zh-CN" dirty="0" err="1">
                <a:solidFill>
                  <a:schemeClr val="bg1"/>
                </a:solidFill>
              </a:rPr>
              <a:t>F→i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377" y="5276005"/>
            <a:ext cx="2019035" cy="11484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377" y="2576437"/>
            <a:ext cx="2019035" cy="24254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576437"/>
            <a:ext cx="2868008" cy="384803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165" y="2576437"/>
            <a:ext cx="2860381" cy="223603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8165" y="5001901"/>
            <a:ext cx="1618922" cy="162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3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二</a:t>
            </a:r>
            <a:r>
              <a:rPr lang="zh-CN" altLang="en-US" b="1" dirty="0" smtClean="0">
                <a:solidFill>
                  <a:schemeClr val="bg1"/>
                </a:solidFill>
              </a:rPr>
              <a:t>、</a:t>
            </a:r>
            <a:r>
              <a:rPr lang="zh-CN" altLang="en-US" b="1" dirty="0" smtClean="0">
                <a:solidFill>
                  <a:schemeClr val="bg1"/>
                </a:solidFill>
              </a:rPr>
              <a:t>工作概述</a:t>
            </a:r>
            <a:r>
              <a:rPr lang="en-US" altLang="zh-CN" b="1" dirty="0" smtClean="0">
                <a:solidFill>
                  <a:schemeClr val="bg1"/>
                </a:solidFill>
              </a:rPr>
              <a:t>		</a:t>
            </a:r>
            <a:r>
              <a:rPr lang="en-US" altLang="zh-CN" sz="2400" b="1" dirty="0">
                <a:solidFill>
                  <a:schemeClr val="bg1"/>
                </a:solidFill>
              </a:rPr>
              <a:t>2.1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、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SLR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文法分析器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8650" y="137610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文法：</a:t>
            </a:r>
            <a:r>
              <a:rPr lang="en-US" altLang="zh-CN" dirty="0">
                <a:solidFill>
                  <a:schemeClr val="bg1"/>
                </a:solidFill>
              </a:rPr>
              <a:t>G(E)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(1) E→E</a:t>
            </a:r>
            <a:r>
              <a:rPr lang="zh-CN" altLang="en-US" dirty="0">
                <a:solidFill>
                  <a:schemeClr val="bg1"/>
                </a:solidFill>
              </a:rPr>
              <a:t>＋</a:t>
            </a:r>
            <a:r>
              <a:rPr lang="en-US" altLang="zh-CN" dirty="0">
                <a:solidFill>
                  <a:schemeClr val="bg1"/>
                </a:solidFill>
              </a:rPr>
              <a:t>T	</a:t>
            </a:r>
            <a:r>
              <a:rPr lang="en-US" altLang="zh-CN" dirty="0" smtClean="0">
                <a:solidFill>
                  <a:schemeClr val="bg1"/>
                </a:solidFill>
              </a:rPr>
              <a:t> (</a:t>
            </a:r>
            <a:r>
              <a:rPr lang="en-US" altLang="zh-CN" dirty="0">
                <a:solidFill>
                  <a:schemeClr val="bg1"/>
                </a:solidFill>
              </a:rPr>
              <a:t>2) E→T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(3) T→</a:t>
            </a:r>
            <a:r>
              <a:rPr lang="en-US" altLang="zh-CN" dirty="0" smtClean="0">
                <a:solidFill>
                  <a:schemeClr val="bg1"/>
                </a:solidFill>
              </a:rPr>
              <a:t>T*F	 (</a:t>
            </a:r>
            <a:r>
              <a:rPr lang="en-US" altLang="zh-CN" dirty="0">
                <a:solidFill>
                  <a:schemeClr val="bg1"/>
                </a:solidFill>
              </a:rPr>
              <a:t>4) T→F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(5) F→(E)	</a:t>
            </a:r>
            <a:r>
              <a:rPr lang="en-US" altLang="zh-CN" dirty="0" smtClean="0">
                <a:solidFill>
                  <a:schemeClr val="bg1"/>
                </a:solidFill>
              </a:rPr>
              <a:t>	 (</a:t>
            </a:r>
            <a:r>
              <a:rPr lang="en-US" altLang="zh-CN" dirty="0">
                <a:solidFill>
                  <a:schemeClr val="bg1"/>
                </a:solidFill>
              </a:rPr>
              <a:t>6) </a:t>
            </a:r>
            <a:r>
              <a:rPr lang="en-US" altLang="zh-CN" dirty="0" err="1">
                <a:solidFill>
                  <a:schemeClr val="bg1"/>
                </a:solidFill>
              </a:rPr>
              <a:t>F→i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4069309" y="1415109"/>
            <a:ext cx="4705349" cy="2543209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451229" y="3958318"/>
            <a:ext cx="4568872" cy="275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4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二</a:t>
            </a:r>
            <a:r>
              <a:rPr lang="zh-CN" altLang="en-US" b="1" dirty="0" smtClean="0">
                <a:solidFill>
                  <a:schemeClr val="bg1"/>
                </a:solidFill>
              </a:rPr>
              <a:t>、工作概述</a:t>
            </a:r>
            <a:r>
              <a:rPr lang="en-US" altLang="zh-CN" b="1" dirty="0" smtClean="0">
                <a:solidFill>
                  <a:schemeClr val="bg1"/>
                </a:solidFill>
              </a:rPr>
              <a:t>		</a:t>
            </a:r>
            <a:r>
              <a:rPr lang="en-US" altLang="zh-CN" sz="2400" b="1" dirty="0">
                <a:solidFill>
                  <a:schemeClr val="bg1"/>
                </a:solidFill>
              </a:rPr>
              <a:t>2.2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、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命令解析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9645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zh-CN" dirty="0"/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2226469"/>
            <a:ext cx="24193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2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</TotalTime>
  <Words>195</Words>
  <Application>Microsoft Office PowerPoint</Application>
  <PresentationFormat>全屏显示(4:3)</PresentationFormat>
  <Paragraphs>49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基于xml的简单数据库 </vt:lpstr>
      <vt:lpstr>大纲</vt:lpstr>
      <vt:lpstr>大纲</vt:lpstr>
      <vt:lpstr>一、演示</vt:lpstr>
      <vt:lpstr>二、工作概述  2.1、SLR文法分析器</vt:lpstr>
      <vt:lpstr>二、工作概述  2.1、SLR文法分析器</vt:lpstr>
      <vt:lpstr>二、工作概述  2.1、SLR文法分析器</vt:lpstr>
      <vt:lpstr>二、工作概述  2.1、SLR文法分析器</vt:lpstr>
      <vt:lpstr>二、工作概述  2.2、命令解析</vt:lpstr>
      <vt:lpstr>二、工作概述  2.3、算符优先文法</vt:lpstr>
      <vt:lpstr>二、工作概述  2.4、数据库存储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k-means算法的特点、优化</dc:title>
  <dc:creator>Cong Fu</dc:creator>
  <cp:lastModifiedBy>Cong Fu</cp:lastModifiedBy>
  <cp:revision>170</cp:revision>
  <dcterms:created xsi:type="dcterms:W3CDTF">2015-06-01T01:24:43Z</dcterms:created>
  <dcterms:modified xsi:type="dcterms:W3CDTF">2015-09-13T08:05:38Z</dcterms:modified>
</cp:coreProperties>
</file>