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7596F9-F31C-422D-B2B4-F1F18FE9E114}">
  <a:tblStyle styleId="{8B7596F9-F31C-422D-B2B4-F1F18FE9E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6ad966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6ad966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6ad966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96ad966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6ad9666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6ad9666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6ad9666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96ad9666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6ad966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6ad966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6ad9666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96ad9666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6ad96667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96ad96667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96ad9666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96ad9666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6ad9666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96ad9666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96ad96667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96ad9666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87c4bb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87c4bb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96ad9666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96ad9666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96ad96667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96ad96667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96ad96667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96ad96667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96ad96667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96ad96667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96ad96667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96ad96667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96ad96667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96ad96667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387c4bb92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387c4bb9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96ad96667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96ad96667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96ad9666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96ad9666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96ad96667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96ad96667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87c4bb92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87c4bb9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96ad96667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96ad96667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96ad96667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96ad96667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ad56591b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ad56591b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ad56591b4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ad56591b4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96ad96667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96ad96667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ad56591b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ad56591b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1787591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1787591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96ad96667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96ad96667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96ad96667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96ad96667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c21e00768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c21e00768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87c4bb9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87c4bb9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96ad96667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96ad96667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c21e0076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c21e0076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c21e0076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c21e0076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395f0d7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395f0d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c21e0076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c21e0076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c21e0076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c21e0076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c21e00768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c21e0076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387c4bb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387c4bb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ad56591b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ad56591b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17a17fe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17a17fe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87c4bb9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87c4bb9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17a17f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17a17f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87c4bb9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87c4bb9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87c4bb9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87c4bb9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87c4bb92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87c4bb9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96ad96667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96ad96667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rive.google.com/file/d/1r3KDkieY8mpT0_8Cvfman9d4T0F8MzY6/view" TargetMode="External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rive.google.com/file/d/1AQMXboHLLVNwGjJiZlvS6KmJBybG4M3R/view" TargetMode="External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739 P4 DEMO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98675" y="2768750"/>
            <a:ext cx="39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Avinash, Ishaan, Sandeep, Vyom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311700" y="13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63" y="708513"/>
            <a:ext cx="66770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“I am here to guide you all.”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r>
              <a:rPr lang="en"/>
              <a:t>:-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 list of connected shards to Client Lib.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 Add shards request to extend volume.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Trigger load balancing.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Monitor health and load of each shard.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Master </a:t>
            </a:r>
            <a:r>
              <a:rPr lang="en"/>
              <a:t>does</a:t>
            </a:r>
            <a:r>
              <a:rPr lang="en"/>
              <a:t> not participate in read and write operations.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27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metadata are durable. 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 rot="-2700000">
            <a:off x="3638231" y="2018591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rot="-2700000">
            <a:off x="3638231" y="27390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4"/>
          <p:cNvGrpSpPr/>
          <p:nvPr/>
        </p:nvGrpSpPr>
        <p:grpSpPr>
          <a:xfrm>
            <a:off x="942788" y="1850562"/>
            <a:ext cx="7258425" cy="2090945"/>
            <a:chOff x="942788" y="707562"/>
            <a:chExt cx="7258425" cy="2090945"/>
          </a:xfrm>
        </p:grpSpPr>
        <p:sp>
          <p:nvSpPr>
            <p:cNvPr id="158" name="Google Shape;158;p24"/>
            <p:cNvSpPr/>
            <p:nvPr/>
          </p:nvSpPr>
          <p:spPr>
            <a:xfrm>
              <a:off x="5373412" y="707562"/>
              <a:ext cx="2827800" cy="3003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Location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" name="Google Shape;159;p24"/>
            <p:cNvGrpSpPr/>
            <p:nvPr/>
          </p:nvGrpSpPr>
          <p:grpSpPr>
            <a:xfrm>
              <a:off x="942788" y="707562"/>
              <a:ext cx="7258425" cy="2090945"/>
              <a:chOff x="942788" y="707562"/>
              <a:chExt cx="7258425" cy="2090945"/>
            </a:xfrm>
          </p:grpSpPr>
          <p:sp>
            <p:nvSpPr>
              <p:cNvPr id="160" name="Google Shape;160;p24"/>
              <p:cNvSpPr/>
              <p:nvPr/>
            </p:nvSpPr>
            <p:spPr>
              <a:xfrm>
                <a:off x="4354429" y="707562"/>
                <a:ext cx="1007100" cy="3003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1" name="Google Shape;161;p24"/>
              <p:cNvGrpSpPr/>
              <p:nvPr/>
            </p:nvGrpSpPr>
            <p:grpSpPr>
              <a:xfrm>
                <a:off x="942788" y="707562"/>
                <a:ext cx="7258425" cy="2090945"/>
                <a:chOff x="942788" y="707562"/>
                <a:chExt cx="7258425" cy="2090945"/>
              </a:xfrm>
            </p:grpSpPr>
            <p:sp>
              <p:nvSpPr>
                <p:cNvPr id="162" name="Google Shape;162;p24"/>
                <p:cNvSpPr/>
                <p:nvPr/>
              </p:nvSpPr>
              <p:spPr>
                <a:xfrm>
                  <a:off x="3335463" y="707562"/>
                  <a:ext cx="1007100" cy="300300"/>
                </a:xfrm>
                <a:prstGeom prst="rect">
                  <a:avLst/>
                </a:prstGeom>
                <a:solidFill>
                  <a:srgbClr val="0C58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In Memory</a:t>
                  </a:r>
                  <a:endParaRPr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63" name="Google Shape;163;p24"/>
                <p:cNvGrpSpPr/>
                <p:nvPr/>
              </p:nvGrpSpPr>
              <p:grpSpPr>
                <a:xfrm>
                  <a:off x="942788" y="707562"/>
                  <a:ext cx="7258425" cy="2090945"/>
                  <a:chOff x="942788" y="707562"/>
                  <a:chExt cx="7258425" cy="2090945"/>
                </a:xfrm>
              </p:grpSpPr>
              <p:sp>
                <p:nvSpPr>
                  <p:cNvPr id="164" name="Google Shape;164;p24"/>
                  <p:cNvSpPr/>
                  <p:nvPr/>
                </p:nvSpPr>
                <p:spPr>
                  <a:xfrm>
                    <a:off x="942788" y="707562"/>
                    <a:ext cx="2380800" cy="300300"/>
                  </a:xfrm>
                  <a:prstGeom prst="rect">
                    <a:avLst/>
                  </a:prstGeom>
                  <a:solidFill>
                    <a:srgbClr val="0C58D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5" name="Google Shape;165;p24"/>
                  <p:cNvGrpSpPr/>
                  <p:nvPr/>
                </p:nvGrpSpPr>
                <p:grpSpPr>
                  <a:xfrm>
                    <a:off x="943723" y="1018700"/>
                    <a:ext cx="7257489" cy="674450"/>
                    <a:chOff x="943723" y="3098500"/>
                    <a:chExt cx="7257489" cy="674450"/>
                  </a:xfrm>
                </p:grpSpPr>
                <p:sp>
                  <p:nvSpPr>
                    <p:cNvPr id="166" name="Google Shape;166;p24"/>
                    <p:cNvSpPr/>
                    <p:nvPr/>
                  </p:nvSpPr>
                  <p:spPr>
                    <a:xfrm>
                      <a:off x="5373412" y="3098513"/>
                      <a:ext cx="28278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167" name="Google Shape;167;p24"/>
                    <p:cNvSpPr/>
                    <p:nvPr/>
                  </p:nvSpPr>
                  <p:spPr>
                    <a:xfrm>
                      <a:off x="943723" y="3098500"/>
                      <a:ext cx="23799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" name="Google Shape;168;p24"/>
                    <p:cNvSpPr/>
                    <p:nvPr/>
                  </p:nvSpPr>
                  <p:spPr>
                    <a:xfrm>
                      <a:off x="1632122" y="3098513"/>
                      <a:ext cx="674400" cy="674400"/>
                    </a:xfrm>
                    <a:prstGeom prst="rtTriangle">
                      <a:avLst/>
                    </a:prstGeom>
                    <a:solidFill>
                      <a:srgbClr val="0E65F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" name="Google Shape;169;p24"/>
                    <p:cNvSpPr/>
                    <p:nvPr/>
                  </p:nvSpPr>
                  <p:spPr>
                    <a:xfrm>
                      <a:off x="943723" y="3098513"/>
                      <a:ext cx="687600" cy="674400"/>
                    </a:xfrm>
                    <a:prstGeom prst="rtTriangle">
                      <a:avLst/>
                    </a:prstGeom>
                    <a:solidFill>
                      <a:srgbClr val="307BF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" name="Google Shape;170;p24"/>
                    <p:cNvSpPr/>
                    <p:nvPr/>
                  </p:nvSpPr>
                  <p:spPr>
                    <a:xfrm>
                      <a:off x="3335463" y="3098513"/>
                      <a:ext cx="10071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" name="Google Shape;171;p24"/>
                    <p:cNvSpPr/>
                    <p:nvPr/>
                  </p:nvSpPr>
                  <p:spPr>
                    <a:xfrm>
                      <a:off x="4354429" y="3098513"/>
                      <a:ext cx="10071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" name="Google Shape;172;p24"/>
                    <p:cNvSpPr/>
                    <p:nvPr/>
                  </p:nvSpPr>
                  <p:spPr>
                    <a:xfrm>
                      <a:off x="1210848" y="3098557"/>
                      <a:ext cx="425700" cy="409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b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173" name="Google Shape;173;p24"/>
                    <p:cNvSpPr/>
                    <p:nvPr/>
                  </p:nvSpPr>
                  <p:spPr>
                    <a:xfrm rot="-2700000">
                      <a:off x="4705031" y="3336392"/>
                      <a:ext cx="305894" cy="116673"/>
                    </a:xfrm>
                    <a:prstGeom prst="corner">
                      <a:avLst>
                        <a:gd fmla="val 18804" name="adj1"/>
                        <a:gd fmla="val 18145" name="adj2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4" name="Google Shape;174;p24"/>
                    <p:cNvSpPr/>
                    <p:nvPr/>
                  </p:nvSpPr>
                  <p:spPr>
                    <a:xfrm>
                      <a:off x="1704725" y="3098550"/>
                      <a:ext cx="1488600" cy="674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Connection List (Per shard)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</p:grpSp>
              <p:grpSp>
                <p:nvGrpSpPr>
                  <p:cNvPr id="175" name="Google Shape;175;p24"/>
                  <p:cNvGrpSpPr/>
                  <p:nvPr/>
                </p:nvGrpSpPr>
                <p:grpSpPr>
                  <a:xfrm>
                    <a:off x="943723" y="1703975"/>
                    <a:ext cx="7257489" cy="674450"/>
                    <a:chOff x="943723" y="3783775"/>
                    <a:chExt cx="7257489" cy="674450"/>
                  </a:xfrm>
                </p:grpSpPr>
                <p:sp>
                  <p:nvSpPr>
                    <p:cNvPr id="176" name="Google Shape;176;p24"/>
                    <p:cNvSpPr/>
                    <p:nvPr/>
                  </p:nvSpPr>
                  <p:spPr>
                    <a:xfrm>
                      <a:off x="5373412" y="3783788"/>
                      <a:ext cx="28278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Shard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177" name="Google Shape;177;p24"/>
                    <p:cNvSpPr/>
                    <p:nvPr/>
                  </p:nvSpPr>
                  <p:spPr>
                    <a:xfrm>
                      <a:off x="943723" y="3783775"/>
                      <a:ext cx="23799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8" name="Google Shape;178;p24"/>
                    <p:cNvSpPr/>
                    <p:nvPr/>
                  </p:nvSpPr>
                  <p:spPr>
                    <a:xfrm>
                      <a:off x="1632122" y="3783788"/>
                      <a:ext cx="674400" cy="674400"/>
                    </a:xfrm>
                    <a:prstGeom prst="rtTriangle">
                      <a:avLst/>
                    </a:prstGeom>
                    <a:solidFill>
                      <a:srgbClr val="0E65F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9" name="Google Shape;179;p24"/>
                    <p:cNvSpPr/>
                    <p:nvPr/>
                  </p:nvSpPr>
                  <p:spPr>
                    <a:xfrm>
                      <a:off x="943723" y="3783788"/>
                      <a:ext cx="687600" cy="674400"/>
                    </a:xfrm>
                    <a:prstGeom prst="rtTriangle">
                      <a:avLst/>
                    </a:prstGeom>
                    <a:solidFill>
                      <a:srgbClr val="307BF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0" name="Google Shape;180;p24"/>
                    <p:cNvSpPr/>
                    <p:nvPr/>
                  </p:nvSpPr>
                  <p:spPr>
                    <a:xfrm>
                      <a:off x="3335463" y="3783788"/>
                      <a:ext cx="10071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1" name="Google Shape;181;p24"/>
                    <p:cNvSpPr/>
                    <p:nvPr/>
                  </p:nvSpPr>
                  <p:spPr>
                    <a:xfrm>
                      <a:off x="4354429" y="3783788"/>
                      <a:ext cx="1007100" cy="674400"/>
                    </a:xfrm>
                    <a:prstGeom prst="rect">
                      <a:avLst/>
                    </a:prstGeom>
                    <a:solidFill>
                      <a:srgbClr val="0C58D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2" name="Google Shape;182;p24"/>
                    <p:cNvSpPr/>
                    <p:nvPr/>
                  </p:nvSpPr>
                  <p:spPr>
                    <a:xfrm>
                      <a:off x="1210848" y="3783832"/>
                      <a:ext cx="425700" cy="409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b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183" name="Google Shape;183;p24"/>
                    <p:cNvSpPr/>
                    <p:nvPr/>
                  </p:nvSpPr>
                  <p:spPr>
                    <a:xfrm rot="-2700000">
                      <a:off x="4705031" y="4021667"/>
                      <a:ext cx="305894" cy="116673"/>
                    </a:xfrm>
                    <a:prstGeom prst="corner">
                      <a:avLst>
                        <a:gd fmla="val 18804" name="adj1"/>
                        <a:gd fmla="val 18145" name="adj2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" name="Google Shape;184;p24"/>
                    <p:cNvSpPr/>
                    <p:nvPr/>
                  </p:nvSpPr>
                  <p:spPr>
                    <a:xfrm>
                      <a:off x="1704725" y="3783825"/>
                      <a:ext cx="1488600" cy="674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Committed Block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</p:grpSp>
              <p:sp>
                <p:nvSpPr>
                  <p:cNvPr id="185" name="Google Shape;185;p24"/>
                  <p:cNvSpPr/>
                  <p:nvPr/>
                </p:nvSpPr>
                <p:spPr>
                  <a:xfrm>
                    <a:off x="1210848" y="2389307"/>
                    <a:ext cx="425700" cy="40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b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3</a:t>
                    </a:r>
                    <a:endParaRPr sz="16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</p:grpSp>
      </p:grpSp>
      <p:sp>
        <p:nvSpPr>
          <p:cNvPr id="186" name="Google Shape;186;p24"/>
          <p:cNvSpPr/>
          <p:nvPr/>
        </p:nvSpPr>
        <p:spPr>
          <a:xfrm rot="-2700000">
            <a:off x="3638231" y="2444291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rot="-2700000">
            <a:off x="3638231" y="31200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Assumptions</a:t>
            </a:r>
            <a:endParaRPr sz="2000"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7924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Failures during shuffling are transient.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one server in a shard can fail at a time.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417100" y="2040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Specifications</a:t>
            </a:r>
            <a:endParaRPr sz="2000"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17100" y="2442450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77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45"/>
              <a:t>Read and writes will be stalled during shuffling</a:t>
            </a:r>
            <a:r>
              <a:rPr lang="en" sz="2245"/>
              <a:t>.</a:t>
            </a:r>
            <a:endParaRPr sz="2245"/>
          </a:p>
          <a:p>
            <a:pPr indent="-3177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45"/>
              <a:t>We don’t </a:t>
            </a:r>
            <a:r>
              <a:rPr lang="en" sz="2245"/>
              <a:t>maintain</a:t>
            </a:r>
            <a:r>
              <a:rPr lang="en" sz="2245"/>
              <a:t> checkpoint during shuffling.</a:t>
            </a:r>
            <a:endParaRPr sz="2245"/>
          </a:p>
          <a:p>
            <a:pPr indent="-3177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45"/>
              <a:t>Once a primary goes down </a:t>
            </a:r>
            <a:r>
              <a:rPr lang="en" sz="2245"/>
              <a:t>shuffling</a:t>
            </a:r>
            <a:r>
              <a:rPr lang="en" sz="2245"/>
              <a:t> is at halt and master will retry.</a:t>
            </a:r>
            <a:endParaRPr sz="2245"/>
          </a:p>
          <a:p>
            <a:pPr indent="-3177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45"/>
              <a:t>Once primary is up it will read the committed block from start</a:t>
            </a:r>
            <a:endParaRPr sz="224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and Write Protocol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201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manage the request routing?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6"/>
          <p:cNvCxnSpPr>
            <a:stCxn id="203" idx="2"/>
            <a:endCxn id="204" idx="1"/>
          </p:cNvCxnSpPr>
          <p:nvPr/>
        </p:nvCxnSpPr>
        <p:spPr>
          <a:xfrm flipH="1" rot="-5400000">
            <a:off x="3387217" y="2648731"/>
            <a:ext cx="1018500" cy="12921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5" name="Google Shape;205;p26"/>
          <p:cNvGrpSpPr/>
          <p:nvPr/>
        </p:nvGrpSpPr>
        <p:grpSpPr>
          <a:xfrm>
            <a:off x="2291169" y="1797925"/>
            <a:ext cx="4419406" cy="2387000"/>
            <a:chOff x="1071969" y="1645525"/>
            <a:chExt cx="4419406" cy="2387000"/>
          </a:xfrm>
        </p:grpSpPr>
        <p:grpSp>
          <p:nvGrpSpPr>
            <p:cNvPr id="206" name="Google Shape;206;p26"/>
            <p:cNvGrpSpPr/>
            <p:nvPr/>
          </p:nvGrpSpPr>
          <p:grpSpPr>
            <a:xfrm>
              <a:off x="1071969" y="2162814"/>
              <a:ext cx="1354068" cy="470317"/>
              <a:chOff x="1071950" y="2162725"/>
              <a:chExt cx="1015500" cy="408900"/>
            </a:xfrm>
          </p:grpSpPr>
          <p:sp>
            <p:nvSpPr>
              <p:cNvPr id="207" name="Google Shape;207;p26"/>
              <p:cNvSpPr/>
              <p:nvPr/>
            </p:nvSpPr>
            <p:spPr>
              <a:xfrm>
                <a:off x="1071950" y="2162725"/>
                <a:ext cx="423300" cy="408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Client</a:t>
                </a:r>
                <a:endParaRPr sz="700"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1495250" y="2162725"/>
                <a:ext cx="592200" cy="408900"/>
              </a:xfrm>
              <a:prstGeom prst="rect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Client Lib</a:t>
                </a:r>
                <a:endParaRPr sz="700"/>
              </a:p>
            </p:txBody>
          </p:sp>
        </p:grpSp>
        <p:sp>
          <p:nvSpPr>
            <p:cNvPr id="208" name="Google Shape;208;p26"/>
            <p:cNvSpPr/>
            <p:nvPr/>
          </p:nvSpPr>
          <p:spPr>
            <a:xfrm>
              <a:off x="4804975" y="1645525"/>
              <a:ext cx="686400" cy="76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Shard 0</a:t>
              </a:r>
              <a:endParaRPr sz="10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228800" y="2633125"/>
              <a:ext cx="686400" cy="76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Shard 1</a:t>
              </a:r>
              <a:endParaRPr sz="10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323175" y="3270825"/>
              <a:ext cx="686400" cy="76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Shard 2</a:t>
              </a:r>
              <a:endParaRPr sz="1000"/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2482425" y="3150050"/>
              <a:ext cx="517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Roboto"/>
                  <a:ea typeface="Roboto"/>
                  <a:cs typeface="Roboto"/>
                  <a:sym typeface="Roboto"/>
                </a:rPr>
                <a:t>Request</a:t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(Aligned Operations)</a:t>
            </a:r>
            <a:endParaRPr sz="2400"/>
          </a:p>
        </p:txBody>
      </p:sp>
      <p:graphicFrame>
        <p:nvGraphicFramePr>
          <p:cNvPr id="216" name="Google Shape;216;p27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27"/>
          <p:cNvSpPr txBox="1"/>
          <p:nvPr/>
        </p:nvSpPr>
        <p:spPr>
          <a:xfrm>
            <a:off x="310275" y="78140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Aligned : Mod(Address,BLOCK_SIZE)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724050" y="257192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Address=A</a:t>
            </a:r>
            <a:endParaRPr sz="1000"/>
          </a:p>
        </p:txBody>
      </p:sp>
      <p:sp>
        <p:nvSpPr>
          <p:cNvPr id="219" name="Google Shape;219;p27"/>
          <p:cNvSpPr/>
          <p:nvPr/>
        </p:nvSpPr>
        <p:spPr>
          <a:xfrm>
            <a:off x="1707475" y="2630425"/>
            <a:ext cx="9330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A/BLOCK_SIZE</a:t>
            </a:r>
            <a:endParaRPr sz="700"/>
          </a:p>
        </p:txBody>
      </p:sp>
      <p:sp>
        <p:nvSpPr>
          <p:cNvPr id="220" name="Google Shape;220;p27"/>
          <p:cNvSpPr/>
          <p:nvPr/>
        </p:nvSpPr>
        <p:spPr>
          <a:xfrm>
            <a:off x="2816300" y="25315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BlockID=BID</a:t>
            </a:r>
            <a:endParaRPr sz="900"/>
          </a:p>
        </p:txBody>
      </p:sp>
      <p:sp>
        <p:nvSpPr>
          <p:cNvPr id="221" name="Google Shape;221;p27"/>
          <p:cNvSpPr/>
          <p:nvPr/>
        </p:nvSpPr>
        <p:spPr>
          <a:xfrm>
            <a:off x="3890775" y="2630425"/>
            <a:ext cx="9330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BID%N</a:t>
            </a:r>
            <a:endParaRPr sz="700"/>
          </a:p>
        </p:txBody>
      </p:sp>
      <p:sp>
        <p:nvSpPr>
          <p:cNvPr id="222" name="Google Shape;222;p27"/>
          <p:cNvSpPr/>
          <p:nvPr/>
        </p:nvSpPr>
        <p:spPr>
          <a:xfrm>
            <a:off x="4949900" y="25315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ShardIndex</a:t>
            </a:r>
            <a:endParaRPr sz="900"/>
          </a:p>
        </p:txBody>
      </p:sp>
      <p:sp>
        <p:nvSpPr>
          <p:cNvPr id="223" name="Google Shape;223;p27"/>
          <p:cNvSpPr/>
          <p:nvPr/>
        </p:nvSpPr>
        <p:spPr>
          <a:xfrm>
            <a:off x="6712325" y="2409275"/>
            <a:ext cx="1356000" cy="12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Check Connection table and send request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(Aligned Operations)</a:t>
            </a:r>
            <a:endParaRPr sz="2400"/>
          </a:p>
        </p:txBody>
      </p:sp>
      <p:graphicFrame>
        <p:nvGraphicFramePr>
          <p:cNvPr id="229" name="Google Shape;229;p28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28"/>
          <p:cNvSpPr txBox="1"/>
          <p:nvPr/>
        </p:nvSpPr>
        <p:spPr>
          <a:xfrm>
            <a:off x="310275" y="78140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Aligned : Mod(Address,BLOCK_SIZE)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24050" y="257192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Address=A</a:t>
            </a:r>
            <a:endParaRPr sz="1000"/>
          </a:p>
        </p:txBody>
      </p:sp>
      <p:sp>
        <p:nvSpPr>
          <p:cNvPr id="232" name="Google Shape;232;p28"/>
          <p:cNvSpPr/>
          <p:nvPr/>
        </p:nvSpPr>
        <p:spPr>
          <a:xfrm>
            <a:off x="1707475" y="2630425"/>
            <a:ext cx="9330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A/BLOCK_SIZE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(Aligned Operations)</a:t>
            </a:r>
            <a:endParaRPr sz="2400"/>
          </a:p>
        </p:txBody>
      </p:sp>
      <p:graphicFrame>
        <p:nvGraphicFramePr>
          <p:cNvPr id="238" name="Google Shape;238;p29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29"/>
          <p:cNvSpPr txBox="1"/>
          <p:nvPr/>
        </p:nvSpPr>
        <p:spPr>
          <a:xfrm>
            <a:off x="310275" y="78140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Aligned : Mod(Address,BLOCK_SIZE)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2816300" y="25315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BlockID=BID</a:t>
            </a:r>
            <a:endParaRPr sz="900"/>
          </a:p>
        </p:txBody>
      </p:sp>
      <p:sp>
        <p:nvSpPr>
          <p:cNvPr id="241" name="Google Shape;241;p29"/>
          <p:cNvSpPr/>
          <p:nvPr/>
        </p:nvSpPr>
        <p:spPr>
          <a:xfrm>
            <a:off x="3890775" y="2630425"/>
            <a:ext cx="9330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BID%N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(Aligned Operations)</a:t>
            </a:r>
            <a:endParaRPr sz="2400"/>
          </a:p>
        </p:txBody>
      </p:sp>
      <p:graphicFrame>
        <p:nvGraphicFramePr>
          <p:cNvPr id="247" name="Google Shape;247;p30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30"/>
          <p:cNvSpPr txBox="1"/>
          <p:nvPr/>
        </p:nvSpPr>
        <p:spPr>
          <a:xfrm>
            <a:off x="310275" y="78140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Aligned : Mod(Address,BLOCK_SIZE)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4949900" y="24553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ShardIndex</a:t>
            </a:r>
            <a:endParaRPr sz="900"/>
          </a:p>
        </p:txBody>
      </p:sp>
      <p:sp>
        <p:nvSpPr>
          <p:cNvPr id="250" name="Google Shape;250;p30"/>
          <p:cNvSpPr/>
          <p:nvPr/>
        </p:nvSpPr>
        <p:spPr>
          <a:xfrm>
            <a:off x="6788525" y="2104475"/>
            <a:ext cx="1356000" cy="12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Check Connection table and send request</a:t>
            </a:r>
            <a:endParaRPr sz="1200"/>
          </a:p>
        </p:txBody>
      </p:sp>
      <p:sp>
        <p:nvSpPr>
          <p:cNvPr id="251" name="Google Shape;251;p30"/>
          <p:cNvSpPr/>
          <p:nvPr/>
        </p:nvSpPr>
        <p:spPr>
          <a:xfrm>
            <a:off x="5948175" y="2554225"/>
            <a:ext cx="6723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(Aligned Operations)</a:t>
            </a:r>
            <a:endParaRPr sz="2400"/>
          </a:p>
        </p:txBody>
      </p:sp>
      <p:graphicFrame>
        <p:nvGraphicFramePr>
          <p:cNvPr id="257" name="Google Shape;257;p31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31"/>
          <p:cNvSpPr txBox="1"/>
          <p:nvPr/>
        </p:nvSpPr>
        <p:spPr>
          <a:xfrm>
            <a:off x="310275" y="78140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Aligned : Mod(Address,BLOCK_SIZE)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2816300" y="25315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BlockID=BID</a:t>
            </a:r>
            <a:endParaRPr sz="900"/>
          </a:p>
        </p:txBody>
      </p:sp>
      <p:sp>
        <p:nvSpPr>
          <p:cNvPr id="260" name="Google Shape;260;p31"/>
          <p:cNvSpPr/>
          <p:nvPr/>
        </p:nvSpPr>
        <p:spPr>
          <a:xfrm>
            <a:off x="3890775" y="2630425"/>
            <a:ext cx="9330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BID/N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Recap</a:t>
            </a:r>
            <a:endParaRPr sz="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(Aligned Operations)</a:t>
            </a:r>
            <a:endParaRPr sz="2400"/>
          </a:p>
        </p:txBody>
      </p:sp>
      <p:graphicFrame>
        <p:nvGraphicFramePr>
          <p:cNvPr id="266" name="Google Shape;266;p32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32"/>
          <p:cNvSpPr txBox="1"/>
          <p:nvPr/>
        </p:nvSpPr>
        <p:spPr>
          <a:xfrm>
            <a:off x="310275" y="78140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Aligned : Mod(Address,BLOCK_SIZE)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4949900" y="24553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LogicalAddr</a:t>
            </a:r>
            <a:endParaRPr sz="900"/>
          </a:p>
        </p:txBody>
      </p:sp>
      <p:sp>
        <p:nvSpPr>
          <p:cNvPr id="269" name="Google Shape;269;p32"/>
          <p:cNvSpPr/>
          <p:nvPr/>
        </p:nvSpPr>
        <p:spPr>
          <a:xfrm>
            <a:off x="6788525" y="2104475"/>
            <a:ext cx="1356000" cy="12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Logical Address to send request</a:t>
            </a:r>
            <a:endParaRPr sz="1200"/>
          </a:p>
        </p:txBody>
      </p:sp>
      <p:sp>
        <p:nvSpPr>
          <p:cNvPr id="270" name="Google Shape;270;p32"/>
          <p:cNvSpPr/>
          <p:nvPr/>
        </p:nvSpPr>
        <p:spPr>
          <a:xfrm>
            <a:off x="5948175" y="2554225"/>
            <a:ext cx="6723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(Unaligned Operations)</a:t>
            </a:r>
            <a:endParaRPr sz="2400"/>
          </a:p>
        </p:txBody>
      </p:sp>
      <p:graphicFrame>
        <p:nvGraphicFramePr>
          <p:cNvPr id="276" name="Google Shape;276;p33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" name="Google Shape;277;p33"/>
          <p:cNvSpPr txBox="1"/>
          <p:nvPr/>
        </p:nvSpPr>
        <p:spPr>
          <a:xfrm>
            <a:off x="343875" y="722200"/>
            <a:ext cx="4519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Unaligned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 Mod(Address,BLOCK_SIZE) ≠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have added an additional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size and offset in Write RPC call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Block manager is not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responsible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managing these operations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Unaligned operations are always split across two Shards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724050" y="325772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Address=A</a:t>
            </a:r>
            <a:endParaRPr sz="1000"/>
          </a:p>
        </p:txBody>
      </p:sp>
      <p:sp>
        <p:nvSpPr>
          <p:cNvPr id="279" name="Google Shape;279;p33"/>
          <p:cNvSpPr/>
          <p:nvPr/>
        </p:nvSpPr>
        <p:spPr>
          <a:xfrm rot="-1454471">
            <a:off x="1707448" y="3163777"/>
            <a:ext cx="933074" cy="3385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0" name="Google Shape;280;p33"/>
          <p:cNvSpPr/>
          <p:nvPr/>
        </p:nvSpPr>
        <p:spPr>
          <a:xfrm>
            <a:off x="2816300" y="2465300"/>
            <a:ext cx="1901400" cy="7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Shard1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Offset</a:t>
            </a:r>
            <a:r>
              <a:rPr lang="en" sz="900"/>
              <a:t> = A%</a:t>
            </a:r>
            <a:r>
              <a:rPr lang="en" sz="900"/>
              <a:t>BLOCK_SIZE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Size = A - A%BLOCK_SIZE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BlockID = A/</a:t>
            </a:r>
            <a:r>
              <a:rPr lang="en" sz="900"/>
              <a:t>BLOCK_SIZE</a:t>
            </a:r>
            <a:endParaRPr sz="900"/>
          </a:p>
        </p:txBody>
      </p:sp>
      <p:sp>
        <p:nvSpPr>
          <p:cNvPr id="281" name="Google Shape;281;p33"/>
          <p:cNvSpPr/>
          <p:nvPr/>
        </p:nvSpPr>
        <p:spPr>
          <a:xfrm rot="1183690">
            <a:off x="1707462" y="3697215"/>
            <a:ext cx="933173" cy="3384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2" name="Google Shape;282;p33"/>
          <p:cNvSpPr/>
          <p:nvPr/>
        </p:nvSpPr>
        <p:spPr>
          <a:xfrm>
            <a:off x="2816300" y="3684500"/>
            <a:ext cx="1901400" cy="7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Shard2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A` = A+</a:t>
            </a:r>
            <a:r>
              <a:rPr lang="en" sz="900"/>
              <a:t>BLOCK_SIZE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Offset = 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Size = A%BLOCK_SIZE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BlockID = A`/BLOCK_SIZE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(Unaligned Operations)</a:t>
            </a:r>
            <a:endParaRPr sz="2400"/>
          </a:p>
        </p:txBody>
      </p:sp>
      <p:graphicFrame>
        <p:nvGraphicFramePr>
          <p:cNvPr id="288" name="Google Shape;288;p34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4"/>
          <p:cNvSpPr txBox="1"/>
          <p:nvPr/>
        </p:nvSpPr>
        <p:spPr>
          <a:xfrm>
            <a:off x="310275" y="781400"/>
            <a:ext cx="4261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Unaligned : Mod(Address,BLOCK_SIZE) ≠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each Request we will follow this.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2816300" y="25315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BlockID=BID</a:t>
            </a:r>
            <a:endParaRPr sz="900"/>
          </a:p>
        </p:txBody>
      </p:sp>
      <p:sp>
        <p:nvSpPr>
          <p:cNvPr id="291" name="Google Shape;291;p34"/>
          <p:cNvSpPr/>
          <p:nvPr/>
        </p:nvSpPr>
        <p:spPr>
          <a:xfrm>
            <a:off x="3890775" y="2630425"/>
            <a:ext cx="9330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BID%N</a:t>
            </a:r>
            <a:endParaRPr sz="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4949900" y="24553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ShardIndex</a:t>
            </a:r>
            <a:endParaRPr sz="900"/>
          </a:p>
        </p:txBody>
      </p:sp>
      <p:sp>
        <p:nvSpPr>
          <p:cNvPr id="297" name="Google Shape;297;p35"/>
          <p:cNvSpPr/>
          <p:nvPr/>
        </p:nvSpPr>
        <p:spPr>
          <a:xfrm>
            <a:off x="6788525" y="2104475"/>
            <a:ext cx="1356000" cy="12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Check Connection table and send request</a:t>
            </a:r>
            <a:endParaRPr sz="1200"/>
          </a:p>
        </p:txBody>
      </p:sp>
      <p:sp>
        <p:nvSpPr>
          <p:cNvPr id="298" name="Google Shape;298;p35"/>
          <p:cNvSpPr/>
          <p:nvPr/>
        </p:nvSpPr>
        <p:spPr>
          <a:xfrm>
            <a:off x="5948175" y="2554225"/>
            <a:ext cx="6723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9" name="Google Shape;299;p35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(Unaligned Operations)</a:t>
            </a:r>
            <a:endParaRPr sz="2400"/>
          </a:p>
        </p:txBody>
      </p:sp>
      <p:graphicFrame>
        <p:nvGraphicFramePr>
          <p:cNvPr id="300" name="Google Shape;300;p35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1" name="Google Shape;301;p35"/>
          <p:cNvSpPr txBox="1"/>
          <p:nvPr/>
        </p:nvSpPr>
        <p:spPr>
          <a:xfrm>
            <a:off x="310275" y="781400"/>
            <a:ext cx="4261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Unaligned : Mod(Address,BLOCK_SIZE) ≠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each Request we will follow this.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/>
          <p:nvPr/>
        </p:nvSpPr>
        <p:spPr>
          <a:xfrm>
            <a:off x="2816300" y="25315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BlockID=BID</a:t>
            </a:r>
            <a:endParaRPr sz="900"/>
          </a:p>
        </p:txBody>
      </p:sp>
      <p:sp>
        <p:nvSpPr>
          <p:cNvPr id="307" name="Google Shape;307;p36"/>
          <p:cNvSpPr/>
          <p:nvPr/>
        </p:nvSpPr>
        <p:spPr>
          <a:xfrm>
            <a:off x="3890775" y="2630425"/>
            <a:ext cx="9330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BID/N</a:t>
            </a:r>
            <a:endParaRPr sz="700"/>
          </a:p>
        </p:txBody>
      </p:sp>
      <p:sp>
        <p:nvSpPr>
          <p:cNvPr id="308" name="Google Shape;308;p36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(Unaligned Operations)</a:t>
            </a:r>
            <a:endParaRPr sz="2400"/>
          </a:p>
        </p:txBody>
      </p:sp>
      <p:graphicFrame>
        <p:nvGraphicFramePr>
          <p:cNvPr id="309" name="Google Shape;309;p36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36"/>
          <p:cNvSpPr txBox="1"/>
          <p:nvPr/>
        </p:nvSpPr>
        <p:spPr>
          <a:xfrm>
            <a:off x="310275" y="781400"/>
            <a:ext cx="4261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Unaligned : Mod(Address,BLOCK_SIZE) ≠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each Request we will follow this.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4949900" y="2455375"/>
            <a:ext cx="883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LogicalAddr</a:t>
            </a:r>
            <a:endParaRPr sz="900"/>
          </a:p>
        </p:txBody>
      </p:sp>
      <p:sp>
        <p:nvSpPr>
          <p:cNvPr id="316" name="Google Shape;316;p37"/>
          <p:cNvSpPr/>
          <p:nvPr/>
        </p:nvSpPr>
        <p:spPr>
          <a:xfrm>
            <a:off x="6788525" y="2104475"/>
            <a:ext cx="1356000" cy="12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Logical Address to send request</a:t>
            </a:r>
            <a:endParaRPr sz="1200"/>
          </a:p>
        </p:txBody>
      </p:sp>
      <p:sp>
        <p:nvSpPr>
          <p:cNvPr id="317" name="Google Shape;317;p37"/>
          <p:cNvSpPr/>
          <p:nvPr/>
        </p:nvSpPr>
        <p:spPr>
          <a:xfrm>
            <a:off x="5948175" y="2554225"/>
            <a:ext cx="6723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48400" y="173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Routing Algorithm (Unaligned Operations)</a:t>
            </a:r>
            <a:endParaRPr sz="2400"/>
          </a:p>
        </p:txBody>
      </p:sp>
      <p:graphicFrame>
        <p:nvGraphicFramePr>
          <p:cNvPr id="319" name="Google Shape;319;p37"/>
          <p:cNvGraphicFramePr/>
          <p:nvPr/>
        </p:nvGraphicFramePr>
        <p:xfrm>
          <a:off x="6114800" y="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942400"/>
                <a:gridCol w="1957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Parameters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 of Shards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BLOCK_SIZE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4KB (4096)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address given by client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0" name="Google Shape;320;p37"/>
          <p:cNvSpPr txBox="1"/>
          <p:nvPr/>
        </p:nvSpPr>
        <p:spPr>
          <a:xfrm>
            <a:off x="310275" y="781400"/>
            <a:ext cx="4261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Unaligned : Mod(Address,BLOCK_SIZE) ≠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each Request we will follow this.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on unaligned writes</a:t>
            </a:r>
            <a:endParaRPr/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our </a:t>
            </a:r>
            <a:r>
              <a:rPr lang="en"/>
              <a:t>protocol</a:t>
            </a:r>
            <a:r>
              <a:rPr lang="en"/>
              <a:t> design the data across primary and backup in a shard are consistent.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consistency is under questions in case of </a:t>
            </a:r>
            <a:r>
              <a:rPr lang="en"/>
              <a:t>concurrent</a:t>
            </a:r>
            <a:r>
              <a:rPr lang="en"/>
              <a:t> unaligned writes on a same address.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“We may not read what we wrote.”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311700" y="2086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join the </a:t>
            </a:r>
            <a:r>
              <a:rPr lang="en"/>
              <a:t>elite</a:t>
            </a:r>
            <a:r>
              <a:rPr lang="en"/>
              <a:t> group?</a:t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450" y="1496616"/>
            <a:ext cx="3387550" cy="21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Add Shard Protocol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338" name="Google Shape;338;p40"/>
          <p:cNvGrpSpPr/>
          <p:nvPr/>
        </p:nvGrpSpPr>
        <p:grpSpPr>
          <a:xfrm>
            <a:off x="-75575" y="338138"/>
            <a:ext cx="7505075" cy="4619625"/>
            <a:chOff x="686425" y="338138"/>
            <a:chExt cx="7505075" cy="4619625"/>
          </a:xfrm>
        </p:grpSpPr>
        <p:pic>
          <p:nvPicPr>
            <p:cNvPr id="339" name="Google Shape;339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7300" y="338138"/>
              <a:ext cx="6934200" cy="461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40"/>
            <p:cNvSpPr/>
            <p:nvPr/>
          </p:nvSpPr>
          <p:spPr>
            <a:xfrm>
              <a:off x="686425" y="1090750"/>
              <a:ext cx="2849100" cy="1852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</a:t>
            </a:r>
            <a:endParaRPr/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Traverse the commit list after TriggerShuffle request.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existing blocks.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write request  via client lib.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 the </a:t>
            </a:r>
            <a:r>
              <a:rPr lang="en"/>
              <a:t>incoming</a:t>
            </a:r>
            <a:r>
              <a:rPr lang="en"/>
              <a:t> shuffle write request.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75" y="18422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/>
          <p:nvPr/>
        </p:nvSpPr>
        <p:spPr>
          <a:xfrm rot="-504937">
            <a:off x="6559058" y="2504407"/>
            <a:ext cx="1498434" cy="170344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and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Write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 new writes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Components of a shard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3454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Functionality spread across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component decoupled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gRPC for client server communication.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50" y="1255950"/>
            <a:ext cx="4321250" cy="32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and writing of same block might result in Data corruption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block manager takes care of this. </a:t>
            </a:r>
            <a:endParaRPr/>
          </a:p>
        </p:txBody>
      </p:sp>
      <p:grpSp>
        <p:nvGrpSpPr>
          <p:cNvPr id="355" name="Google Shape;355;p42"/>
          <p:cNvGrpSpPr/>
          <p:nvPr/>
        </p:nvGrpSpPr>
        <p:grpSpPr>
          <a:xfrm>
            <a:off x="3312450" y="2563900"/>
            <a:ext cx="2375700" cy="918900"/>
            <a:chOff x="3160050" y="2868700"/>
            <a:chExt cx="2375700" cy="918900"/>
          </a:xfrm>
        </p:grpSpPr>
        <p:sp>
          <p:nvSpPr>
            <p:cNvPr id="356" name="Google Shape;356;p42"/>
            <p:cNvSpPr/>
            <p:nvPr/>
          </p:nvSpPr>
          <p:spPr>
            <a:xfrm>
              <a:off x="3160050" y="2868700"/>
              <a:ext cx="2375700" cy="918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3160050" y="2868700"/>
              <a:ext cx="1199100" cy="9189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42"/>
          <p:cNvSpPr txBox="1"/>
          <p:nvPr/>
        </p:nvSpPr>
        <p:spPr>
          <a:xfrm>
            <a:off x="1725700" y="305920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6221500" y="305920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6602500" y="2144800"/>
            <a:ext cx="10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Curr_idx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42"/>
          <p:cNvCxnSpPr>
            <a:stCxn id="358" idx="3"/>
            <a:endCxn id="357" idx="1"/>
          </p:cNvCxnSpPr>
          <p:nvPr/>
        </p:nvCxnSpPr>
        <p:spPr>
          <a:xfrm flipH="1" rot="10800000">
            <a:off x="2532400" y="3023500"/>
            <a:ext cx="7800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2"/>
          <p:cNvCxnSpPr>
            <a:stCxn id="359" idx="1"/>
            <a:endCxn id="356" idx="3"/>
          </p:cNvCxnSpPr>
          <p:nvPr/>
        </p:nvCxnSpPr>
        <p:spPr>
          <a:xfrm rot="10800000">
            <a:off x="5688100" y="3023500"/>
            <a:ext cx="533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2"/>
          <p:cNvCxnSpPr>
            <a:stCxn id="360" idx="1"/>
            <a:endCxn id="356" idx="3"/>
          </p:cNvCxnSpPr>
          <p:nvPr/>
        </p:nvCxnSpPr>
        <p:spPr>
          <a:xfrm flipH="1">
            <a:off x="5688100" y="2344900"/>
            <a:ext cx="9144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74" name="Google Shape;374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Consistency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Recovery Protocol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Rebalancing</a:t>
            </a:r>
            <a:r>
              <a:rPr lang="en" sz="2100"/>
              <a:t> Protocol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Performance</a:t>
            </a:r>
            <a:endParaRPr sz="2100"/>
          </a:p>
        </p:txBody>
      </p:sp>
      <p:sp>
        <p:nvSpPr>
          <p:cNvPr id="375" name="Google Shape;375;p44"/>
          <p:cNvSpPr/>
          <p:nvPr/>
        </p:nvSpPr>
        <p:spPr>
          <a:xfrm>
            <a:off x="3585875" y="1311100"/>
            <a:ext cx="235200" cy="76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4"/>
          <p:cNvSpPr txBox="1"/>
          <p:nvPr/>
        </p:nvSpPr>
        <p:spPr>
          <a:xfrm>
            <a:off x="3975850" y="1382800"/>
            <a:ext cx="24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Small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Modifications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TF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382" name="Google Shape;382;p45"/>
          <p:cNvSpPr txBox="1"/>
          <p:nvPr>
            <p:ph idx="1" type="body"/>
          </p:nvPr>
        </p:nvSpPr>
        <p:spPr>
          <a:xfrm>
            <a:off x="311700" y="1229875"/>
            <a:ext cx="85206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CPU Name : AMD EPYC 7302P @ 3GHz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CPUs	          :  16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OS                : Ubuntu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Memory      : 128 GB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/>
          </a:p>
        </p:txBody>
      </p:sp>
      <p:sp>
        <p:nvSpPr>
          <p:cNvPr id="383" name="Google Shape;383;p45"/>
          <p:cNvSpPr txBox="1"/>
          <p:nvPr/>
        </p:nvSpPr>
        <p:spPr>
          <a:xfrm>
            <a:off x="369800" y="3043525"/>
            <a:ext cx="846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have two active shards one master.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Tried Different types or read and write traffic.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All request we tested were concurrent.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Most tests are performed in the same cluster, couple of them on WAN.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experiment (Summary)</a:t>
            </a:r>
            <a:endParaRPr/>
          </a:p>
        </p:txBody>
      </p:sp>
      <p:graphicFrame>
        <p:nvGraphicFramePr>
          <p:cNvPr id="389" name="Google Shape;389;p46"/>
          <p:cNvGraphicFramePr/>
          <p:nvPr/>
        </p:nvGraphicFramePr>
        <p:xfrm>
          <a:off x="9525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</a:t>
                      </a:r>
                      <a:r>
                        <a:rPr b="1" lang="en"/>
                        <a:t>Scenarios</a:t>
                      </a:r>
                      <a:r>
                        <a:rPr b="1" lang="en"/>
                        <a:t> :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Consistency 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</a:t>
                      </a:r>
                      <a:r>
                        <a:rPr lang="en"/>
                        <a:t> Address (Aligned)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Guaranteed (Strong)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 Address (Unaligned)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Guaranteed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r>
                        <a:rPr lang="en"/>
                        <a:t> Address (Aligned)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Guaranteed (Strong)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Address (Unaligned)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</a:t>
                      </a:r>
                      <a:r>
                        <a:rPr lang="en"/>
                        <a:t>Guaranteed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Primary/backup crash in a shard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Guaranteed (Strong)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e</a:t>
            </a:r>
            <a:r>
              <a:rPr lang="en"/>
              <a:t>xperiments </a:t>
            </a:r>
            <a:r>
              <a:rPr lang="en"/>
              <a:t>(Summary)</a:t>
            </a:r>
            <a:endParaRPr/>
          </a:p>
        </p:txBody>
      </p:sp>
      <p:sp>
        <p:nvSpPr>
          <p:cNvPr id="395" name="Google Shape;395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performed controlled failures on specific addresses: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396" name="Google Shape;396;p47"/>
          <p:cNvGraphicFramePr/>
          <p:nvPr/>
        </p:nvGraphicFramePr>
        <p:xfrm>
          <a:off x="950475" y="1682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486200"/>
                <a:gridCol w="3541900"/>
                <a:gridCol w="32149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failing after sending msg to replicate on Backup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Consistency observed - only backup temp folder </a:t>
                      </a:r>
                      <a:r>
                        <a:rPr lang="en" sz="1200"/>
                        <a:t>will</a:t>
                      </a:r>
                      <a:r>
                        <a:rPr lang="en" sz="1200"/>
                        <a:t> have data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failing after ReplicateBlock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Consistency observed - only temp folders will have data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failing </a:t>
                      </a:r>
                      <a:r>
                        <a:rPr lang="en" sz="1200"/>
                        <a:t>before sending ack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 ack sent to client, data present on both primary and backup,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failing in the middle of CommitBlock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Inconsistency - Not handled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Backup failure (Server is down)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Messages are added in Pending Queue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Shuffling Protocol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Shuffling Demo</a:t>
            </a:r>
            <a:endParaRPr/>
          </a:p>
        </p:txBody>
      </p:sp>
      <p:graphicFrame>
        <p:nvGraphicFramePr>
          <p:cNvPr id="407" name="Google Shape;407;p49"/>
          <p:cNvGraphicFramePr/>
          <p:nvPr/>
        </p:nvGraphicFramePr>
        <p:xfrm>
          <a:off x="311700" y="13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1241050"/>
                <a:gridCol w="1241050"/>
              </a:tblGrid>
              <a:tr h="3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Old Shard Cnt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New Shard cnt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Nature of Write distribution 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Different Address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No of writes 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8" name="Google Shape;408;p49" title="ShuffleTes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200" y="7892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Crash</a:t>
            </a:r>
            <a:r>
              <a:rPr lang="en"/>
              <a:t> Demo</a:t>
            </a:r>
            <a:endParaRPr/>
          </a:p>
        </p:txBody>
      </p:sp>
      <p:graphicFrame>
        <p:nvGraphicFramePr>
          <p:cNvPr id="414" name="Google Shape;414;p50"/>
          <p:cNvGraphicFramePr/>
          <p:nvPr/>
        </p:nvGraphicFramePr>
        <p:xfrm>
          <a:off x="311700" y="13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1241050"/>
                <a:gridCol w="1241050"/>
              </a:tblGrid>
              <a:tr h="3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Old Shard Cnt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New Shard cnt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Nature of Write distribution 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Different Address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No of writes 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Point of Crash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After sending Triggle Shuffle Request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5" name="Google Shape;415;p50" title="MasterCrash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400" y="9416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Shuffling Time</a:t>
            </a:r>
            <a:endParaRPr/>
          </a:p>
        </p:txBody>
      </p:sp>
      <p:pic>
        <p:nvPicPr>
          <p:cNvPr id="421" name="Google Shape;421;p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75" y="360375"/>
            <a:ext cx="6348963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Interface (Need to Add other RPC Calls)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3454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HeartBeat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ReplicateBlock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CommitBlock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CheckConsistency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216075" y="838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Reads/Write Performance (10000 request)</a:t>
            </a:r>
            <a:endParaRPr/>
          </a:p>
        </p:txBody>
      </p:sp>
      <p:pic>
        <p:nvPicPr>
          <p:cNvPr id="432" name="Google Shape;4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838200"/>
            <a:ext cx="6739739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3"/>
          <p:cNvSpPr txBox="1"/>
          <p:nvPr/>
        </p:nvSpPr>
        <p:spPr>
          <a:xfrm>
            <a:off x="159850" y="846275"/>
            <a:ext cx="205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Single Client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 of Requests 10000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Evenly distributed Address request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All shards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one request concurrently.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idx="1" type="body"/>
          </p:nvPr>
        </p:nvSpPr>
        <p:spPr>
          <a:xfrm>
            <a:off x="413550" y="2474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Address vs Different Address</a:t>
            </a:r>
            <a:endParaRPr/>
          </a:p>
        </p:txBody>
      </p:sp>
      <p:sp>
        <p:nvSpPr>
          <p:cNvPr id="439" name="Google Shape;439;p54"/>
          <p:cNvSpPr txBox="1"/>
          <p:nvPr/>
        </p:nvSpPr>
        <p:spPr>
          <a:xfrm>
            <a:off x="159850" y="922475"/>
            <a:ext cx="2059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Single Client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 of Requests 10000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 of Shards =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0" name="Google Shape;4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450" y="1151075"/>
            <a:ext cx="6620150" cy="336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 write requests performance</a:t>
            </a:r>
            <a:endParaRPr/>
          </a:p>
        </p:txBody>
      </p:sp>
      <p:pic>
        <p:nvPicPr>
          <p:cNvPr id="446" name="Google Shape;446;p5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88" y="172100"/>
            <a:ext cx="7121420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5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48963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Latency with WAN vs Same cluster</a:t>
            </a:r>
            <a:endParaRPr/>
          </a:p>
        </p:txBody>
      </p:sp>
      <p:pic>
        <p:nvPicPr>
          <p:cNvPr id="458" name="Google Shape;458;p5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825" y="152400"/>
            <a:ext cx="6348963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time effect of spreading shard across WAN</a:t>
            </a:r>
            <a:endParaRPr/>
          </a:p>
        </p:txBody>
      </p:sp>
      <p:pic>
        <p:nvPicPr>
          <p:cNvPr id="464" name="Google Shape;464;p5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48963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8"/>
          <p:cNvSpPr txBox="1"/>
          <p:nvPr/>
        </p:nvSpPr>
        <p:spPr>
          <a:xfrm>
            <a:off x="6936825" y="758725"/>
            <a:ext cx="18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Slowdown by 4.3 times!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311700" y="11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graphicFrame>
        <p:nvGraphicFramePr>
          <p:cNvPr id="476" name="Google Shape;476;p60"/>
          <p:cNvGraphicFramePr/>
          <p:nvPr/>
        </p:nvGraphicFramePr>
        <p:xfrm>
          <a:off x="145725" y="72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{8B7596F9-F31C-422D-B2B4-F1F18FE9E114}</a:tableStyleId>
              </a:tblPr>
              <a:tblGrid>
                <a:gridCol w="1241050"/>
                <a:gridCol w="1241050"/>
              </a:tblGrid>
              <a:tr h="3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Operation 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Unaligned</a:t>
                      </a:r>
                      <a:r>
                        <a:rPr lang="en" sz="1000"/>
                        <a:t> + </a:t>
                      </a:r>
                      <a:r>
                        <a:rPr lang="en" sz="1000"/>
                        <a:t>Aligned</a:t>
                      </a:r>
                      <a:r>
                        <a:rPr lang="en" sz="1000"/>
                        <a:t> Writes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 of Clients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Nature of operation distribution 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Different</a:t>
                      </a:r>
                      <a:r>
                        <a:rPr lang="en" sz="1000"/>
                        <a:t> Address/Same Address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7" name="Google Shape;477;p60"/>
          <p:cNvPicPr preferRelativeResize="0"/>
          <p:nvPr/>
        </p:nvPicPr>
        <p:blipFill rotWithShape="1">
          <a:blip r:embed="rId3">
            <a:alphaModFix/>
          </a:blip>
          <a:srcRect b="0" l="11205" r="0" t="11205"/>
          <a:stretch/>
        </p:blipFill>
        <p:spPr>
          <a:xfrm>
            <a:off x="2760175" y="408627"/>
            <a:ext cx="6321073" cy="40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Specifications of testing framework for consistency </a:t>
            </a:r>
            <a:r>
              <a:rPr lang="en" sz="2300"/>
              <a:t>evaluation</a:t>
            </a:r>
            <a:r>
              <a:rPr lang="en" sz="2300"/>
              <a:t> </a:t>
            </a:r>
            <a:endParaRPr sz="2300"/>
          </a:p>
        </p:txBody>
      </p:sp>
      <p:sp>
        <p:nvSpPr>
          <p:cNvPr id="483" name="Google Shape;483;p61"/>
          <p:cNvSpPr txBox="1"/>
          <p:nvPr>
            <p:ph idx="1" type="body"/>
          </p:nvPr>
        </p:nvSpPr>
        <p:spPr>
          <a:xfrm>
            <a:off x="311700" y="1091275"/>
            <a:ext cx="85206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Test Framework uses SHA-256 to </a:t>
            </a:r>
            <a:r>
              <a:rPr lang="en"/>
              <a:t>compute the hash for a given block address or set of block addresses.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provides three main API’s which generate the nature of write traffic. These API’s are customisable can can be used to </a:t>
            </a:r>
            <a:r>
              <a:rPr lang="en"/>
              <a:t>stimulate</a:t>
            </a:r>
            <a:r>
              <a:rPr lang="en"/>
              <a:t> other Test </a:t>
            </a:r>
            <a:r>
              <a:rPr lang="en"/>
              <a:t>Scenarios</a:t>
            </a:r>
            <a:r>
              <a:rPr lang="en"/>
              <a:t> also.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1"/>
              <a:t>                </a:t>
            </a:r>
            <a:r>
              <a:rPr lang="en" sz="1151"/>
              <a:t>Shard X</a:t>
            </a:r>
            <a:endParaRPr sz="1151"/>
          </a:p>
        </p:txBody>
      </p:sp>
      <p:grpSp>
        <p:nvGrpSpPr>
          <p:cNvPr id="484" name="Google Shape;484;p61"/>
          <p:cNvGrpSpPr/>
          <p:nvPr/>
        </p:nvGrpSpPr>
        <p:grpSpPr>
          <a:xfrm>
            <a:off x="934225" y="2886650"/>
            <a:ext cx="1521900" cy="1485650"/>
            <a:chOff x="934225" y="2886650"/>
            <a:chExt cx="1521900" cy="1485650"/>
          </a:xfrm>
        </p:grpSpPr>
        <p:sp>
          <p:nvSpPr>
            <p:cNvPr id="485" name="Google Shape;485;p61"/>
            <p:cNvSpPr/>
            <p:nvPr/>
          </p:nvSpPr>
          <p:spPr>
            <a:xfrm>
              <a:off x="934225" y="2886650"/>
              <a:ext cx="1521900" cy="53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Primary Server</a:t>
              </a:r>
              <a:endParaRPr/>
            </a:p>
          </p:txBody>
        </p:sp>
        <p:sp>
          <p:nvSpPr>
            <p:cNvPr id="486" name="Google Shape;486;p61"/>
            <p:cNvSpPr/>
            <p:nvPr/>
          </p:nvSpPr>
          <p:spPr>
            <a:xfrm>
              <a:off x="934225" y="3836800"/>
              <a:ext cx="1521900" cy="53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Backup</a:t>
              </a:r>
              <a:r>
                <a:rPr lang="en"/>
                <a:t> Server</a:t>
              </a:r>
              <a:endParaRPr/>
            </a:p>
          </p:txBody>
        </p:sp>
      </p:grpSp>
      <p:grpSp>
        <p:nvGrpSpPr>
          <p:cNvPr id="487" name="Google Shape;487;p61"/>
          <p:cNvGrpSpPr/>
          <p:nvPr/>
        </p:nvGrpSpPr>
        <p:grpSpPr>
          <a:xfrm>
            <a:off x="3700375" y="2886650"/>
            <a:ext cx="1265700" cy="992700"/>
            <a:chOff x="3763350" y="2934100"/>
            <a:chExt cx="1265700" cy="992700"/>
          </a:xfrm>
        </p:grpSpPr>
        <p:sp>
          <p:nvSpPr>
            <p:cNvPr id="488" name="Google Shape;488;p61"/>
            <p:cNvSpPr/>
            <p:nvPr/>
          </p:nvSpPr>
          <p:spPr>
            <a:xfrm>
              <a:off x="3763350" y="2934100"/>
              <a:ext cx="808500" cy="5355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  <p:sp>
          <p:nvSpPr>
            <p:cNvPr id="489" name="Google Shape;489;p61"/>
            <p:cNvSpPr/>
            <p:nvPr/>
          </p:nvSpPr>
          <p:spPr>
            <a:xfrm>
              <a:off x="3915750" y="3086500"/>
              <a:ext cx="808500" cy="5355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  <p:sp>
          <p:nvSpPr>
            <p:cNvPr id="490" name="Google Shape;490;p61"/>
            <p:cNvSpPr/>
            <p:nvPr/>
          </p:nvSpPr>
          <p:spPr>
            <a:xfrm>
              <a:off x="4068150" y="3238900"/>
              <a:ext cx="808500" cy="5355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  <p:sp>
          <p:nvSpPr>
            <p:cNvPr id="491" name="Google Shape;491;p61"/>
            <p:cNvSpPr/>
            <p:nvPr/>
          </p:nvSpPr>
          <p:spPr>
            <a:xfrm>
              <a:off x="4220550" y="3391300"/>
              <a:ext cx="808500" cy="5355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sp>
        <p:nvSpPr>
          <p:cNvPr id="492" name="Google Shape;492;p61"/>
          <p:cNvSpPr/>
          <p:nvPr/>
        </p:nvSpPr>
        <p:spPr>
          <a:xfrm>
            <a:off x="2571100" y="3052400"/>
            <a:ext cx="1014300" cy="21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1"/>
          <p:cNvSpPr/>
          <p:nvPr/>
        </p:nvSpPr>
        <p:spPr>
          <a:xfrm>
            <a:off x="1511550" y="3464000"/>
            <a:ext cx="157500" cy="3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61"/>
          <p:cNvGrpSpPr/>
          <p:nvPr/>
        </p:nvGrpSpPr>
        <p:grpSpPr>
          <a:xfrm>
            <a:off x="4966075" y="2697175"/>
            <a:ext cx="4014825" cy="1425925"/>
            <a:chOff x="4966075" y="2697175"/>
            <a:chExt cx="4014825" cy="1425925"/>
          </a:xfrm>
        </p:grpSpPr>
        <p:sp>
          <p:nvSpPr>
            <p:cNvPr id="495" name="Google Shape;495;p61"/>
            <p:cNvSpPr/>
            <p:nvPr/>
          </p:nvSpPr>
          <p:spPr>
            <a:xfrm>
              <a:off x="6073875" y="3028400"/>
              <a:ext cx="1133700" cy="661200"/>
            </a:xfrm>
            <a:prstGeom prst="snip1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 Framework</a:t>
              </a:r>
              <a:endParaRPr/>
            </a:p>
          </p:txBody>
        </p:sp>
        <p:sp>
          <p:nvSpPr>
            <p:cNvPr id="496" name="Google Shape;496;p61"/>
            <p:cNvSpPr/>
            <p:nvPr/>
          </p:nvSpPr>
          <p:spPr>
            <a:xfrm>
              <a:off x="4966075" y="3254000"/>
              <a:ext cx="1014300" cy="2100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7459000" y="2697175"/>
              <a:ext cx="1521900" cy="3021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Different</a:t>
              </a:r>
              <a:r>
                <a:rPr lang="en" sz="1000"/>
                <a:t> Addr. Writes</a:t>
              </a:r>
              <a:endParaRPr sz="1000"/>
            </a:p>
          </p:txBody>
        </p:sp>
        <p:sp>
          <p:nvSpPr>
            <p:cNvPr id="498" name="Google Shape;498;p61"/>
            <p:cNvSpPr/>
            <p:nvPr/>
          </p:nvSpPr>
          <p:spPr>
            <a:xfrm>
              <a:off x="7459000" y="3231950"/>
              <a:ext cx="1410900" cy="3021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Same Addr Writes</a:t>
              </a:r>
              <a:endParaRPr sz="1000"/>
            </a:p>
          </p:txBody>
        </p:sp>
        <p:sp>
          <p:nvSpPr>
            <p:cNvPr id="499" name="Google Shape;499;p61"/>
            <p:cNvSpPr/>
            <p:nvPr/>
          </p:nvSpPr>
          <p:spPr>
            <a:xfrm>
              <a:off x="7459000" y="3821000"/>
              <a:ext cx="1410900" cy="3021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Concurrent Clients</a:t>
              </a:r>
              <a:endParaRPr sz="1000"/>
            </a:p>
          </p:txBody>
        </p:sp>
        <p:cxnSp>
          <p:nvCxnSpPr>
            <p:cNvPr id="500" name="Google Shape;500;p61"/>
            <p:cNvCxnSpPr>
              <a:stCxn id="497" idx="1"/>
              <a:endCxn id="495" idx="3"/>
            </p:cNvCxnSpPr>
            <p:nvPr/>
          </p:nvCxnSpPr>
          <p:spPr>
            <a:xfrm flipH="1">
              <a:off x="6640600" y="2848225"/>
              <a:ext cx="818400" cy="1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1" name="Google Shape;501;p61"/>
            <p:cNvCxnSpPr>
              <a:stCxn id="498" idx="1"/>
              <a:endCxn id="495" idx="0"/>
            </p:cNvCxnSpPr>
            <p:nvPr/>
          </p:nvCxnSpPr>
          <p:spPr>
            <a:xfrm rot="10800000">
              <a:off x="7207600" y="3359000"/>
              <a:ext cx="251400" cy="2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2" name="Google Shape;502;p61"/>
            <p:cNvCxnSpPr>
              <a:stCxn id="499" idx="1"/>
              <a:endCxn id="495" idx="1"/>
            </p:cNvCxnSpPr>
            <p:nvPr/>
          </p:nvCxnSpPr>
          <p:spPr>
            <a:xfrm rot="10800000">
              <a:off x="6640600" y="3689750"/>
              <a:ext cx="81840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03" name="Google Shape;503;p61"/>
          <p:cNvSpPr/>
          <p:nvPr/>
        </p:nvSpPr>
        <p:spPr>
          <a:xfrm>
            <a:off x="7154200" y="4374950"/>
            <a:ext cx="1410900" cy="302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Crash simulation</a:t>
            </a:r>
            <a:endParaRPr sz="1000"/>
          </a:p>
        </p:txBody>
      </p:sp>
      <p:cxnSp>
        <p:nvCxnSpPr>
          <p:cNvPr id="504" name="Google Shape;504;p61"/>
          <p:cNvCxnSpPr>
            <a:stCxn id="503" idx="1"/>
            <a:endCxn id="495" idx="1"/>
          </p:cNvCxnSpPr>
          <p:nvPr/>
        </p:nvCxnSpPr>
        <p:spPr>
          <a:xfrm rot="10800000">
            <a:off x="6640600" y="3689600"/>
            <a:ext cx="5136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61"/>
          <p:cNvSpPr/>
          <p:nvPr/>
        </p:nvSpPr>
        <p:spPr>
          <a:xfrm>
            <a:off x="672350" y="2610975"/>
            <a:ext cx="1983600" cy="206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Manager of each Shard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47784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Abstracts the management of blocks on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block stored in separate 4KB file, using a two level </a:t>
            </a:r>
            <a:r>
              <a:rPr lang="en"/>
              <a:t>directory</a:t>
            </a:r>
            <a:r>
              <a:rPr lang="en"/>
              <a:t>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 allows for </a:t>
            </a:r>
            <a:r>
              <a:rPr lang="en"/>
              <a:t>write and commit.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Lock interface per address/block also exposed, upto to user to use it.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825" y="1229875"/>
            <a:ext cx="354447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evaluating consistency</a:t>
            </a:r>
            <a:endParaRPr/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 </a:t>
            </a:r>
            <a:r>
              <a:rPr lang="en"/>
              <a:t>believe</a:t>
            </a:r>
            <a:r>
              <a:rPr lang="en"/>
              <a:t> to </a:t>
            </a:r>
            <a:r>
              <a:rPr lang="en"/>
              <a:t>achieve strong consistency, as soon as the client receives the acknowledgement for the write commit, then data should be invariant across servers for the given block number”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checksum after every write commit under both concurrent and non concurrent scenario.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checksum after a batch of writes across different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checksum after failure recovery.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Replicator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Buffers write requests in case of failure of other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 queue and hashmap data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Unique blocks are only queued - Only final block state is copied, write requests are ignored.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 threaded queue burn.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Queue not durable, since we assume </a:t>
            </a:r>
            <a:r>
              <a:rPr lang="en"/>
              <a:t>server will never crash during recovery.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maintains state of the system(next slide)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Replicator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1043002"/>
            <a:ext cx="9010650" cy="35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Protocol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429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Phase commit - Temp write ensures that existing data is untouched, commit just renames.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backup can’t write even if alive, we reject </a:t>
            </a:r>
            <a:r>
              <a:rPr lang="en"/>
              <a:t>assuming other failures.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locks to synchronize writes on the same block address. Assumed that heterogeneous address writes are dominant.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941625"/>
            <a:ext cx="4430874" cy="37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What’s New 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