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6" r:id="rId3"/>
    <p:sldId id="508" r:id="rId4"/>
    <p:sldId id="496" r:id="rId5"/>
    <p:sldId id="468" r:id="rId6"/>
    <p:sldId id="497" r:id="rId7"/>
    <p:sldId id="498" r:id="rId8"/>
    <p:sldId id="499" r:id="rId9"/>
    <p:sldId id="500" r:id="rId10"/>
    <p:sldId id="480" r:id="rId11"/>
    <p:sldId id="481" r:id="rId12"/>
    <p:sldId id="473" r:id="rId13"/>
    <p:sldId id="474" r:id="rId14"/>
    <p:sldId id="475" r:id="rId15"/>
    <p:sldId id="503" r:id="rId16"/>
    <p:sldId id="518" r:id="rId17"/>
    <p:sldId id="517" r:id="rId18"/>
    <p:sldId id="504" r:id="rId19"/>
    <p:sldId id="505" r:id="rId20"/>
    <p:sldId id="512" r:id="rId21"/>
    <p:sldId id="484" r:id="rId22"/>
    <p:sldId id="487" r:id="rId23"/>
    <p:sldId id="488" r:id="rId24"/>
    <p:sldId id="519" r:id="rId25"/>
    <p:sldId id="520" r:id="rId26"/>
    <p:sldId id="521" r:id="rId27"/>
    <p:sldId id="489" r:id="rId28"/>
    <p:sldId id="513" r:id="rId29"/>
    <p:sldId id="514" r:id="rId30"/>
    <p:sldId id="515" r:id="rId31"/>
    <p:sldId id="516" r:id="rId32"/>
    <p:sldId id="578" r:id="rId33"/>
    <p:sldId id="579" r:id="rId34"/>
    <p:sldId id="576" r:id="rId35"/>
    <p:sldId id="405" r:id="rId36"/>
    <p:sldId id="40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Associative Arrays" id="{BC4A3995-4CED-4320-A673-95328C9C809D}">
          <p14:sldIdLst>
            <p14:sldId id="496"/>
            <p14:sldId id="468"/>
            <p14:sldId id="497"/>
            <p14:sldId id="498"/>
            <p14:sldId id="499"/>
            <p14:sldId id="500"/>
            <p14:sldId id="480"/>
            <p14:sldId id="481"/>
            <p14:sldId id="473"/>
            <p14:sldId id="474"/>
            <p14:sldId id="475"/>
            <p14:sldId id="503"/>
            <p14:sldId id="518"/>
            <p14:sldId id="517"/>
          </p14:sldIdLst>
        </p14:section>
        <p14:section name="Lambda Expressions" id="{8AEC617A-3B8D-4C82-BEF1-07A0345B4ECB}">
          <p14:sldIdLst>
            <p14:sldId id="504"/>
            <p14:sldId id="505"/>
            <p14:sldId id="512"/>
            <p14:sldId id="484"/>
            <p14:sldId id="487"/>
            <p14:sldId id="488"/>
            <p14:sldId id="519"/>
            <p14:sldId id="520"/>
            <p14:sldId id="521"/>
            <p14:sldId id="489"/>
            <p14:sldId id="513"/>
            <p14:sldId id="514"/>
            <p14:sldId id="515"/>
          </p14:sldIdLst>
        </p14:section>
        <p14:section name="Conclusion" id="{10E03AB1-9AA8-4E86-9A64-D741901E50A2}">
          <p14:sldIdLst>
            <p14:sldId id="516"/>
            <p14:sldId id="578"/>
            <p14:sldId id="579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" initials="T" lastIdx="1" clrIdx="0">
    <p:extLst>
      <p:ext uri="{19B8F6BF-5375-455C-9EA6-DF929625EA0E}">
        <p15:presenceInfo xmlns:p15="http://schemas.microsoft.com/office/powerpoint/2012/main" userId="Ta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446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4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8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937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7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CDD8B3-7759-45E0-96EB-DF9A4835EDB7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2AB5-E9F9-4553-A80A-577F3E950B1E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845-7DC0-4EE9-8549-1D3DE7B6A6CE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6F045-2FFE-4764-BCB5-FCF21F10FF29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33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F7D8C-1F4A-400E-95C8-74256BE51605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22CA-81F5-4406-AEE2-C76F7189D75D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27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1A209-7A77-437E-A5BD-2440E6494B02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63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4B16-AC0A-4E16-9F78-088106C5B472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1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584EBA-7F65-49F0-8CBA-1B7217C38609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3D15-FCCF-4211-8BE9-01EF25F7B899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3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2AC94-604D-4FE9-BAE1-5CD28F61628D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1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CAE73-D5E0-433C-B54F-C9C06AE0A717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89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A7E8-BF99-475E-8E59-5A2414E4A2E4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6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9EFA-1F4C-4BC1-A42B-6DC3F1A46C69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49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F70FB-85FF-481B-B8D0-4A0A15AB484E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39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90EF-40E0-4CF0-BB9A-87A160CD0E7F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57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EFC4-4F84-42A8-889B-E35A4557336F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24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98DF5-64EA-4D6D-8B7F-DA093B3C0585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30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EF1B3C9-66EC-458A-A6D6-C38584AC7D53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CD4FBFD-59FC-436F-B6AF-63B8C02ECA69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21AFB88-4380-48B9-9957-B83C9AEBA3FC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B225CA3-B257-42D9-A1DB-382FCE7F78E0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E0995866-033B-46D0-A852-8F0C36038FE3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909BFD5-BD98-42D5-AE36-4F4DA659FC1C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E1610E5-A2BE-40B5-BCBE-7FE6001899D0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6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8.png"/><Relationship Id="rId22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8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04" y="218579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0824" y="2872336"/>
            <a:ext cx="347790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8 2.5 2.5 8 2.5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62888" y="2512929"/>
            <a:ext cx="266333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2.5 -&gt;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6370861" y="282828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1165" y="4754005"/>
            <a:ext cx="265721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1.5 5 1.5 3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2518" y="4154231"/>
            <a:ext cx="24840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6370861" y="4761974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https://judge.softuni.bg/Contests/2015/Associative-Arrays-Lab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1904" y="1181546"/>
            <a:ext cx="10375696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double[] nums = Console.ReadLine().Split(' ')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.Select(double.Parse).</a:t>
            </a:r>
            <a:r>
              <a:rPr lang="en-US" dirty="0"/>
              <a:t>ToArray();</a:t>
            </a:r>
          </a:p>
          <a:p>
            <a:r>
              <a:rPr lang="en-US" dirty="0"/>
              <a:t>var counts = new </a:t>
            </a:r>
            <a:r>
              <a:rPr lang="en-US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&lt;double, int&gt;();</a:t>
            </a:r>
          </a:p>
          <a:p>
            <a:r>
              <a:rPr lang="en-US" dirty="0"/>
              <a:t>foreach (var num in nums)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bg1"/>
                </a:solidFill>
              </a:rPr>
              <a:t>ContainsKey</a:t>
            </a:r>
            <a:r>
              <a:rPr lang="en-US" dirty="0"/>
              <a:t>(num))</a:t>
            </a:r>
          </a:p>
          <a:p>
            <a:r>
              <a:rPr lang="en-US" dirty="0"/>
              <a:t>      counts[num]++;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counts[num] = 1;</a:t>
            </a:r>
          </a:p>
          <a:p>
            <a:r>
              <a:rPr lang="en-US" dirty="0"/>
              <a:t>foreach (var num in counts)</a:t>
            </a:r>
          </a:p>
          <a:p>
            <a:r>
              <a:rPr lang="en-US" dirty="0"/>
              <a:t>    Console.WriteLine($"{num.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} -&gt; {num.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}");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658993" y="2798416"/>
            <a:ext cx="3598276" cy="152400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counts[num]</a:t>
            </a:r>
            <a:r>
              <a:rPr lang="en-US" sz="2800" b="1" noProof="1">
                <a:solidFill>
                  <a:srgbClr val="FFFFFF"/>
                </a:solidFill>
              </a:rPr>
              <a:t> will hold the count of times a num occurs in nums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https://judge.softuni.bg/Contests/2015/Associative-Arrays-Lab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12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881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174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9994" y="2159829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68E66D4-A9D4-49DC-A66C-0B1F7473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06E39-9DBC-4B0C-923F-31150F5271AE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40" name="Text Placeholder 7">
              <a:extLst>
                <a:ext uri="{FF2B5EF4-FFF2-40B4-BE49-F238E27FC236}">
                  <a16:creationId xmlns:a16="http://schemas.microsoft.com/office/drawing/2014/main" id="{6A994D26-8501-4921-A935-F2E285E48441}"/>
                </a:ext>
              </a:extLst>
            </p:cNvPr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2632AA-009B-436A-B3E7-C5AA1EAD56A4}"/>
                </a:ext>
              </a:extLst>
            </p:cNvPr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23426 L 0.6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03 -0.06227 L 0.60039 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3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0013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 L 0.6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5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546 L 0.60013 -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13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09D1DB-3079-4739-97B6-D6EF87880063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35" name="Text Placeholder 7"/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200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20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2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20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0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2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1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>
                <a:solidFill>
                  <a:srgbClr val="2344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Using foreach loop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Iterates </a:t>
            </a:r>
            <a:r>
              <a:rPr lang="en-GB" dirty="0">
                <a:solidFill>
                  <a:srgbClr val="234465"/>
                </a:solidFill>
              </a:rPr>
              <a:t>through objects of type </a:t>
            </a:r>
            <a:r>
              <a:rPr lang="en-GB" b="1" dirty="0">
                <a:solidFill>
                  <a:schemeClr val="bg1"/>
                </a:solidFill>
              </a:rPr>
              <a:t>KeyValuePair</a:t>
            </a:r>
            <a:r>
              <a:rPr lang="en-GB" dirty="0"/>
              <a:t>&lt;</a:t>
            </a:r>
            <a:r>
              <a:rPr lang="en-GB" b="1" dirty="0">
                <a:solidFill>
                  <a:schemeClr val="bg1"/>
                </a:solidFill>
              </a:rPr>
              <a:t>K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V</a:t>
            </a:r>
            <a:r>
              <a:rPr lang="en-GB" dirty="0"/>
              <a:t>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Cannot modify the dictionary (</a:t>
            </a:r>
            <a:r>
              <a:rPr lang="en-GB" b="1" dirty="0">
                <a:solidFill>
                  <a:schemeClr val="bg1"/>
                </a:solidFill>
              </a:rPr>
              <a:t>read-only</a:t>
            </a:r>
            <a:r>
              <a:rPr lang="en-GB" dirty="0"/>
              <a:t>)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a 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698" y="3429000"/>
            <a:ext cx="9175537" cy="2678719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fruits = new Dictionary&lt;string, double&gt;();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fruits.Add("banana", 2.20);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fruits.Add("kiwi", 4.50);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foreach (</a:t>
            </a:r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fruit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fruits)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Console.WriteLine($"{fruit.</a:t>
            </a:r>
            <a:r>
              <a:rPr lang="en-GB" dirty="0">
                <a:solidFill>
                  <a:schemeClr val="bg1"/>
                </a:solidFill>
              </a:rPr>
              <a:t>Key</a:t>
            </a:r>
            <a:r>
              <a:rPr lang="en-GB" dirty="0">
                <a:solidFill>
                  <a:schemeClr val="tx1"/>
                </a:solidFill>
              </a:rPr>
              <a:t>} -&gt; {fruit.</a:t>
            </a:r>
            <a:r>
              <a:rPr lang="en-GB" dirty="0">
                <a:solidFill>
                  <a:schemeClr val="bg1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}");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771" y="4183641"/>
            <a:ext cx="3936563" cy="11534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Key</a:t>
            </a:r>
            <a:r>
              <a:rPr lang="en-US" sz="2800" b="1" noProof="1">
                <a:solidFill>
                  <a:srgbClr val="FFFFFF"/>
                </a:solidFill>
              </a:rPr>
              <a:t> -&gt; fruit name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Value</a:t>
            </a:r>
            <a:r>
              <a:rPr lang="en-US" sz="2800" b="1" noProof="1">
                <a:solidFill>
                  <a:srgbClr val="FFFFFF"/>
                </a:solidFill>
              </a:rPr>
              <a:t> -&gt; fruit price</a:t>
            </a:r>
          </a:p>
        </p:txBody>
      </p:sp>
    </p:spTree>
    <p:extLst>
      <p:ext uri="{BB962C8B-B14F-4D97-AF65-F5344CB8AC3E}">
        <p14:creationId xmlns:p14="http://schemas.microsoft.com/office/powerpoint/2010/main" val="35628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2 * N lines of pairs - word and synonym</a:t>
            </a:r>
          </a:p>
          <a:p>
            <a:r>
              <a:rPr lang="en-GB" dirty="0"/>
              <a:t>Each word can have multiple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Synonyms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7294" y="2554520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48006" y="3685159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429326" y="3908182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https://judge.softuni.bg/Contests/2015/Associative-Arrays-Lab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1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1528708" y="1224952"/>
            <a:ext cx="913458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var words = new </a:t>
            </a:r>
            <a:r>
              <a:rPr lang="en-GB" sz="2200" dirty="0">
                <a:solidFill>
                  <a:schemeClr val="bg1"/>
                </a:solidFill>
              </a:rPr>
              <a:t>Dictionary&lt;</a:t>
            </a:r>
            <a:r>
              <a:rPr lang="en-GB" sz="2200" dirty="0">
                <a:solidFill>
                  <a:schemeClr val="tx1"/>
                </a:solidFill>
              </a:rPr>
              <a:t>string, List&lt;string&gt;</a:t>
            </a:r>
            <a:r>
              <a:rPr lang="en-GB" sz="2200" dirty="0">
                <a:solidFill>
                  <a:schemeClr val="bg1"/>
                </a:solidFill>
              </a:rPr>
              <a:t>&gt;</a:t>
            </a:r>
            <a:r>
              <a:rPr lang="en-GB" sz="22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string word = Console.ReadLine();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string synonym = Console.ReadLine();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if (words.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(word) == false)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words.</a:t>
            </a:r>
            <a:r>
              <a:rPr lang="en-GB" sz="2200" dirty="0">
                <a:solidFill>
                  <a:schemeClr val="bg1"/>
                </a:solidFill>
              </a:rPr>
              <a:t>Add</a:t>
            </a:r>
            <a:r>
              <a:rPr lang="en-GB" sz="2200" dirty="0">
                <a:solidFill>
                  <a:schemeClr val="tx1"/>
                </a:solidFill>
              </a:rPr>
              <a:t>(word, new List&lt;string&gt;());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words[word].</a:t>
            </a:r>
            <a:r>
              <a:rPr lang="en-GB" sz="2200" dirty="0">
                <a:solidFill>
                  <a:schemeClr val="bg1"/>
                </a:solidFill>
              </a:rPr>
              <a:t>Add</a:t>
            </a:r>
            <a:r>
              <a:rPr lang="en-GB" sz="22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bg-BG" sz="2200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https://judge.softuni.bg/Contests/2015/Associative-Arrays-Lab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73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321026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 lambda expression is an anonymous function containing 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expressions and statements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Lambda expressions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Read as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goes to</a:t>
            </a:r>
            <a:r>
              <a:rPr lang="en-US" sz="3000" dirty="0"/>
              <a:t>"</a:t>
            </a: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parameters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b="1" dirty="0">
                <a:solidFill>
                  <a:schemeClr val="bg1"/>
                </a:solidFill>
              </a:rPr>
              <a:t>expression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statement</a:t>
            </a:r>
            <a:endParaRPr lang="en-GB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78669" y="2308195"/>
            <a:ext cx="3257427" cy="69208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a &gt; 5;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81" y="2031239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564" y="1371604"/>
            <a:ext cx="8182463" cy="479593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Dictionary &lt;key, value&gt;</a:t>
            </a:r>
          </a:p>
          <a:p>
            <a:pPr lvl="1"/>
            <a:r>
              <a:rPr lang="en-GB" dirty="0"/>
              <a:t>SortedDictionary &lt;key, value&gt;</a:t>
            </a:r>
          </a:p>
          <a:p>
            <a:r>
              <a:rPr lang="en-GB" dirty="0"/>
              <a:t>Lambda Expressions</a:t>
            </a:r>
          </a:p>
          <a:p>
            <a:r>
              <a:rPr lang="en-GB" dirty="0"/>
              <a:t>LINQ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inline methods 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92F57-B7F1-4611-BFC9-F9DB31676C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760412" y="2702716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4172504" y="2714500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4172505" y="3841502"/>
            <a:ext cx="739390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bool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760412" y="3841502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760412" y="4891513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4172505" y="4891513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280299" y="2826580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249227" y="3953582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250218" y="5003593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870330"/>
            <a:ext cx="1044827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List&lt;int&gt;() { 1, 2, 3, 4, -1, -5, 0, 50 }.Min()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399" y="3251438"/>
            <a:ext cx="1044827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 1, 2, 3, 40, -1, -5, 0, 5 }.Max()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399" y="4714043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long[] {1, 2, 3, 4, -1, -5, 0, 50}.Sum()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6007352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{1, 2, 3, 4, -1, -5, 0, 50}.Average()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Select()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2" y="3891162"/>
            <a:ext cx="825099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 "abc", "def" } ;</a:t>
            </a:r>
          </a:p>
          <a:p>
            <a:r>
              <a:rPr lang="en-US" noProof="1">
                <a:solidFill>
                  <a:schemeClr val="tx1"/>
                </a:solidFill>
              </a:rPr>
              <a:t>var result = words.</a:t>
            </a:r>
            <a:r>
              <a:rPr lang="en-US" noProof="1">
                <a:solidFill>
                  <a:schemeClr val="bg1"/>
                </a:solidFill>
              </a:rPr>
              <a:t>Select</a:t>
            </a:r>
            <a:r>
              <a:rPr lang="en-US" noProof="1">
                <a:solidFill>
                  <a:schemeClr val="tx1"/>
                </a:solidFill>
              </a:rPr>
              <a:t>(w =&gt; w + "x");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 words -&gt; abcx, defx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66765"/>
            <a:ext cx="825099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Select</a:t>
            </a:r>
            <a:r>
              <a:rPr lang="en-US" noProof="1">
                <a:solidFill>
                  <a:schemeClr val="tx1"/>
                </a:solidFill>
              </a:rPr>
              <a:t>(int.Parse);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4" y="1918502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.Select(number =&gt; int.Parse(number))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ToArray()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289405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List&lt;double&gt;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.Select(double.Parse)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Where()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9528" y="1982063"/>
            <a:ext cx="743491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noProof="1">
                <a:solidFill>
                  <a:schemeClr val="tx1"/>
                </a:solidFill>
              </a:rPr>
              <a:t>int[] nums = Console.ReadLine()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.Select(int.Parse)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bg1"/>
                </a:solidFill>
              </a:rPr>
              <a:t>Where</a:t>
            </a:r>
            <a:r>
              <a:rPr lang="en-US" sz="3200" noProof="1">
                <a:solidFill>
                  <a:schemeClr val="tx1"/>
                </a:solidFill>
              </a:rPr>
              <a:t>(</a:t>
            </a:r>
            <a:r>
              <a:rPr lang="en-US" sz="3200" noProof="1">
                <a:solidFill>
                  <a:schemeClr val="bg1"/>
                </a:solidFill>
              </a:rPr>
              <a:t>n =&gt; n &gt; 0</a:t>
            </a:r>
            <a:r>
              <a:rPr lang="en-US" sz="3200" noProof="1">
                <a:solidFill>
                  <a:schemeClr val="tx1"/>
                </a:solidFill>
              </a:rPr>
              <a:t>)</a:t>
            </a:r>
          </a:p>
          <a:p>
            <a:r>
              <a:rPr lang="en-US" sz="3200" noProof="1">
                <a:solidFill>
                  <a:schemeClr val="bg1"/>
                </a:solidFill>
              </a:rPr>
              <a:t>  </a:t>
            </a:r>
            <a:r>
              <a:rPr lang="en-US" sz="3200" noProof="1">
                <a:solidFill>
                  <a:schemeClr val="tx1"/>
                </a:solidFill>
              </a:rPr>
              <a:t>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06" y="2266933"/>
            <a:ext cx="2726133" cy="2726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1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string array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Print only words, whose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989" y="2867222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83902" y="2288725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926388" y="2859411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89" y="4822406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902" y="4822406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926388" y="481459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https://judge.softuni.bg/Contests/2015/Associative-Arrays-Lab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5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8104" y="1475224"/>
            <a:ext cx="1037569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rgbClr val="234465"/>
                </a:solidFill>
              </a:rPr>
              <a:t>string</a:t>
            </a:r>
            <a:r>
              <a:rPr lang="en-GB" sz="2800" dirty="0"/>
              <a:t>[</a:t>
            </a:r>
            <a:r>
              <a:rPr lang="en-GB" sz="2800" dirty="0">
                <a:solidFill>
                  <a:srgbClr val="234465"/>
                </a:solidFill>
              </a:rPr>
              <a:t>]</a:t>
            </a:r>
            <a:r>
              <a:rPr lang="en-GB" sz="2800" dirty="0"/>
              <a:t> words = Console.ReadLine()</a:t>
            </a:r>
          </a:p>
          <a:p>
            <a:r>
              <a:rPr lang="en-GB" sz="2800" dirty="0"/>
              <a:t>                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 =&gt; w.Length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.ToArray();</a:t>
            </a:r>
          </a:p>
          <a:p>
            <a:endParaRPr lang="en-GB" sz="2800" dirty="0"/>
          </a:p>
          <a:p>
            <a:r>
              <a:rPr lang="en-GB" sz="2800" dirty="0"/>
              <a:t>foreach (string word in words)</a:t>
            </a:r>
          </a:p>
          <a:p>
            <a:r>
              <a:rPr lang="en-GB" sz="2800" dirty="0"/>
              <a:t>   Console.WriteLine(word);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https://judge.softuni.bg/Contests/2015/Associative-Arrays-Lab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90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OrderBy()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OrderByDescending()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1807881"/>
            <a:ext cx="904735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</a:t>
            </a:r>
          </a:p>
          <a:p>
            <a:r>
              <a:rPr lang="en-US" noProof="1">
                <a:solidFill>
                  <a:schemeClr val="tx1"/>
                </a:solidFill>
              </a:rPr>
              <a:t>  .</a:t>
            </a:r>
            <a:r>
              <a:rPr lang="en-US" noProof="1"/>
              <a:t>OrderBy</a:t>
            </a:r>
            <a:r>
              <a:rPr lang="en-US" noProof="1">
                <a:solidFill>
                  <a:schemeClr val="tx1"/>
                </a:solidFill>
              </a:rPr>
              <a:t>(num =&gt; num)</a:t>
            </a:r>
          </a:p>
          <a:p>
            <a:r>
              <a:rPr lang="en-US" noProof="1">
                <a:solidFill>
                  <a:schemeClr val="tx1"/>
                </a:solidFill>
              </a:rPr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734132"/>
            <a:ext cx="904735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nums.</a:t>
            </a:r>
            <a:r>
              <a:rPr lang="en-US" noProof="1"/>
              <a:t>OrderByDescending</a:t>
            </a:r>
            <a:r>
              <a:rPr lang="en-US" noProof="1">
                <a:solidFill>
                  <a:schemeClr val="tx1"/>
                </a:solidFill>
              </a:rPr>
              <a:t>(num =&gt; num).ToList();</a:t>
            </a:r>
          </a:p>
          <a:p>
            <a:r>
              <a:rPr lang="en-US" noProof="1">
                <a:solidFill>
                  <a:schemeClr val="tx1"/>
                </a:solidFill>
              </a:rPr>
              <a:t>Console.WriteLine(String.Join(", ", nums));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C6FDC-230A-4663-84B1-1A53A1D9D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66" y="2303828"/>
            <a:ext cx="1714796" cy="1714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BB0B7-6A3A-43F6-8ACD-3ED2C5AA1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95766" y="4554172"/>
            <a:ext cx="1714796" cy="184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ThenBy()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312" y="2133601"/>
            <a:ext cx="8031486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var products = new Dictionary&lt;int, string&gt;();</a:t>
            </a:r>
          </a:p>
          <a:p>
            <a:r>
              <a:rPr lang="en-US" sz="2400" noProof="1"/>
              <a:t>Dictionary&lt;int, string&gt; sortedDict = products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OrderBy</a:t>
            </a:r>
            <a:r>
              <a:rPr lang="en-US" sz="2400" noProof="1"/>
              <a:t>(pair =&gt; pair.Value)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ThenBy</a:t>
            </a:r>
            <a:r>
              <a:rPr lang="en-US" sz="2400" noProof="1"/>
              <a:t>(pair =&gt; pair.Key)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ToDictionary</a:t>
            </a:r>
            <a:r>
              <a:rPr lang="en-US" sz="2400" noProof="1"/>
              <a:t>(pair =&gt; pair.Key, </a:t>
            </a:r>
          </a:p>
          <a:p>
            <a:r>
              <a:rPr lang="en-US" sz="2400" noProof="1"/>
              <a:t>                pair =&gt; pair.Value);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0D5A20-B550-4F25-9A65-02A66DDB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04" y="2133601"/>
            <a:ext cx="3049487" cy="30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largest 3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</a:t>
            </a:r>
            <a:r>
              <a:rPr lang="en-GB" dirty="0"/>
              <a:t>there are less than 3</a:t>
            </a:r>
            <a:r>
              <a:rPr lang="bg-BG" dirty="0"/>
              <a:t>, print all of them</a:t>
            </a:r>
            <a:endParaRPr lang="en-US" dirty="0"/>
          </a:p>
          <a:p>
            <a:r>
              <a:rPr lang="en-US" dirty="0"/>
              <a:t>Print them in descending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332474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4368" y="4908696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437073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3304281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908696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332260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5" y="4956101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https://judge.softuni.bg/Contests/2015/Associative-Arrays-Lab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53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</a:t>
            </a:r>
            <a:r>
              <a:rPr lang="en-GB" sz="11500" b="1" dirty="0" smtClean="0"/>
              <a:t>-</a:t>
            </a:r>
            <a:r>
              <a:rPr lang="en-US" sz="11500" b="1" noProof="1" smtClean="0"/>
              <a:t>csharp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8152" y="1536106"/>
            <a:ext cx="10375696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int[] numbers = Console.ReadLine()</a:t>
            </a:r>
          </a:p>
          <a:p>
            <a:r>
              <a:rPr lang="en-GB" dirty="0"/>
              <a:t>		.Split()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Select</a:t>
            </a:r>
            <a:r>
              <a:rPr lang="en-GB" dirty="0"/>
              <a:t>(int.Parse)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OrderByDescending</a:t>
            </a:r>
            <a:r>
              <a:rPr lang="en-GB" dirty="0"/>
              <a:t>(n =&gt; n)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ToArray</a:t>
            </a:r>
            <a:r>
              <a:rPr lang="en-GB" dirty="0"/>
              <a:t>();</a:t>
            </a:r>
          </a:p>
          <a:p>
            <a:r>
              <a:rPr lang="en-GB" dirty="0"/>
              <a:t>int count = numbers.Length &gt;= 3 ? 3 : numbers.Length;</a:t>
            </a:r>
          </a:p>
          <a:p>
            <a:r>
              <a:rPr lang="nn-NO" dirty="0"/>
              <a:t>for (int i = 0; i &lt; count; i++)</a:t>
            </a:r>
          </a:p>
          <a:p>
            <a:r>
              <a:rPr lang="en-GB" dirty="0"/>
              <a:t>   Console.Write($"{numbers[i]} ");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https://judge.softuni.bg/Contests/2015/Associative-Arrays-Lab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2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2"/>
                </a:solidFill>
              </a:rPr>
              <a:t>Dictionaries hold </a:t>
            </a:r>
            <a:r>
              <a:rPr lang="en-US" sz="3200" b="1" noProof="1">
                <a:solidFill>
                  <a:schemeClr val="bg1"/>
                </a:solidFill>
              </a:rPr>
              <a:t>{key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Keys holds a set of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Values holds a collection of values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dictionary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Lambda and LINQ helps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sz="3200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41104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173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Collection of Key and Value Pairs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Associative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a collection of key and value pairs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the keys in their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56" y="4119942"/>
            <a:ext cx="8635544" cy="215581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>
                <a:solidFill>
                  <a:schemeClr val="tx1"/>
                </a:solidFill>
              </a:rPr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2.20;</a:t>
            </a: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1.40;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3.20;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V</a:t>
            </a:r>
            <a:r>
              <a:rPr lang="en-US" dirty="0"/>
              <a:t>&gt;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332" y="3439947"/>
            <a:ext cx="11001336" cy="240332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var</a:t>
            </a: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fruits = </a:t>
            </a:r>
            <a:r>
              <a:rPr lang="en-GB" sz="2800" dirty="0">
                <a:solidFill>
                  <a:schemeClr val="bg1"/>
                </a:solidFill>
              </a:rPr>
              <a:t>new SortedDictionary&lt;string, double&gt;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"kiwi"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4.50;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"orange"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2.50;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"banana"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2.20;</a:t>
            </a:r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) 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rgbClr val="234465"/>
                </a:solidFill>
              </a:rPr>
              <a:t>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92768"/>
            <a:ext cx="8376546" cy="163292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130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"Airbus A320"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150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8376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ContainsKey</a:t>
            </a:r>
            <a:r>
              <a:rPr lang="en-US" dirty="0">
                <a:solidFill>
                  <a:srgbClr val="234465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ContainsValue</a:t>
            </a:r>
            <a:r>
              <a:rPr lang="en-US" dirty="0">
                <a:solidFill>
                  <a:srgbClr val="234465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55" y="1890674"/>
            <a:ext cx="7873955" cy="2033991"/>
          </a:xfrm>
        </p:spPr>
        <p:txBody>
          <a:bodyPr/>
          <a:lstStyle/>
          <a:p>
            <a:r>
              <a:rPr lang="en-GB" sz="22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dictionary.Add("Airbus A320", 150);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if (dictionary.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"Airbus A320"</a:t>
            </a:r>
            <a:r>
              <a:rPr lang="en-GB" sz="2200" dirty="0">
                <a:solidFill>
                  <a:schemeClr val="tx1"/>
                </a:solidFill>
              </a:rPr>
              <a:t>))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Console.WriteLine($"Airbus A320 key exists");</a:t>
            </a:r>
            <a:endParaRPr lang="bg-BG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471055" y="4672050"/>
            <a:ext cx="913458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Console.WriteLine(dictionary.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Console.WriteLine(dictionary.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build="p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6075</TotalTime>
  <Words>1593</Words>
  <Application>Microsoft Office PowerPoint</Application>
  <PresentationFormat>Widescreen</PresentationFormat>
  <Paragraphs>387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Associative Arrays</vt:lpstr>
      <vt:lpstr>Table of Contents</vt:lpstr>
      <vt:lpstr>Have a Question?</vt:lpstr>
      <vt:lpstr>PowerPoint Presentation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Real Numbers </vt:lpstr>
      <vt:lpstr>Solution: Count Real Numbers</vt:lpstr>
      <vt:lpstr>Traditional Dictionary: Add()</vt:lpstr>
      <vt:lpstr>Dictionary: Remove()</vt:lpstr>
      <vt:lpstr>SortedDictionary&lt;K, V&gt; - Example</vt:lpstr>
      <vt:lpstr>Iterating through a Dictionary</vt:lpstr>
      <vt:lpstr>Problem: Word Synonyms</vt:lpstr>
      <vt:lpstr>Solution: Word Synonyms</vt:lpstr>
      <vt:lpstr>PowerPoint Presentation</vt:lpstr>
      <vt:lpstr>Lambda Functions</vt:lpstr>
      <vt:lpstr>Lambda Functions</vt:lpstr>
      <vt:lpstr>Processing Sequences with LINQ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Problem: Largest 3 Numbers</vt:lpstr>
      <vt:lpstr>Solution: Largest 3 Numbers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Dictionaries, Lambda and LINQ</dc:title>
  <dc:subject>Technology Fundamentals  – Practical Training Course @ SoftUni</dc:subject>
  <dc:creator>Software University Foundation</dc:creator>
  <cp:keywords>Technology Fundamentals, tech, fundamentals, technologySoftware University, SoftUni, programming, coding, software development, education, training, course</cp:keywords>
  <cp:lastModifiedBy>Stoyan</cp:lastModifiedBy>
  <cp:revision>292</cp:revision>
  <dcterms:created xsi:type="dcterms:W3CDTF">2018-05-23T13:08:44Z</dcterms:created>
  <dcterms:modified xsi:type="dcterms:W3CDTF">2020-01-22T14:37:41Z</dcterms:modified>
  <cp:category>programming;computer programming;software development;web development</cp:category>
</cp:coreProperties>
</file>