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94" r:id="rId3"/>
    <p:sldId id="495" r:id="rId4"/>
    <p:sldId id="627" r:id="rId5"/>
    <p:sldId id="496" r:id="rId6"/>
    <p:sldId id="499" r:id="rId7"/>
    <p:sldId id="503" r:id="rId8"/>
    <p:sldId id="501" r:id="rId9"/>
    <p:sldId id="504" r:id="rId10"/>
    <p:sldId id="505" r:id="rId11"/>
    <p:sldId id="471" r:id="rId12"/>
    <p:sldId id="472" r:id="rId13"/>
    <p:sldId id="506" r:id="rId14"/>
    <p:sldId id="509" r:id="rId15"/>
    <p:sldId id="508" r:id="rId16"/>
    <p:sldId id="625" r:id="rId17"/>
    <p:sldId id="626" r:id="rId18"/>
    <p:sldId id="510" r:id="rId19"/>
    <p:sldId id="511" r:id="rId20"/>
    <p:sldId id="512" r:id="rId21"/>
    <p:sldId id="513" r:id="rId22"/>
    <p:sldId id="528" r:id="rId23"/>
    <p:sldId id="624" r:id="rId24"/>
    <p:sldId id="515" r:id="rId25"/>
    <p:sldId id="516" r:id="rId26"/>
    <p:sldId id="517" r:id="rId27"/>
    <p:sldId id="518" r:id="rId28"/>
    <p:sldId id="519" r:id="rId29"/>
    <p:sldId id="526" r:id="rId30"/>
    <p:sldId id="527" r:id="rId31"/>
    <p:sldId id="521" r:id="rId32"/>
    <p:sldId id="349" r:id="rId33"/>
    <p:sldId id="634" r:id="rId34"/>
    <p:sldId id="635" r:id="rId35"/>
    <p:sldId id="636" r:id="rId36"/>
    <p:sldId id="631" r:id="rId37"/>
    <p:sldId id="632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627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501"/>
          </p14:sldIdLst>
        </p14:section>
        <p14:section name="Manipulating Strings" id="{E1A23AF5-9A30-438B-971F-C25B5431BC57}">
          <p14:sldIdLst>
            <p14:sldId id="504"/>
            <p14:sldId id="505"/>
            <p14:sldId id="471"/>
            <p14:sldId id="472"/>
            <p14:sldId id="506"/>
            <p14:sldId id="509"/>
            <p14:sldId id="508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Building and Modifying Strings" id="{7E8319D2-0673-4C4B-A5DC-D8A66908B56A}">
          <p14:sldIdLst>
            <p14:sldId id="515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Conclusion" id="{EDD90C82-D61F-4F10-A8D0-89DA7BCB89B2}">
          <p14:sldIdLst>
            <p14:sldId id="349"/>
            <p14:sldId id="634"/>
            <p14:sldId id="635"/>
            <p14:sldId id="636"/>
            <p14:sldId id="631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9" autoAdjust="0"/>
    <p:restoredTop sz="94533" autoAdjust="0"/>
  </p:normalViewPr>
  <p:slideViewPr>
    <p:cSldViewPr>
      <p:cViewPr varScale="1">
        <p:scale>
          <a:sx n="88" d="100"/>
          <a:sy n="88" d="100"/>
        </p:scale>
        <p:origin x="485" y="62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3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341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588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6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0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1A21EF-443F-4B29-ACF6-7F63098E61F2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DBD-C0AB-4D66-A104-33B99393A5B1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5397B4-0944-4D64-A6ED-7903E91AFD44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BBE0-7E64-4C1C-98A7-D2B8ADEA5B4B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22D87B-8A6A-406D-8FC2-31D00AEE5CBC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E7976E-9AC0-413A-867F-DC45620A6BAC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5CEE90-1BB6-4CDD-AA07-91B03E85EAEB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CF53BF-2282-4A68-BEA2-C69CBD12832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7BE1655A-DDDF-41AC-9687-B314F3560EA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B30FA1C-1DD2-4644-84E1-3D1E8762173A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FF38839-5691-4C5F-BF6D-0565EACBB106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0476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0476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0476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 smtClean="0">
                <a:hlinkClick r:id="rId2"/>
              </a:rPr>
              <a:t>https://judge.softuni.bg/Contests/2017/Text-Processing-Lab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3904" y="3974948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3904" y="5027985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3488" y="1247752"/>
            <a:ext cx="93218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string[] </a:t>
            </a:r>
            <a:r>
              <a:rPr lang="en-GB" dirty="0"/>
              <a:t>words = Console.ReadLine().</a:t>
            </a:r>
            <a:r>
              <a:rPr lang="en-GB" dirty="0">
                <a:solidFill>
                  <a:schemeClr val="bg1"/>
                </a:solidFill>
              </a:rPr>
              <a:t>Split()</a:t>
            </a:r>
            <a:r>
              <a:rPr lang="en-GB" dirty="0"/>
              <a:t>;</a:t>
            </a:r>
          </a:p>
          <a:p>
            <a:r>
              <a:rPr lang="en-GB" dirty="0"/>
              <a:t>string result = "";</a:t>
            </a:r>
          </a:p>
          <a:p>
            <a:r>
              <a:rPr lang="en-GB" dirty="0"/>
              <a:t>foreach (string word in words)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int repeatTimes = word.Length;</a:t>
            </a:r>
          </a:p>
          <a:p>
            <a:r>
              <a:rPr lang="en-GB" dirty="0"/>
              <a:t>  for (int i = 0; i &lt; repeatTimes; i++)</a:t>
            </a:r>
          </a:p>
          <a:p>
            <a:r>
              <a:rPr lang="en-GB" dirty="0"/>
              <a:t>    result </a:t>
            </a:r>
            <a:r>
              <a:rPr lang="en-GB" dirty="0">
                <a:solidFill>
                  <a:schemeClr val="bg1"/>
                </a:solidFill>
              </a:rPr>
              <a:t>+=</a:t>
            </a:r>
            <a:r>
              <a:rPr lang="en-GB" dirty="0"/>
              <a:t> word;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 smtClean="0">
                <a:hlinkClick r:id="rId2"/>
              </a:rPr>
              <a:t>https://judge.softuni.bg/Contests/2017/Text-Processing-Lab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3398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finds the last occurrence</a:t>
            </a:r>
            <a:endParaRPr lang="en-US" sz="3398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2" y="1981200"/>
            <a:ext cx="10668000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bg1"/>
                </a:solidFill>
              </a:rPr>
              <a:t>fruits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//0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"orange"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5612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23" y="2016464"/>
            <a:ext cx="7536689" cy="172621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card = "10C";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power = card.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(0, 2);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5123" y="4777560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 whether one string </a:t>
            </a:r>
            <a:br>
              <a:rPr lang="en-US" sz="3600" dirty="0"/>
            </a:br>
            <a:r>
              <a:rPr lang="en-US" sz="3600" dirty="0"/>
              <a:t>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0412" y="2519726"/>
            <a:ext cx="10279841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text = "I love fruits.";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"fruits"</a:t>
            </a:r>
            <a:r>
              <a:rPr lang="en-GB" sz="2800" dirty="0">
                <a:solidFill>
                  <a:schemeClr val="tx1"/>
                </a:solidFill>
              </a:rPr>
              <a:t>)</a:t>
            </a:r>
            <a:r>
              <a:rPr lang="en-GB" sz="2800" dirty="0"/>
              <a:t>); </a:t>
            </a:r>
            <a:r>
              <a:rPr lang="en-GB" sz="28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/>
              <a:t>)); </a:t>
            </a:r>
            <a:r>
              <a:rPr lang="en-GB" sz="2800" i="1" dirty="0">
                <a:solidFill>
                  <a:schemeClr val="accent2"/>
                </a:solidFill>
              </a:rPr>
              <a:t>//False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 smtClean="0">
                <a:latin typeface="Consolas" pitchFamily="49" charset="0"/>
              </a:rPr>
              <a:t>kicegiceiceb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212" y="3322580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4" y="3322580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 smtClean="0">
                <a:latin typeface="Consolas" pitchFamily="49" charset="0"/>
              </a:rPr>
              <a:t>tcabctqw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6" y="4651695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789" y="3124200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48635" y="332861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3289112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185" y="4450404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48635" y="4638195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4655190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https://judge.softuni.bg/Contests/2017/Text-Processing-Lab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47800"/>
            <a:ext cx="80391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https://judge.softuni.bg/Contests/2017/Text-Processing-Lab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7267" y="2057400"/>
            <a:ext cx="11194289" cy="3788318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text = "Hello, john@softuni.bg, you have been using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john@softuni.bg in your registration";</a:t>
            </a:r>
          </a:p>
          <a:p>
            <a:r>
              <a:rPr lang="en-US" sz="2600" dirty="0">
                <a:solidFill>
                  <a:schemeClr val="bg1"/>
                </a:solidFill>
              </a:rPr>
              <a:t>string[] </a:t>
            </a:r>
            <a:r>
              <a:rPr lang="en-US" sz="2600" dirty="0">
                <a:solidFill>
                  <a:schemeClr val="tx1"/>
                </a:solidFill>
              </a:rPr>
              <a:t>words = text.</a:t>
            </a:r>
            <a:r>
              <a:rPr lang="en-US" sz="2600" dirty="0">
                <a:solidFill>
                  <a:schemeClr val="bg1"/>
                </a:solidFill>
              </a:rPr>
              <a:t>Split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", "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//words[]: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//"Hello"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//"john@softuni.bg"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//"you have been using john@softuni.bg in your registration"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(1)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can be used with multiple separators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812" y="2138158"/>
            <a:ext cx="9975089" cy="240332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>
                <a:solidFill>
                  <a:schemeClr val="tx1"/>
                </a:solidFill>
              </a:rPr>
              <a:t>separators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'.'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string[] words = text.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(2)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noProof="1"/>
              <a:t>Using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remove empty array elements from the array returned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812" y="2751681"/>
            <a:ext cx="10972800" cy="2680322"/>
          </a:xfrm>
        </p:spPr>
        <p:txBody>
          <a:bodyPr/>
          <a:lstStyle/>
          <a:p>
            <a:r>
              <a:rPr lang="en-GB" sz="2600" dirty="0">
                <a:solidFill>
                  <a:schemeClr val="tx1"/>
                </a:solidFill>
              </a:rPr>
              <a:t>char[] separators = new char[] { ' ', ',', '.' };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string[] words = text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/>
              <a:t> </a:t>
            </a:r>
            <a:r>
              <a:rPr lang="en-GB" sz="2600" dirty="0">
                <a:solidFill>
                  <a:schemeClr val="tx1"/>
                </a:solidFill>
              </a:rPr>
              <a:t>.</a:t>
            </a:r>
            <a:r>
              <a:rPr lang="en-GB" sz="2600" dirty="0">
                <a:solidFill>
                  <a:schemeClr val="bg1"/>
                </a:solidFill>
              </a:rPr>
              <a:t>Split</a:t>
            </a:r>
            <a:r>
              <a:rPr lang="en-GB" sz="2600" dirty="0">
                <a:solidFill>
                  <a:schemeClr val="tx1"/>
                </a:solidFill>
              </a:rPr>
              <a:t>(</a:t>
            </a:r>
            <a:r>
              <a:rPr lang="en-GB" sz="2600" dirty="0">
                <a:solidFill>
                  <a:schemeClr val="bg1"/>
                </a:solidFill>
              </a:rPr>
              <a:t>separators</a:t>
            </a:r>
            <a:r>
              <a:rPr lang="en-GB" sz="2600" dirty="0">
                <a:solidFill>
                  <a:schemeClr val="tx1"/>
                </a:solidFill>
              </a:rPr>
              <a:t>,</a:t>
            </a:r>
            <a:r>
              <a:rPr lang="en-GB" sz="2600" dirty="0"/>
              <a:t> </a:t>
            </a:r>
            <a:r>
              <a:rPr lang="en-GB" sz="2600" dirty="0">
                <a:solidFill>
                  <a:schemeClr val="bg1"/>
                </a:solidFill>
              </a:rPr>
              <a:t>StringSplitOptions.RemoveEmptyEntries</a:t>
            </a:r>
            <a:r>
              <a:rPr lang="en-GB" sz="2600" dirty="0">
                <a:solidFill>
                  <a:schemeClr val="tx1"/>
                </a:solidFill>
              </a:rPr>
              <a:t>);</a:t>
            </a:r>
            <a:r>
              <a:rPr lang="en-GB" sz="2600" dirty="0"/>
              <a:t>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//"Hello", "I", "am", "John"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(3)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String?</a:t>
            </a:r>
          </a:p>
          <a:p>
            <a:r>
              <a:rPr lang="en-GB" dirty="0"/>
              <a:t>Manipulating Strings</a:t>
            </a:r>
          </a:p>
          <a:p>
            <a:pPr lvl="1"/>
            <a:r>
              <a:rPr lang="en-GB" dirty="0"/>
              <a:t>Concatenating, Searching, Substring</a:t>
            </a:r>
          </a:p>
          <a:p>
            <a:pPr lvl="1"/>
            <a:r>
              <a:rPr lang="en-GB" dirty="0"/>
              <a:t>Splitting, Replacing</a:t>
            </a:r>
          </a:p>
          <a:p>
            <a:r>
              <a:rPr lang="en-GB" dirty="0"/>
              <a:t>Building and </a:t>
            </a:r>
            <a:r>
              <a:rPr lang="en-GB" dirty="0" smtClean="0"/>
              <a:t>Modifying </a:t>
            </a:r>
            <a:r>
              <a:rPr lang="en-GB" dirty="0"/>
              <a:t>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</a:t>
            </a:r>
            <a:r>
              <a:rPr lang="en-GB" dirty="0" smtClean="0"/>
              <a:t>class</a:t>
            </a:r>
            <a:endParaRPr lang="en-GB" dirty="0"/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5123" y="2667000"/>
            <a:ext cx="10958580" cy="37857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r>
              <a:rPr lang="en-US" dirty="0">
                <a:solidFill>
                  <a:schemeClr val="tx1"/>
                </a:solidFill>
              </a:rPr>
              <a:t>string replacedText = 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Console.WriteLine(replacedText);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89" y="2684328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7923" y="4118207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5" y="4778364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https://judge.softuni.bg/Contests/2017/Text-Processing-Lab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24211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5135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https://judge.softuni.bg/Contests/2017/Text-Processing-Lab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0" y="1371600"/>
            <a:ext cx="2704705" cy="25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5641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5844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257" y="1724052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8824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6812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9284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6920" y="3074572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6444" y="3068418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2133600"/>
            <a:ext cx="7460489" cy="3388208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 sb = </a:t>
            </a:r>
            <a:r>
              <a:rPr lang="en-GB" sz="2600" dirty="0">
                <a:solidFill>
                  <a:schemeClr val="bg1"/>
                </a:solidFill>
              </a:rPr>
              <a:t>new StringBuilder()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("Hello,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("John!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("I sent you an email.");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//Hello, John! I sent you an email.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502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</a:rPr>
              <a:t>System.Text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because each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362200"/>
            <a:ext cx="9448800" cy="3962400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Stopwatch</a:t>
            </a:r>
            <a:r>
              <a:rPr lang="en-GB" sz="2600" dirty="0">
                <a:solidFill>
                  <a:schemeClr val="tx1"/>
                </a:solidFill>
              </a:rPr>
              <a:t> sw = </a:t>
            </a:r>
            <a:r>
              <a:rPr lang="en-GB" sz="2600" dirty="0">
                <a:solidFill>
                  <a:schemeClr val="bg1"/>
                </a:solidFill>
              </a:rPr>
              <a:t>new Stopwatch()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Start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string text = "";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text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>
                <a:solidFill>
                  <a:schemeClr val="tx1"/>
                </a:solidFill>
              </a:rPr>
              <a:t> i;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Stop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Console.WriteLine(sw.</a:t>
            </a:r>
            <a:r>
              <a:rPr lang="en-GB" sz="2600" dirty="0">
                <a:solidFill>
                  <a:schemeClr val="bg1"/>
                </a:solidFill>
              </a:rPr>
              <a:t>ElapsedMilliseconds</a:t>
            </a:r>
            <a:r>
              <a:rPr lang="en-GB" sz="2600" dirty="0">
                <a:solidFill>
                  <a:schemeClr val="tx1"/>
                </a:solidFill>
              </a:rPr>
              <a:t>); </a:t>
            </a:r>
            <a:r>
              <a:rPr lang="en-GB" sz="2600" i="1" dirty="0">
                <a:solidFill>
                  <a:schemeClr val="accent2"/>
                </a:solidFill>
              </a:rPr>
              <a:t>//73625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684412"/>
            <a:ext cx="2573388" cy="25733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066682"/>
            <a:ext cx="8153400" cy="37245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Stopwatch</a:t>
            </a:r>
            <a:r>
              <a:rPr lang="en-GB" dirty="0">
                <a:solidFill>
                  <a:schemeClr val="tx1"/>
                </a:solidFill>
              </a:rPr>
              <a:t> sw = </a:t>
            </a:r>
            <a:r>
              <a:rPr lang="en-GB" dirty="0">
                <a:solidFill>
                  <a:schemeClr val="bg1"/>
                </a:solidFill>
              </a:rPr>
              <a:t>new Stopwatch()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Start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text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dirty="0">
                <a:solidFill>
                  <a:schemeClr val="tx1"/>
                </a:solidFill>
              </a:rPr>
              <a:t>    text.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(i);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Stop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Console.WriteLine(sw.</a:t>
            </a:r>
            <a:r>
              <a:rPr lang="en-GB" dirty="0">
                <a:solidFill>
                  <a:schemeClr val="bg1"/>
                </a:solidFill>
              </a:rPr>
              <a:t>ElapsedMilliseconds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//16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75" y="2438400"/>
            <a:ext cx="2573388" cy="25733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0412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0412" y="4344734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4212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4212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smtClean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</a:t>
            </a:r>
            <a:r>
              <a:rPr lang="en-US" noProof="1"/>
              <a:t>eplaces</a:t>
            </a:r>
            <a:r>
              <a:rPr lang="en-US" dirty="0"/>
              <a:t> </a:t>
            </a:r>
            <a:r>
              <a:rPr lang="en-US" dirty="0" smtClean="0"/>
              <a:t>all occurrences </a:t>
            </a:r>
            <a:r>
              <a:rPr lang="en-US" dirty="0"/>
              <a:t>of a specified string with another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specified </a:t>
            </a:r>
            <a:r>
              <a:rPr lang="en-US" dirty="0"/>
              <a:t>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converts the value of this instance to a String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22" y="3004780"/>
            <a:ext cx="7689090" cy="11100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sb.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Replace</a:t>
            </a:r>
            <a:r>
              <a:rPr lang="en-GB" dirty="0">
                <a:solidFill>
                  <a:schemeClr val="tx1"/>
                </a:solidFill>
              </a:rPr>
              <a:t>("Peter", "George");</a:t>
            </a:r>
            <a:endParaRPr lang="bg-BG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5122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</a:t>
            </a:r>
            <a:r>
              <a:rPr lang="en-US" dirty="0" smtClean="0">
                <a:solidFill>
                  <a:schemeClr val="bg2"/>
                </a:solidFill>
              </a:rPr>
              <a:t>characters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String </a:t>
            </a:r>
            <a:r>
              <a:rPr lang="en-US" dirty="0">
                <a:solidFill>
                  <a:schemeClr val="bg2"/>
                </a:solidFill>
              </a:rPr>
              <a:t>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52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828" y="1711668"/>
            <a:ext cx="8223172" cy="414803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805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(texts)</a:t>
            </a:r>
          </a:p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Maps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.NET data type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Concatenated using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4012" y="4572000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4012" y="5964176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2829083"/>
            <a:ext cx="54102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str[2]; </a:t>
            </a:r>
            <a:r>
              <a:rPr lang="en-US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dirty="0">
                <a:solidFill>
                  <a:schemeClr val="tx1"/>
                </a:solidFill>
              </a:rPr>
              <a:t>str[2] = 'a';    </a:t>
            </a:r>
            <a:r>
              <a:rPr lang="en-US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2000" y="5936002"/>
            <a:ext cx="939270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你好</a:t>
            </a:r>
            <a:r>
              <a:rPr lang="en-US" dirty="0">
                <a:solidFill>
                  <a:schemeClr val="tx1"/>
                </a:solidFill>
              </a:rPr>
              <a:t>"; </a:t>
            </a:r>
            <a:r>
              <a:rPr lang="en-US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521" y="1848782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8614" y="4876800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string(new char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[] {'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812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1855485"/>
            <a:ext cx="6469889" cy="895218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6595" y="4671609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19129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60794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214</TotalTime>
  <Words>1511</Words>
  <Application>Microsoft Office PowerPoint</Application>
  <PresentationFormat>Custom</PresentationFormat>
  <Paragraphs>369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メイリオ</vt:lpstr>
      <vt:lpstr>Wingdings</vt:lpstr>
      <vt:lpstr>Wingdings 2</vt:lpstr>
      <vt:lpstr>SoftUni3_1</vt:lpstr>
      <vt:lpstr>Strings and Text Processing</vt:lpstr>
      <vt:lpstr>Table of Contents</vt:lpstr>
      <vt:lpstr>Have a Question?</vt:lpstr>
      <vt:lpstr>PowerPoint Presentation</vt:lpstr>
      <vt:lpstr>What is String?</vt:lpstr>
      <vt:lpstr>In C# Strings are Immutable, use Unicode</vt:lpstr>
      <vt:lpstr>Initializing a String</vt:lpstr>
      <vt:lpstr>PowerPoint Presentation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PowerPoint Presentation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Stoyan</cp:lastModifiedBy>
  <cp:revision>17</cp:revision>
  <dcterms:created xsi:type="dcterms:W3CDTF">2014-01-02T17:00:34Z</dcterms:created>
  <dcterms:modified xsi:type="dcterms:W3CDTF">2020-01-22T14:39:03Z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