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75" r:id="rId10"/>
    <p:sldId id="263" r:id="rId11"/>
    <p:sldId id="264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000000"/>
    <a:srgbClr val="6699FF"/>
    <a:srgbClr val="9999FF"/>
    <a:srgbClr val="003399"/>
    <a:srgbClr val="336699"/>
    <a:srgbClr val="FF0000"/>
    <a:srgbClr val="960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579" autoAdjust="0"/>
  </p:normalViewPr>
  <p:slideViewPr>
    <p:cSldViewPr>
      <p:cViewPr varScale="1">
        <p:scale>
          <a:sx n="74" d="100"/>
          <a:sy n="74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EA9EB89-80FF-4FC2-872C-743F54209BF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8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B5D26A9-D66C-4E26-85AE-2918BBFFAE0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8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79248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s-ES" noProof="0"/>
              <a:t>Haga clic para editar el estilo de subtítulo del patrón</a:t>
            </a:r>
            <a:endParaRPr lang="en-US" noProof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595841"/>
                </a:solidFill>
              </a:defRPr>
            </a:lvl1pPr>
          </a:lstStyle>
          <a:p>
            <a:fld id="{4D8070C4-2D7D-4775-9A37-509B8EEEAD09}" type="datetime1">
              <a:rPr lang="en-US"/>
              <a:pPr/>
              <a:t>4/27/2017</a:t>
            </a:fld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595841"/>
                </a:solidFill>
              </a:defRPr>
            </a:lvl1pPr>
          </a:lstStyle>
          <a:p>
            <a:r>
              <a:rPr lang="en-US"/>
              <a:t>[Nombre del proyecto]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B68A-570D-4928-A211-CD8BD8EBE52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8C059A-221D-46D3-B020-329FDEAF536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867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8674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972275-DE8A-41E3-843B-7BD74E5AAD3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0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4EAD3C-C7B0-4324-AA99-4329E6134E8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8922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75AE1C-1E28-4483-B1C5-0B2435EDAF9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9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B9E63A-34E2-409A-A456-AB74EE8C9C9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96D748-452C-4D45-B0C5-F28E57188AA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59584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59584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9584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9584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openxmlformats.org/officeDocument/2006/relationships/image" Target="../media/image17.jpeg"/><Relationship Id="rId4" Type="http://schemas.openxmlformats.org/officeDocument/2006/relationships/image" Target="../media/image12.jpeg"/><Relationship Id="rId9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1628800"/>
            <a:ext cx="7924800" cy="648167"/>
          </a:xfrm>
        </p:spPr>
        <p:txBody>
          <a:bodyPr/>
          <a:lstStyle/>
          <a:p>
            <a:r>
              <a:rPr lang="es-ES_tradnl" dirty="0"/>
              <a:t>MACERINO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533400" y="5373216"/>
            <a:ext cx="4320480" cy="105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s-ES_tradnl" dirty="0">
                <a:solidFill>
                  <a:srgbClr val="595841"/>
                </a:solidFill>
              </a:rPr>
              <a:t>Fernando Chacón Sánchez-Molina</a:t>
            </a:r>
          </a:p>
          <a:p>
            <a:pPr eaLnBrk="1" hangingPunct="1">
              <a:spcBef>
                <a:spcPct val="20000"/>
              </a:spcBef>
            </a:pPr>
            <a:r>
              <a:rPr lang="es-ES_tradnl" dirty="0">
                <a:solidFill>
                  <a:srgbClr val="595841"/>
                </a:solidFill>
              </a:rPr>
              <a:t>Software Libre y Compromiso Social</a:t>
            </a:r>
          </a:p>
          <a:p>
            <a:pPr eaLnBrk="1" hangingPunct="1">
              <a:spcBef>
                <a:spcPct val="20000"/>
              </a:spcBef>
            </a:pPr>
            <a:r>
              <a:rPr lang="es-ES_tradnl" dirty="0">
                <a:solidFill>
                  <a:srgbClr val="595841"/>
                </a:solidFill>
              </a:rPr>
              <a:t>Mayo 2017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32476" y="2636912"/>
            <a:ext cx="7326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2"/>
                </a:solidFill>
              </a:rPr>
              <a:t>Controlador Arduino para Macerador de Cerveza Artesanal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Adaptación del Equipo Cervecero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4294967295"/>
          </p:nvPr>
        </p:nvSpPr>
        <p:spPr>
          <a:xfrm>
            <a:off x="467543" y="1705372"/>
            <a:ext cx="4017683" cy="40579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/>
              <a:t>Calentador + SSR</a:t>
            </a:r>
          </a:p>
          <a:p>
            <a:pPr>
              <a:lnSpc>
                <a:spcPct val="150000"/>
              </a:lnSpc>
            </a:pPr>
            <a:r>
              <a:rPr lang="es-ES" dirty="0"/>
              <a:t>Calentador de 3000w. 230v 14A</a:t>
            </a:r>
          </a:p>
          <a:p>
            <a:pPr>
              <a:lnSpc>
                <a:spcPct val="150000"/>
              </a:lnSpc>
            </a:pPr>
            <a:r>
              <a:rPr lang="es-ES" dirty="0"/>
              <a:t>SSR. Interruptor de estado solido. 40A</a:t>
            </a:r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8270" y="1705372"/>
            <a:ext cx="3972973" cy="2104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Resultado de imagen de interruptor de estado sólid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888" y="3717032"/>
            <a:ext cx="2046312" cy="204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Adaptación del Equipo Cervecero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196752"/>
            <a:ext cx="8375848" cy="5184576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Sonda de temperatura DS18B20</a:t>
            </a:r>
          </a:p>
          <a:p>
            <a:r>
              <a:rPr lang="es-ES" dirty="0"/>
              <a:t>Sonda Digital</a:t>
            </a:r>
          </a:p>
          <a:p>
            <a:r>
              <a:rPr lang="es-ES" dirty="0"/>
              <a:t>Funcionamiento con 2 o 3 cables</a:t>
            </a:r>
          </a:p>
          <a:p>
            <a:r>
              <a:rPr lang="es-ES" dirty="0"/>
              <a:t>Instalación de sondas en serie. Id. 64 bits</a:t>
            </a:r>
          </a:p>
          <a:p>
            <a:r>
              <a:rPr lang="es-ES" dirty="0"/>
              <a:t>Comunicación según protocolo 1-wire</a:t>
            </a:r>
          </a:p>
          <a:p>
            <a:r>
              <a:rPr lang="es-ES" dirty="0"/>
              <a:t>Librería </a:t>
            </a:r>
            <a:r>
              <a:rPr lang="es-ES" dirty="0" err="1"/>
              <a:t>OneWire</a:t>
            </a:r>
            <a:endParaRPr lang="es-ES" dirty="0"/>
          </a:p>
          <a:p>
            <a:r>
              <a:rPr lang="es-ES" dirty="0"/>
              <a:t>Propietario de Dallas / 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Maxim</a:t>
            </a:r>
            <a:r>
              <a:rPr lang="es-ES" dirty="0"/>
              <a:t> </a:t>
            </a:r>
            <a:r>
              <a:rPr lang="es-ES" dirty="0" err="1"/>
              <a:t>Integratad</a:t>
            </a:r>
            <a:r>
              <a:rPr lang="es-ES" dirty="0"/>
              <a:t>, pero con</a:t>
            </a:r>
          </a:p>
          <a:p>
            <a:pPr marL="0" indent="0">
              <a:buNone/>
            </a:pPr>
            <a:r>
              <a:rPr lang="es-ES" dirty="0"/>
              <a:t>   todos los derechos cedidos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4881511-4BF2-412E-B21A-378D996333B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Resultado de imagen para DS18B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32448"/>
            <a:ext cx="2780928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8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Montaje del Controlador</a:t>
            </a:r>
          </a:p>
        </p:txBody>
      </p:sp>
      <p:pic>
        <p:nvPicPr>
          <p:cNvPr id="6" name="Imagen 5" descr="C:\Users\fernando\AppData\Local\Microsoft\Windows\INetCache\Content.Word\20170419_184109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1" r="12013"/>
          <a:stretch/>
        </p:blipFill>
        <p:spPr bwMode="auto">
          <a:xfrm rot="4692073">
            <a:off x="3510582" y="2752774"/>
            <a:ext cx="3112763" cy="22768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C:\Users\fernando\AppData\Local\Microsoft\Windows\INetCache\Content.Word\20170421_20272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525">
            <a:off x="2946060" y="1394631"/>
            <a:ext cx="2469548" cy="138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C:\Users\fernando\AppData\Local\Microsoft\Windows\INetCache\Content.Word\20170423_18095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5083">
            <a:off x="326925" y="4782441"/>
            <a:ext cx="2607945" cy="146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C:\Users\fernando\AppData\Local\Microsoft\Windows\INetCache\Content.Word\20170423_123717.jpg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904">
            <a:off x="571300" y="2610502"/>
            <a:ext cx="3746723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C:\Users\fernando\AppData\Local\Microsoft\Windows\INetCache\Content.Word\20170423_130552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r="11572"/>
          <a:stretch/>
        </p:blipFill>
        <p:spPr bwMode="auto">
          <a:xfrm rot="5854955">
            <a:off x="5678757" y="3732510"/>
            <a:ext cx="2864736" cy="2223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 descr="C:\Users\fernando\AppData\Local\Microsoft\Windows\INetCache\Content.Word\20170421_212051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1176">
            <a:off x="2548002" y="4992291"/>
            <a:ext cx="2874010" cy="161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C:\Users\fernando\AppData\Local\Microsoft\Windows\INetCache\Content.Word\20170419_193628.jp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945">
            <a:off x="5503205" y="1372746"/>
            <a:ext cx="3407738" cy="191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:\Users\fernando\AppData\Local\Microsoft\Windows\INetCache\Content.Word\20170416_134309.jp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2141">
            <a:off x="391215" y="1531862"/>
            <a:ext cx="2259965" cy="1268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2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Software Controlador Arduino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30" y="1196752"/>
            <a:ext cx="4833939" cy="53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 obtenidos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Controlador Arduino para macerador de cerveza</a:t>
            </a:r>
          </a:p>
          <a:p>
            <a:pPr>
              <a:lnSpc>
                <a:spcPct val="150000"/>
              </a:lnSpc>
            </a:pPr>
            <a:r>
              <a:rPr lang="es-ES" dirty="0"/>
              <a:t>Documentación de la construcción del controlador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Sotfware</a:t>
            </a:r>
            <a:r>
              <a:rPr lang="es-ES" dirty="0"/>
              <a:t> del controlador</a:t>
            </a:r>
          </a:p>
        </p:txBody>
      </p:sp>
    </p:spTree>
    <p:extLst>
      <p:ext uri="{BB962C8B-B14F-4D97-AF65-F5344CB8AC3E}">
        <p14:creationId xmlns:p14="http://schemas.microsoft.com/office/powerpoint/2010/main" val="177103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 del Software Controlador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785320"/>
          </a:xfrm>
        </p:spPr>
        <p:txBody>
          <a:bodyPr/>
          <a:lstStyle/>
          <a:p>
            <a:r>
              <a:rPr lang="es-ES" dirty="0"/>
              <a:t>Objetivos perseguidos:</a:t>
            </a:r>
          </a:p>
          <a:p>
            <a:endParaRPr lang="es-ES" sz="1000" dirty="0"/>
          </a:p>
          <a:p>
            <a:pPr lvl="1"/>
            <a:r>
              <a:rPr lang="es-ES" sz="2400" dirty="0"/>
              <a:t>Compartir el software con la comunidad</a:t>
            </a:r>
          </a:p>
          <a:p>
            <a:pPr lvl="1"/>
            <a:r>
              <a:rPr lang="es-ES" sz="2400" dirty="0"/>
              <a:t>Estudio y mejora del software por la comunidad</a:t>
            </a:r>
          </a:p>
          <a:p>
            <a:pPr lvl="1"/>
            <a:r>
              <a:rPr lang="es-ES" sz="2400" dirty="0"/>
              <a:t>Libertad de distribución de copias</a:t>
            </a:r>
          </a:p>
          <a:p>
            <a:pPr lvl="1"/>
            <a:r>
              <a:rPr lang="es-ES" sz="2400" dirty="0"/>
              <a:t>Libre distribución de las mejoras</a:t>
            </a:r>
          </a:p>
          <a:p>
            <a:pPr lvl="1"/>
            <a:r>
              <a:rPr lang="es-ES" sz="2400" dirty="0"/>
              <a:t>Licencia robusta. Condicionar futuros derivados</a:t>
            </a:r>
          </a:p>
          <a:p>
            <a:pPr lvl="1"/>
            <a:r>
              <a:rPr lang="es-ES" sz="2400" dirty="0"/>
              <a:t>Protección contra la patente del software frente a terceros</a:t>
            </a:r>
          </a:p>
          <a:p>
            <a:pPr lvl="1"/>
            <a:r>
              <a:rPr lang="es-ES" sz="2400" dirty="0"/>
              <a:t>Independiente del Hardware</a:t>
            </a:r>
          </a:p>
          <a:p>
            <a:pPr lvl="1"/>
            <a:r>
              <a:rPr lang="es-ES" sz="2400" dirty="0"/>
              <a:t>Reconocimiento del autor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43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4800" y="413792"/>
            <a:ext cx="8610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ES" dirty="0"/>
              <a:t>Licencia del Software Controlador</a:t>
            </a:r>
            <a:endParaRPr lang="es-ES" kern="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4800" y="1268760"/>
            <a:ext cx="8610600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r>
              <a:rPr lang="es-ES" sz="2800" kern="0" dirty="0"/>
              <a:t>La</a:t>
            </a:r>
            <a:r>
              <a:rPr lang="es-ES" kern="0" dirty="0"/>
              <a:t> </a:t>
            </a:r>
            <a:r>
              <a:rPr lang="es-ES" sz="2800" kern="0" dirty="0"/>
              <a:t>licencia viene limitada por la compatibilidad de las librerías utilizadas</a:t>
            </a:r>
          </a:p>
          <a:p>
            <a:r>
              <a:rPr lang="es-ES" sz="2800" kern="0" dirty="0"/>
              <a:t>Licencias de librerías utilizadas:</a:t>
            </a:r>
          </a:p>
          <a:p>
            <a:pPr lvl="1">
              <a:lnSpc>
                <a:spcPct val="150000"/>
              </a:lnSpc>
            </a:pPr>
            <a:r>
              <a:rPr lang="es-ES" sz="2000" b="1" kern="0" dirty="0"/>
              <a:t>Librerías propias de Arduino</a:t>
            </a:r>
            <a:r>
              <a:rPr lang="es-ES" sz="2000" kern="0" dirty="0"/>
              <a:t>. LGPL</a:t>
            </a:r>
          </a:p>
          <a:p>
            <a:pPr lvl="1">
              <a:lnSpc>
                <a:spcPct val="150000"/>
              </a:lnSpc>
            </a:pPr>
            <a:r>
              <a:rPr lang="en-US" sz="2000" b="1" kern="0" dirty="0" err="1"/>
              <a:t>LiquidCrystal</a:t>
            </a:r>
            <a:r>
              <a:rPr lang="en-US" sz="2000" kern="0" dirty="0"/>
              <a:t>. LGPL</a:t>
            </a:r>
            <a:endParaRPr lang="es-ES" sz="2000" kern="0" dirty="0"/>
          </a:p>
          <a:p>
            <a:pPr lvl="1">
              <a:lnSpc>
                <a:spcPct val="150000"/>
              </a:lnSpc>
            </a:pPr>
            <a:r>
              <a:rPr lang="en-US" sz="2000" b="1" kern="0" dirty="0" err="1"/>
              <a:t>DallasTemperature</a:t>
            </a:r>
            <a:r>
              <a:rPr lang="en-US" sz="2000" kern="0" dirty="0"/>
              <a:t>. </a:t>
            </a:r>
            <a:r>
              <a:rPr lang="es-ES" sz="2000" kern="0" dirty="0"/>
              <a:t>GPL v2.1</a:t>
            </a:r>
          </a:p>
          <a:p>
            <a:pPr lvl="1">
              <a:lnSpc>
                <a:spcPct val="150000"/>
              </a:lnSpc>
            </a:pPr>
            <a:r>
              <a:rPr lang="es-ES" sz="2000" b="1" kern="0" dirty="0" err="1"/>
              <a:t>Wire</a:t>
            </a:r>
            <a:r>
              <a:rPr lang="es-ES" sz="2000" kern="0" dirty="0"/>
              <a:t>. Nicholas </a:t>
            </a:r>
            <a:r>
              <a:rPr lang="es-ES" sz="2000" kern="0" dirty="0" err="1"/>
              <a:t>Zambetti</a:t>
            </a:r>
            <a:r>
              <a:rPr lang="es-ES" sz="2000" kern="0" dirty="0"/>
              <a:t>  para comunicaciones TWI/I2C. </a:t>
            </a:r>
            <a:r>
              <a:rPr lang="en-US" sz="2000" kern="0" dirty="0"/>
              <a:t>GPL v2</a:t>
            </a:r>
            <a:endParaRPr lang="es-ES" sz="2000" kern="0" dirty="0"/>
          </a:p>
          <a:p>
            <a:pPr lvl="1">
              <a:lnSpc>
                <a:spcPct val="150000"/>
              </a:lnSpc>
            </a:pPr>
            <a:r>
              <a:rPr lang="en-US" sz="2000" b="1" kern="0" dirty="0" err="1"/>
              <a:t>OneWire</a:t>
            </a:r>
            <a:r>
              <a:rPr lang="en-US" sz="2000" kern="0" dirty="0"/>
              <a:t>. </a:t>
            </a:r>
            <a:r>
              <a:rPr lang="en-US" sz="2000" kern="0" dirty="0" err="1"/>
              <a:t>Propietaria</a:t>
            </a:r>
            <a:r>
              <a:rPr lang="en-US" sz="2000" kern="0" dirty="0"/>
              <a:t> de Dallas/Maxim Integrated</a:t>
            </a:r>
            <a:endParaRPr lang="es-ES" sz="2000" kern="0" dirty="0"/>
          </a:p>
          <a:p>
            <a:pPr lvl="1">
              <a:lnSpc>
                <a:spcPct val="150000"/>
              </a:lnSpc>
            </a:pPr>
            <a:r>
              <a:rPr lang="es-ES" sz="2000" b="1" kern="0" dirty="0"/>
              <a:t>PID_v1</a:t>
            </a:r>
            <a:r>
              <a:rPr lang="es-ES" sz="2000" kern="0" dirty="0"/>
              <a:t>. De Brett </a:t>
            </a:r>
            <a:r>
              <a:rPr lang="es-ES" sz="2000" kern="0" dirty="0" err="1"/>
              <a:t>Beauregard</a:t>
            </a:r>
            <a:r>
              <a:rPr lang="es-ES" sz="2000" kern="0" dirty="0"/>
              <a:t> para implementar un controlador PID. </a:t>
            </a:r>
            <a:r>
              <a:rPr lang="en-US" sz="2000" kern="0" dirty="0"/>
              <a:t>GPL v3</a:t>
            </a:r>
            <a:endParaRPr lang="es-ES" sz="2000" kern="0" dirty="0"/>
          </a:p>
        </p:txBody>
      </p:sp>
    </p:spTree>
    <p:extLst>
      <p:ext uri="{BB962C8B-B14F-4D97-AF65-F5344CB8AC3E}">
        <p14:creationId xmlns:p14="http://schemas.microsoft.com/office/powerpoint/2010/main" val="38038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 del Software Controlador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71600" y="1524000"/>
            <a:ext cx="79438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kern="0" dirty="0"/>
              <a:t>Licencia elegida</a:t>
            </a:r>
          </a:p>
          <a:p>
            <a:pPr marL="0" indent="0">
              <a:buNone/>
            </a:pPr>
            <a:endParaRPr lang="es-ES" kern="0" dirty="0"/>
          </a:p>
          <a:p>
            <a:pPr marL="0" indent="0" algn="ctr">
              <a:buNone/>
            </a:pPr>
            <a:r>
              <a:rPr lang="es-ES" b="1" kern="0" dirty="0"/>
              <a:t>GNU GPL v3</a:t>
            </a:r>
          </a:p>
          <a:p>
            <a:pPr marL="0" indent="0" algn="ctr">
              <a:buNone/>
            </a:pPr>
            <a:endParaRPr lang="es-ES" kern="0" dirty="0"/>
          </a:p>
          <a:p>
            <a:pPr marL="0" indent="0">
              <a:buNone/>
            </a:pPr>
            <a:r>
              <a:rPr lang="es-ES" sz="2800" kern="0" dirty="0"/>
              <a:t>Cumple los requisitos exigidos</a:t>
            </a:r>
          </a:p>
          <a:p>
            <a:pPr marL="0" indent="0">
              <a:buNone/>
            </a:pPr>
            <a:r>
              <a:rPr lang="es-ES" sz="2800" kern="0" dirty="0"/>
              <a:t>Es la referencia en licencias libres</a:t>
            </a:r>
          </a:p>
          <a:p>
            <a:pPr marL="0" indent="0">
              <a:buNone/>
            </a:pPr>
            <a:r>
              <a:rPr lang="es-ES" sz="2800" kern="0" dirty="0"/>
              <a:t>Es compatible con las librerías utilizadas</a:t>
            </a:r>
          </a:p>
          <a:p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41292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 de la Documentación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4800" y="1196752"/>
            <a:ext cx="8610600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r>
              <a:rPr lang="es-ES" sz="2800" dirty="0"/>
              <a:t>Objetivos perseguidos:</a:t>
            </a:r>
          </a:p>
          <a:p>
            <a:pPr lvl="1"/>
            <a:r>
              <a:rPr lang="es-ES" sz="2400" dirty="0"/>
              <a:t>Compartir la documentación con la comunidad</a:t>
            </a:r>
          </a:p>
          <a:p>
            <a:pPr lvl="1"/>
            <a:r>
              <a:rPr lang="es-ES" sz="2400" dirty="0"/>
              <a:t>Mejora de la documentación por la comunidad</a:t>
            </a:r>
          </a:p>
          <a:p>
            <a:pPr lvl="1"/>
            <a:r>
              <a:rPr lang="es-ES" sz="2400" dirty="0"/>
              <a:t>Libertad de distribución de la documentación</a:t>
            </a:r>
          </a:p>
          <a:p>
            <a:pPr lvl="1"/>
            <a:r>
              <a:rPr lang="es-ES" sz="2400" dirty="0"/>
              <a:t>Libre distribución de las mejoras</a:t>
            </a:r>
          </a:p>
          <a:p>
            <a:pPr lvl="1"/>
            <a:r>
              <a:rPr lang="es-ES" sz="2400" dirty="0"/>
              <a:t>Licencia robusta. Condicionar futuros derivados</a:t>
            </a:r>
          </a:p>
          <a:p>
            <a:pPr lvl="1"/>
            <a:r>
              <a:rPr lang="es-ES" sz="2400" dirty="0"/>
              <a:t>Reconocimiento del autor</a:t>
            </a:r>
          </a:p>
          <a:p>
            <a:r>
              <a:rPr lang="es-ES" sz="2800" dirty="0"/>
              <a:t>El formato debe ser libre</a:t>
            </a:r>
          </a:p>
          <a:p>
            <a:r>
              <a:rPr lang="es-ES" sz="2800" kern="0" dirty="0"/>
              <a:t>Opciones</a:t>
            </a:r>
          </a:p>
          <a:p>
            <a:pPr lvl="1"/>
            <a:r>
              <a:rPr lang="es-ES" sz="2000" b="1" kern="0" dirty="0"/>
              <a:t>GNU GFDL</a:t>
            </a:r>
          </a:p>
          <a:p>
            <a:pPr lvl="1"/>
            <a:r>
              <a:rPr lang="es-ES" sz="2000" kern="0" dirty="0" err="1"/>
              <a:t>Common</a:t>
            </a:r>
            <a:r>
              <a:rPr lang="es-ES" sz="2000" kern="0" dirty="0"/>
              <a:t> </a:t>
            </a:r>
            <a:r>
              <a:rPr lang="es-ES" sz="2000" kern="0" dirty="0" err="1"/>
              <a:t>Creative</a:t>
            </a:r>
            <a:r>
              <a:rPr lang="es-ES" sz="2000" kern="0" dirty="0"/>
              <a:t> BY-SA </a:t>
            </a:r>
          </a:p>
          <a:p>
            <a:endParaRPr lang="es-ES" kern="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519936"/>
            <a:ext cx="16561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0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 del Macerador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4800" y="1524000"/>
            <a:ext cx="86106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r>
              <a:rPr lang="es-ES" dirty="0"/>
              <a:t>Objetivos perseguidos</a:t>
            </a:r>
          </a:p>
          <a:p>
            <a:pPr lvl="1">
              <a:lnSpc>
                <a:spcPct val="150000"/>
              </a:lnSpc>
            </a:pPr>
            <a:r>
              <a:rPr lang="es-ES" sz="2400" dirty="0"/>
              <a:t>Compartir el diseño con la comunidad</a:t>
            </a:r>
          </a:p>
          <a:p>
            <a:pPr lvl="1">
              <a:lnSpc>
                <a:spcPct val="150000"/>
              </a:lnSpc>
            </a:pPr>
            <a:r>
              <a:rPr lang="es-ES" sz="2400" dirty="0"/>
              <a:t>Permitir su mejora por la comunidad</a:t>
            </a:r>
          </a:p>
          <a:p>
            <a:pPr lvl="1">
              <a:lnSpc>
                <a:spcPct val="150000"/>
              </a:lnSpc>
            </a:pPr>
            <a:r>
              <a:rPr lang="es-ES" sz="2400" dirty="0"/>
              <a:t>Libertad de construcción de replicas</a:t>
            </a:r>
          </a:p>
          <a:p>
            <a:pPr lvl="1">
              <a:lnSpc>
                <a:spcPct val="150000"/>
              </a:lnSpc>
            </a:pPr>
            <a:r>
              <a:rPr lang="es-ES" sz="2400" dirty="0"/>
              <a:t>Libre distribución de las mejoras</a:t>
            </a:r>
          </a:p>
          <a:p>
            <a:pPr lvl="1">
              <a:lnSpc>
                <a:spcPct val="150000"/>
              </a:lnSpc>
            </a:pPr>
            <a:r>
              <a:rPr lang="es-ES" sz="2400" dirty="0"/>
              <a:t>Licencia robusta. Condicionar futuros derivados</a:t>
            </a:r>
          </a:p>
          <a:p>
            <a:pPr lvl="1">
              <a:lnSpc>
                <a:spcPct val="150000"/>
              </a:lnSpc>
            </a:pPr>
            <a:r>
              <a:rPr lang="es-ES" sz="2400" dirty="0"/>
              <a:t>Reconocimiento del autor</a:t>
            </a:r>
          </a:p>
          <a:p>
            <a:endParaRPr lang="es-ES" dirty="0"/>
          </a:p>
          <a:p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9980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281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_tradnl" dirty="0"/>
              <a:t>Motivación </a:t>
            </a:r>
          </a:p>
          <a:p>
            <a:pPr lvl="1">
              <a:lnSpc>
                <a:spcPct val="150000"/>
              </a:lnSpc>
            </a:pPr>
            <a:r>
              <a:rPr lang="es-ES_tradnl" sz="1800" dirty="0"/>
              <a:t>Contribución al desarrollo del software libre. </a:t>
            </a:r>
          </a:p>
          <a:p>
            <a:pPr lvl="1">
              <a:lnSpc>
                <a:spcPct val="150000"/>
              </a:lnSpc>
            </a:pPr>
            <a:r>
              <a:rPr lang="es-ES_tradnl" sz="1800" dirty="0"/>
              <a:t>Devolución de favores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ES_tradnl" dirty="0"/>
              <a:t>Objetivos</a:t>
            </a:r>
          </a:p>
          <a:p>
            <a:pPr lvl="1">
              <a:lnSpc>
                <a:spcPct val="150000"/>
              </a:lnSpc>
            </a:pPr>
            <a:r>
              <a:rPr lang="es-ES_tradnl" sz="1800" dirty="0"/>
              <a:t>Adaptar un equipo de fabricación de cerveza para su control por Arduino</a:t>
            </a:r>
          </a:p>
          <a:p>
            <a:pPr lvl="1">
              <a:lnSpc>
                <a:spcPct val="150000"/>
              </a:lnSpc>
            </a:pPr>
            <a:r>
              <a:rPr lang="es-ES_tradnl" sz="1800" dirty="0"/>
              <a:t>Documentar todo el proceso de adaptación</a:t>
            </a:r>
          </a:p>
          <a:p>
            <a:pPr lvl="1">
              <a:lnSpc>
                <a:spcPct val="150000"/>
              </a:lnSpc>
            </a:pPr>
            <a:r>
              <a:rPr lang="es-ES_tradnl" sz="1800" dirty="0"/>
              <a:t>Implementar el software de control del sistema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 del Macerador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4800" y="1484784"/>
            <a:ext cx="8610600" cy="46112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r>
              <a:rPr lang="es-ES" sz="2700" dirty="0"/>
              <a:t>Hardware Libre. Concepto erróneo</a:t>
            </a:r>
          </a:p>
          <a:p>
            <a:r>
              <a:rPr lang="es-ES" sz="2700" dirty="0"/>
              <a:t>Hardware de “diseño” libre</a:t>
            </a:r>
          </a:p>
          <a:p>
            <a:r>
              <a:rPr lang="es-ES" sz="2700" dirty="0"/>
              <a:t>No es posible registrar la topología de un circuito</a:t>
            </a:r>
          </a:p>
          <a:p>
            <a:r>
              <a:rPr lang="es-ES" sz="2700" dirty="0"/>
              <a:t>Se puede registrar el diseño de un circuito, pero es fácilmente modificable</a:t>
            </a:r>
          </a:p>
          <a:p>
            <a:r>
              <a:rPr lang="es-ES" sz="2700" dirty="0"/>
              <a:t>Licencias libres. No hay propias para HW</a:t>
            </a:r>
          </a:p>
          <a:p>
            <a:pPr lvl="1"/>
            <a:r>
              <a:rPr lang="es-ES" sz="2600" dirty="0"/>
              <a:t>GNU GPL v3</a:t>
            </a:r>
          </a:p>
          <a:p>
            <a:pPr lvl="1"/>
            <a:r>
              <a:rPr lang="es-ES" sz="2600" dirty="0"/>
              <a:t>Apache 2.0</a:t>
            </a:r>
          </a:p>
          <a:p>
            <a:pPr lvl="1"/>
            <a:r>
              <a:rPr lang="es-ES" sz="2600" kern="0" dirty="0" err="1"/>
              <a:t>Common</a:t>
            </a:r>
            <a:r>
              <a:rPr lang="es-ES" sz="2600" kern="0" dirty="0"/>
              <a:t> </a:t>
            </a:r>
            <a:r>
              <a:rPr lang="es-ES" sz="2600" kern="0" dirty="0" err="1"/>
              <a:t>Creative</a:t>
            </a:r>
            <a:r>
              <a:rPr lang="es-ES" sz="2600" kern="0" dirty="0"/>
              <a:t> 0</a:t>
            </a:r>
            <a:endParaRPr lang="es-ES" sz="2600" dirty="0"/>
          </a:p>
          <a:p>
            <a:endParaRPr lang="es-ES" dirty="0"/>
          </a:p>
          <a:p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30880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 del Macerador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4800" y="1524000"/>
            <a:ext cx="86106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r>
              <a:rPr lang="es-ES" dirty="0"/>
              <a:t>No disponemos de un diseño técnico</a:t>
            </a:r>
          </a:p>
          <a:p>
            <a:r>
              <a:rPr lang="es-ES" dirty="0"/>
              <a:t>Se fundamenta en conceptos básicos</a:t>
            </a:r>
          </a:p>
          <a:p>
            <a:r>
              <a:rPr lang="es-ES" dirty="0"/>
              <a:t>¿Es propio? Está inspirado en la comunidad</a:t>
            </a:r>
          </a:p>
          <a:p>
            <a:endParaRPr lang="es-ES" dirty="0"/>
          </a:p>
          <a:p>
            <a:r>
              <a:rPr lang="es-ES" dirty="0"/>
              <a:t>Conclusión: No se puede registrar</a:t>
            </a:r>
          </a:p>
          <a:p>
            <a:pPr marL="0" indent="0">
              <a:buNone/>
            </a:pPr>
            <a:r>
              <a:rPr lang="es-ES" dirty="0"/>
              <a:t>                       No se puede liberar</a:t>
            </a:r>
          </a:p>
          <a:p>
            <a:endParaRPr lang="es-ES" dirty="0"/>
          </a:p>
          <a:p>
            <a:endParaRPr lang="es-ES" dirty="0"/>
          </a:p>
          <a:p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8982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244493" y="1700808"/>
            <a:ext cx="4277487" cy="248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chemeClr val="bg2"/>
                </a:solidFill>
              </a:rPr>
              <a:t>Controlador Arduino para Macerador de Cerveza Artesanal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MACERINO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49659" y="609329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/>
                </a:solidFill>
              </a:rPr>
              <a:t>https://github.com/i62chsaf/macerino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 t="6210" r="18301" b="4576"/>
          <a:stretch/>
        </p:blipFill>
        <p:spPr>
          <a:xfrm rot="16200000">
            <a:off x="-200482" y="1748706"/>
            <a:ext cx="4703457" cy="37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Proceso de elaboración de la cerveza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800" dirty="0"/>
              <a:t>Ingredientes. Ley de pureza de la cerveza 1516: agua, malta y lúpulo. Y levadura.</a:t>
            </a:r>
          </a:p>
          <a:p>
            <a:r>
              <a:rPr lang="es-ES_tradnl" sz="2800" dirty="0"/>
              <a:t>Procedimiento:</a:t>
            </a:r>
          </a:p>
          <a:p>
            <a:pPr lvl="1"/>
            <a:r>
              <a:rPr lang="es-ES_tradnl" sz="2000" dirty="0"/>
              <a:t>Maceración. Proceso enzimático para la extracción de azúcares fermentables y no fermentables. La temperatura como factor determinante</a:t>
            </a:r>
          </a:p>
          <a:p>
            <a:pPr lvl="1"/>
            <a:r>
              <a:rPr lang="es-ES_tradnl" sz="2000" dirty="0" err="1"/>
              <a:t>Mashout</a:t>
            </a:r>
            <a:r>
              <a:rPr lang="es-ES_tradnl" sz="2000" dirty="0"/>
              <a:t>. Fin del proceso enzimático</a:t>
            </a:r>
          </a:p>
          <a:p>
            <a:pPr lvl="1"/>
            <a:r>
              <a:rPr lang="es-ES_tradnl" sz="2000" dirty="0"/>
              <a:t>Hervido. Esterilización y decantación de proteínas</a:t>
            </a:r>
          </a:p>
          <a:p>
            <a:pPr lvl="1"/>
            <a:r>
              <a:rPr lang="es-ES_tradnl" sz="2000" dirty="0"/>
              <a:t>Fermentación. Acción de las levaduras sobre los azúcares fermentables y no fermentables. Producción de Co2 y Alcohol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Equipo Cervecero Nivel 2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07976"/>
            <a:ext cx="8610600" cy="1760984"/>
          </a:xfrm>
        </p:spPr>
        <p:txBody>
          <a:bodyPr/>
          <a:lstStyle/>
          <a:p>
            <a:r>
              <a:rPr lang="es-ES_tradnl" dirty="0"/>
              <a:t>Descripción</a:t>
            </a:r>
          </a:p>
          <a:p>
            <a:pPr lvl="1"/>
            <a:r>
              <a:rPr lang="es-ES_tradnl" sz="1800" dirty="0"/>
              <a:t>KET. </a:t>
            </a:r>
            <a:r>
              <a:rPr lang="es-ES_tradnl" sz="1800" dirty="0" err="1"/>
              <a:t>Boil</a:t>
            </a:r>
            <a:r>
              <a:rPr lang="es-ES_tradnl" sz="1800" dirty="0"/>
              <a:t> </a:t>
            </a:r>
            <a:r>
              <a:rPr lang="es-ES_tradnl" sz="1800" dirty="0" err="1"/>
              <a:t>Kettle</a:t>
            </a:r>
            <a:r>
              <a:rPr lang="es-ES_tradnl" sz="1800" dirty="0"/>
              <a:t>. Tanque de hervido</a:t>
            </a:r>
          </a:p>
          <a:p>
            <a:pPr lvl="1"/>
            <a:r>
              <a:rPr lang="es-ES_tradnl" sz="1800" dirty="0"/>
              <a:t>MLT. </a:t>
            </a:r>
            <a:r>
              <a:rPr lang="es-ES_tradnl" sz="1800" dirty="0" err="1"/>
              <a:t>Mash</a:t>
            </a:r>
            <a:r>
              <a:rPr lang="es-ES_tradnl" sz="1800" dirty="0"/>
              <a:t> </a:t>
            </a:r>
            <a:r>
              <a:rPr lang="es-ES_tradnl" sz="1800" dirty="0" err="1"/>
              <a:t>Lauter</a:t>
            </a:r>
            <a:r>
              <a:rPr lang="es-ES_tradnl" sz="1800" dirty="0"/>
              <a:t> Tun. Tanque de Maceración</a:t>
            </a:r>
          </a:p>
          <a:p>
            <a:pPr lvl="1"/>
            <a:r>
              <a:rPr lang="es-ES_tradnl" sz="1800" dirty="0"/>
              <a:t>HLT. Hot </a:t>
            </a:r>
            <a:r>
              <a:rPr lang="es-ES_tradnl" sz="1800" dirty="0" err="1"/>
              <a:t>Liquor</a:t>
            </a:r>
            <a:r>
              <a:rPr lang="es-ES_tradnl" sz="1800" dirty="0"/>
              <a:t> </a:t>
            </a:r>
            <a:r>
              <a:rPr lang="es-ES_tradnl" sz="1800" dirty="0" err="1"/>
              <a:t>Tank</a:t>
            </a:r>
            <a:r>
              <a:rPr lang="es-ES_tradnl" sz="1800" dirty="0"/>
              <a:t>. Tanque de agua caliente</a:t>
            </a:r>
          </a:p>
        </p:txBody>
      </p:sp>
      <p:pic>
        <p:nvPicPr>
          <p:cNvPr id="5" name="Imagen 4" descr="http://brewmasters.com.mx/wp-content/uploads/2015/02/IMG-20150221-WA000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33049"/>
            <a:ext cx="6026117" cy="33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4AA32F0-29C8-445B-98AB-F4F81BCE805C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s-ES_tradnl" dirty="0"/>
              <a:t>Equipo Cervecero Nivel 2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307976"/>
            <a:ext cx="8610600" cy="176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r>
              <a:rPr lang="es-ES_tradnl" kern="0"/>
              <a:t>Descripción</a:t>
            </a:r>
          </a:p>
          <a:p>
            <a:pPr lvl="1"/>
            <a:r>
              <a:rPr lang="es-ES_tradnl" sz="1800" kern="0"/>
              <a:t>KET. Boil Kettle. Tanque de hervido</a:t>
            </a:r>
          </a:p>
          <a:p>
            <a:pPr lvl="1"/>
            <a:r>
              <a:rPr lang="es-ES_tradnl" sz="1800" kern="0"/>
              <a:t>MLT. Mash Lauter Tun. Tanque de Maceración</a:t>
            </a:r>
          </a:p>
          <a:p>
            <a:pPr lvl="1"/>
            <a:r>
              <a:rPr lang="es-ES_tradnl" sz="1800" kern="0"/>
              <a:t>HLT. Hot Liquor Tank. Tanque de agua caliente</a:t>
            </a:r>
            <a:endParaRPr lang="es-ES_tradnl" sz="1800" kern="0" dirty="0"/>
          </a:p>
        </p:txBody>
      </p:sp>
      <p:pic>
        <p:nvPicPr>
          <p:cNvPr id="9" name="Imagen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2924944"/>
            <a:ext cx="6768752" cy="3612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Adaptación del Equipo Cervecero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467544" y="1524000"/>
            <a:ext cx="8447856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Componentes: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Arduino como controlador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Pantalla LCD </a:t>
            </a:r>
            <a:r>
              <a:rPr lang="es-ES" dirty="0" err="1"/>
              <a:t>shield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/>
              <a:t>Calentador + SSR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Sonda de temperatura DS18B20</a:t>
            </a:r>
          </a:p>
          <a:p>
            <a:endParaRPr lang="es-E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r>
              <a:rPr lang="es-ES_tradnl" dirty="0"/>
              <a:t>Adaptación del Equipo Cervecero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716213" y="55737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ES_tradnl"/>
          </a:p>
        </p:txBody>
      </p:sp>
      <p:sp>
        <p:nvSpPr>
          <p:cNvPr id="14" name="Marcador de contenido 2"/>
          <p:cNvSpPr>
            <a:spLocks noGrp="1"/>
          </p:cNvSpPr>
          <p:nvPr>
            <p:ph sz="half" idx="4294967295"/>
          </p:nvPr>
        </p:nvSpPr>
        <p:spPr>
          <a:xfrm>
            <a:off x="467544" y="1371600"/>
            <a:ext cx="7990656" cy="472169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/>
              <a:t>Arduino UNO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Procesador ATmega328P a 16MHz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Memoria Flash 32KB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Memoria SRAM 2KB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6 entradas analógicas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14 I/O digitales</a:t>
            </a:r>
          </a:p>
          <a:p>
            <a:endParaRPr lang="es-ES" dirty="0"/>
          </a:p>
        </p:txBody>
      </p:sp>
      <p:pic>
        <p:nvPicPr>
          <p:cNvPr id="6" name="Imagen 5" descr="Resultado de imagen de arduino un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08648"/>
            <a:ext cx="3245371" cy="2433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Adaptación del Equipo Cervecero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 bwMode="auto">
          <a:xfrm>
            <a:off x="539552" y="1524000"/>
            <a:ext cx="8496944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s-ES" b="1" kern="0" dirty="0"/>
              <a:t>Arduino UNO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kern="0" dirty="0"/>
              <a:t>Económico, popular, sencillo, C++ y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kern="0" dirty="0"/>
              <a:t>Hardware Libre. Licencia CC BY-SA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kern="0" dirty="0"/>
              <a:t>Diseño disponible en formato Eagle 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kern="0" dirty="0"/>
              <a:t>Librerías C/C++ LGPL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kern="0" dirty="0"/>
              <a:t>IDE GPL</a:t>
            </a:r>
          </a:p>
          <a:p>
            <a:endParaRPr lang="es-ES" kern="0" dirty="0"/>
          </a:p>
        </p:txBody>
      </p:sp>
      <p:pic>
        <p:nvPicPr>
          <p:cNvPr id="5" name="Imagen 4" descr="Resultado de imagen de arduino un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29" y="4293096"/>
            <a:ext cx="3245371" cy="243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28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Adaptación del Equipo Cervecero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4294967295"/>
          </p:nvPr>
        </p:nvSpPr>
        <p:spPr>
          <a:xfrm>
            <a:off x="467544" y="1700808"/>
            <a:ext cx="8064896" cy="50405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ES" b="1" dirty="0"/>
              <a:t>Pantalla LCD</a:t>
            </a:r>
          </a:p>
          <a:p>
            <a:r>
              <a:rPr lang="es-ES" dirty="0"/>
              <a:t>LCD </a:t>
            </a:r>
            <a:r>
              <a:rPr lang="es-ES" dirty="0" err="1"/>
              <a:t>KeyPad</a:t>
            </a:r>
            <a:r>
              <a:rPr lang="es-ES" dirty="0"/>
              <a:t> </a:t>
            </a:r>
            <a:r>
              <a:rPr lang="es-ES" dirty="0" err="1"/>
              <a:t>Shield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        DFR0009</a:t>
            </a:r>
          </a:p>
          <a:p>
            <a:r>
              <a:rPr lang="es-ES" dirty="0" err="1"/>
              <a:t>Display</a:t>
            </a:r>
            <a:r>
              <a:rPr lang="es-ES" dirty="0"/>
              <a:t> de 2x16</a:t>
            </a:r>
          </a:p>
          <a:p>
            <a:r>
              <a:rPr lang="es-ES" dirty="0"/>
              <a:t>Botonera</a:t>
            </a:r>
          </a:p>
          <a:p>
            <a:r>
              <a:rPr lang="es-ES" dirty="0"/>
              <a:t>Hardware libre</a:t>
            </a:r>
          </a:p>
          <a:p>
            <a:r>
              <a:rPr lang="es-ES" dirty="0"/>
              <a:t>Librería </a:t>
            </a:r>
            <a:r>
              <a:rPr lang="es-ES" dirty="0" err="1"/>
              <a:t>LiquidCristal</a:t>
            </a:r>
            <a:r>
              <a:rPr lang="es-ES" dirty="0"/>
              <a:t> LGPL v3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6" name="Imagen 5" descr="https://botland.com.pl/9949-thickbox_default/dfrobot-lcd-keypad-shield-wyswietlacz-dla-arduin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6" b="7818"/>
          <a:stretch/>
        </p:blipFill>
        <p:spPr bwMode="auto">
          <a:xfrm>
            <a:off x="4735176" y="1700808"/>
            <a:ext cx="3830216" cy="3024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roject Report_TP10064580">
  <a:themeElements>
    <a:clrScheme name="Project Report_TP10064580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Project Report_TP1006458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ct Report_TP1006458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Report_TP1006458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Report_TP1006458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Report_TP1006458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Report_TP1006458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Report_TP1006458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AE9405-F176-4FA5-8D79-D5A46C15B4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Informe de proyecto</Template>
  <TotalTime>0</TotalTime>
  <Words>710</Words>
  <Application>Microsoft Office PowerPoint</Application>
  <PresentationFormat>Presentación en pantalla (4:3)</PresentationFormat>
  <Paragraphs>149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Project Report_TP10064580</vt:lpstr>
      <vt:lpstr>MACERINO </vt:lpstr>
      <vt:lpstr>Introducción</vt:lpstr>
      <vt:lpstr>Proceso de elaboración de la cerveza</vt:lpstr>
      <vt:lpstr>Equipo Cervecero Nivel 2</vt:lpstr>
      <vt:lpstr>Equipo Cervecero Nivel 2</vt:lpstr>
      <vt:lpstr>Adaptación del Equipo Cervecero</vt:lpstr>
      <vt:lpstr>Adaptación del Equipo Cervecero</vt:lpstr>
      <vt:lpstr>Adaptación del Equipo Cervecero</vt:lpstr>
      <vt:lpstr>Adaptación del Equipo Cervecero</vt:lpstr>
      <vt:lpstr>Adaptación del Equipo Cervecero</vt:lpstr>
      <vt:lpstr>Adaptación del Equipo Cervecero</vt:lpstr>
      <vt:lpstr>Montaje del Controlador</vt:lpstr>
      <vt:lpstr>Software Controlador Arduino</vt:lpstr>
      <vt:lpstr>Productos obtenidos</vt:lpstr>
      <vt:lpstr>Licencia del Software Controlador</vt:lpstr>
      <vt:lpstr>Presentación de PowerPoint</vt:lpstr>
      <vt:lpstr>Licencia del Software Controlador</vt:lpstr>
      <vt:lpstr>Licencia de la Documentación</vt:lpstr>
      <vt:lpstr>Licencia del Macerador</vt:lpstr>
      <vt:lpstr>Licencia del Macerador</vt:lpstr>
      <vt:lpstr>Licencia del Macerador</vt:lpstr>
      <vt:lpstr>MACERINO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1601-01-01T00:00:00Z</cp:lastPrinted>
  <dcterms:created xsi:type="dcterms:W3CDTF">2017-04-26T17:27:27Z</dcterms:created>
  <dcterms:modified xsi:type="dcterms:W3CDTF">2017-04-27T22:18:04Z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TC100645803082</vt:lpwstr>
  </property>
</Properties>
</file>