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7" r:id="rId7"/>
    <p:sldId id="261" r:id="rId8"/>
    <p:sldId id="268" r:id="rId9"/>
    <p:sldId id="269" r:id="rId10"/>
    <p:sldId id="270" r:id="rId11"/>
    <p:sldId id="271" r:id="rId12"/>
    <p:sldId id="272"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94660"/>
  </p:normalViewPr>
  <p:slideViewPr>
    <p:cSldViewPr snapToGrid="0">
      <p:cViewPr varScale="1">
        <p:scale>
          <a:sx n="83" d="100"/>
          <a:sy n="83" d="100"/>
        </p:scale>
        <p:origin x="57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3.jpeg"/><Relationship Id="rId18" Type="http://schemas.openxmlformats.org/officeDocument/2006/relationships/image" Target="../media/image18.jpeg"/><Relationship Id="rId3" Type="http://schemas.openxmlformats.org/officeDocument/2006/relationships/image" Target="../media/image3.jpeg"/><Relationship Id="rId21" Type="http://schemas.openxmlformats.org/officeDocument/2006/relationships/image" Target="../media/image21.jpeg"/><Relationship Id="rId7" Type="http://schemas.openxmlformats.org/officeDocument/2006/relationships/image" Target="../media/image7.jpeg"/><Relationship Id="rId12" Type="http://schemas.openxmlformats.org/officeDocument/2006/relationships/image" Target="../media/image12.jpeg"/><Relationship Id="rId17" Type="http://schemas.openxmlformats.org/officeDocument/2006/relationships/image" Target="../media/image17.jpeg"/><Relationship Id="rId2" Type="http://schemas.openxmlformats.org/officeDocument/2006/relationships/image" Target="../media/image2.jpeg"/><Relationship Id="rId16" Type="http://schemas.openxmlformats.org/officeDocument/2006/relationships/image" Target="../media/image16.jpeg"/><Relationship Id="rId20" Type="http://schemas.openxmlformats.org/officeDocument/2006/relationships/image" Target="../media/image20.jpeg"/><Relationship Id="rId1" Type="http://schemas.openxmlformats.org/officeDocument/2006/relationships/image" Target="../media/image1.jpeg"/><Relationship Id="rId6" Type="http://schemas.openxmlformats.org/officeDocument/2006/relationships/image" Target="../media/image6.jpeg"/><Relationship Id="rId11" Type="http://schemas.openxmlformats.org/officeDocument/2006/relationships/image" Target="../media/image11.jpeg"/><Relationship Id="rId24" Type="http://schemas.openxmlformats.org/officeDocument/2006/relationships/image" Target="../media/image24.jpeg"/><Relationship Id="rId5" Type="http://schemas.openxmlformats.org/officeDocument/2006/relationships/image" Target="../media/image5.jpeg"/><Relationship Id="rId15" Type="http://schemas.openxmlformats.org/officeDocument/2006/relationships/image" Target="../media/image15.jpeg"/><Relationship Id="rId23" Type="http://schemas.openxmlformats.org/officeDocument/2006/relationships/image" Target="../media/image23.jpeg"/><Relationship Id="rId10" Type="http://schemas.openxmlformats.org/officeDocument/2006/relationships/image" Target="../media/image10.jpeg"/><Relationship Id="rId19" Type="http://schemas.openxmlformats.org/officeDocument/2006/relationships/image" Target="../media/image19.jpeg"/><Relationship Id="rId4" Type="http://schemas.openxmlformats.org/officeDocument/2006/relationships/image" Target="../media/image4.jpeg"/><Relationship Id="rId9" Type="http://schemas.openxmlformats.org/officeDocument/2006/relationships/image" Target="../media/image9.jpeg"/><Relationship Id="rId14" Type="http://schemas.openxmlformats.org/officeDocument/2006/relationships/image" Target="../media/image14.jpeg"/><Relationship Id="rId22" Type="http://schemas.openxmlformats.org/officeDocument/2006/relationships/image" Target="../media/image22.jpe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7/21/2022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7/21/2022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TW" altLang="en-US"/>
              <a:t>按一下以編輯母片標題樣式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7/21/2022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7/21/2022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7/21/2022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dji-sdk/RoboMaster-SDK/tree/master/exampl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587E7D-F7EB-4286-812B-FCAFB5548ECE}"/>
              </a:ext>
            </a:extLst>
          </p:cNvPr>
          <p:cNvSpPr>
            <a:spLocks noGrp="1"/>
          </p:cNvSpPr>
          <p:nvPr>
            <p:ph type="ctrTitle"/>
          </p:nvPr>
        </p:nvSpPr>
        <p:spPr/>
        <p:txBody>
          <a:bodyPr/>
          <a:lstStyle/>
          <a:p>
            <a:r>
              <a:rPr lang="zh-TW" altLang="en-US" sz="6600" dirty="0"/>
              <a:t>手勢辨識交接資料</a:t>
            </a:r>
          </a:p>
        </p:txBody>
      </p:sp>
      <p:sp>
        <p:nvSpPr>
          <p:cNvPr id="3" name="副標題 2">
            <a:extLst>
              <a:ext uri="{FF2B5EF4-FFF2-40B4-BE49-F238E27FC236}">
                <a16:creationId xmlns:a16="http://schemas.microsoft.com/office/drawing/2014/main" id="{C7B36D0B-A761-4771-B57F-5006F08F8A9A}"/>
              </a:ext>
            </a:extLst>
          </p:cNvPr>
          <p:cNvSpPr>
            <a:spLocks noGrp="1"/>
          </p:cNvSpPr>
          <p:nvPr>
            <p:ph type="subTitle" idx="1"/>
          </p:nvPr>
        </p:nvSpPr>
        <p:spPr/>
        <p:txBody>
          <a:bodyPr/>
          <a:lstStyle/>
          <a:p>
            <a:endParaRPr lang="en-US" altLang="zh-TW" dirty="0"/>
          </a:p>
          <a:p>
            <a:r>
              <a:rPr lang="zh-TW" altLang="en-US" dirty="0"/>
              <a:t>育彬好帥</a:t>
            </a:r>
          </a:p>
        </p:txBody>
      </p:sp>
    </p:spTree>
    <p:extLst>
      <p:ext uri="{BB962C8B-B14F-4D97-AF65-F5344CB8AC3E}">
        <p14:creationId xmlns:p14="http://schemas.microsoft.com/office/powerpoint/2010/main" val="2317207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91D9A8-C054-43CB-A20F-7AD98127D4EC}"/>
              </a:ext>
            </a:extLst>
          </p:cNvPr>
          <p:cNvSpPr>
            <a:spLocks noGrp="1"/>
          </p:cNvSpPr>
          <p:nvPr>
            <p:ph type="title"/>
          </p:nvPr>
        </p:nvSpPr>
        <p:spPr>
          <a:xfrm>
            <a:off x="1371600" y="685800"/>
            <a:ext cx="9601200" cy="616789"/>
          </a:xfrm>
        </p:spPr>
        <p:txBody>
          <a:bodyPr>
            <a:normAutofit fontScale="90000"/>
          </a:bodyPr>
          <a:lstStyle/>
          <a:p>
            <a:r>
              <a:rPr lang="en-US" altLang="zh-TW" dirty="0" err="1"/>
              <a:t>create_image_opencarmera</a:t>
            </a:r>
            <a:endParaRPr lang="zh-TW" altLang="en-US" dirty="0"/>
          </a:p>
        </p:txBody>
      </p:sp>
      <p:sp>
        <p:nvSpPr>
          <p:cNvPr id="3" name="內容版面配置區 2">
            <a:extLst>
              <a:ext uri="{FF2B5EF4-FFF2-40B4-BE49-F238E27FC236}">
                <a16:creationId xmlns:a16="http://schemas.microsoft.com/office/drawing/2014/main" id="{DCE45879-1E7F-4A30-A140-E8C7AAE4C51B}"/>
              </a:ext>
            </a:extLst>
          </p:cNvPr>
          <p:cNvSpPr>
            <a:spLocks noGrp="1"/>
          </p:cNvSpPr>
          <p:nvPr>
            <p:ph idx="1"/>
          </p:nvPr>
        </p:nvSpPr>
        <p:spPr>
          <a:xfrm>
            <a:off x="1371599" y="1302589"/>
            <a:ext cx="10748514" cy="5460520"/>
          </a:xfrm>
        </p:spPr>
        <p:txBody>
          <a:bodyPr/>
          <a:lstStyle/>
          <a:p>
            <a:r>
              <a:rPr lang="zh-TW" altLang="en-US" i="0" dirty="0">
                <a:solidFill>
                  <a:srgbClr val="FF0000"/>
                </a:solidFill>
              </a:rPr>
              <a:t>這是製作骨架樣本的程式</a:t>
            </a:r>
            <a:endParaRPr lang="en-US" altLang="zh-TW" i="0" dirty="0">
              <a:solidFill>
                <a:srgbClr val="FF0000"/>
              </a:solidFill>
            </a:endParaRPr>
          </a:p>
          <a:p>
            <a:r>
              <a:rPr lang="zh-TW" altLang="en-US" i="0" dirty="0">
                <a:solidFill>
                  <a:srgbClr val="7030A0"/>
                </a:solidFill>
              </a:rPr>
              <a:t>主要存放至於</a:t>
            </a:r>
            <a:r>
              <a:rPr lang="en-US" altLang="zh-TW" dirty="0" err="1">
                <a:solidFill>
                  <a:srgbClr val="7030A0"/>
                </a:solidFill>
              </a:rPr>
              <a:t>do_dataset</a:t>
            </a:r>
            <a:r>
              <a:rPr lang="zh-TW" altLang="en-US" dirty="0">
                <a:solidFill>
                  <a:srgbClr val="7030A0"/>
                </a:solidFill>
              </a:rPr>
              <a:t>當中，裏頭有兩個資料夾</a:t>
            </a:r>
            <a:r>
              <a:rPr lang="en-US" altLang="zh-TW" dirty="0">
                <a:solidFill>
                  <a:srgbClr val="7030A0"/>
                </a:solidFill>
              </a:rPr>
              <a:t>new</a:t>
            </a:r>
            <a:r>
              <a:rPr lang="zh-TW" altLang="en-US" dirty="0">
                <a:solidFill>
                  <a:srgbClr val="7030A0"/>
                </a:solidFill>
              </a:rPr>
              <a:t>、</a:t>
            </a:r>
            <a:r>
              <a:rPr lang="en-US" altLang="zh-TW" dirty="0">
                <a:solidFill>
                  <a:srgbClr val="7030A0"/>
                </a:solidFill>
              </a:rPr>
              <a:t>org</a:t>
            </a:r>
            <a:r>
              <a:rPr lang="zh-TW" altLang="en-US" dirty="0">
                <a:solidFill>
                  <a:srgbClr val="7030A0"/>
                </a:solidFill>
              </a:rPr>
              <a:t>兩個</a:t>
            </a:r>
            <a:endParaRPr lang="en-US" altLang="zh-TW" dirty="0">
              <a:solidFill>
                <a:srgbClr val="7030A0"/>
              </a:solidFill>
            </a:endParaRPr>
          </a:p>
          <a:p>
            <a:r>
              <a:rPr lang="zh-TW" altLang="en-US" dirty="0"/>
              <a:t>主要修改部分有以下幾個地方</a:t>
            </a:r>
            <a:endParaRPr lang="en-US" altLang="zh-TW" dirty="0"/>
          </a:p>
          <a:p>
            <a:pPr lvl="1"/>
            <a:r>
              <a:rPr lang="en-US" altLang="zh-TW" i="0" dirty="0" err="1"/>
              <a:t>os.listdir</a:t>
            </a:r>
            <a:r>
              <a:rPr lang="en-US" altLang="zh-TW" i="0" dirty="0"/>
              <a:t>('/media/i75323/BE75-624E/</a:t>
            </a:r>
            <a:r>
              <a:rPr lang="en-US" altLang="zh-TW" i="0" dirty="0" err="1"/>
              <a:t>do_dataset</a:t>
            </a:r>
            <a:r>
              <a:rPr lang="en-US" altLang="zh-TW" i="0" dirty="0"/>
              <a:t>/org’)</a:t>
            </a:r>
          </a:p>
          <a:p>
            <a:pPr marL="530352" lvl="1" indent="0">
              <a:buNone/>
            </a:pPr>
            <a:r>
              <a:rPr lang="zh-TW" altLang="en-US" i="0" dirty="0"/>
              <a:t>這是開啟指定資料夾的部分，修改成自己要處理的原始樣本路徑，記得千萬不能用中文的路徑會出事。</a:t>
            </a:r>
            <a:endParaRPr lang="en-US" altLang="zh-TW" i="0" dirty="0"/>
          </a:p>
          <a:p>
            <a:pPr lvl="1"/>
            <a:r>
              <a:rPr lang="en-US" altLang="zh-TW" i="0" dirty="0" err="1"/>
              <a:t>img</a:t>
            </a:r>
            <a:r>
              <a:rPr lang="en-US" altLang="zh-TW" i="0" dirty="0"/>
              <a:t> = cv2.imread("/media/i75323/BE75-624E/</a:t>
            </a:r>
            <a:r>
              <a:rPr lang="en-US" altLang="zh-TW" i="0" dirty="0" err="1"/>
              <a:t>do_dataset</a:t>
            </a:r>
            <a:r>
              <a:rPr lang="en-US" altLang="zh-TW" i="0" dirty="0"/>
              <a:t>/org/" +'/' + filename )</a:t>
            </a:r>
          </a:p>
          <a:p>
            <a:pPr marL="530352" lvl="1" indent="0">
              <a:buNone/>
            </a:pPr>
            <a:r>
              <a:rPr lang="zh-TW" altLang="en-US" i="0" dirty="0"/>
              <a:t>這是讀取要處理的圖片，會讀取圖片的名稱然後記錄起來。</a:t>
            </a:r>
            <a:endParaRPr lang="en-US" altLang="zh-TW" i="0" dirty="0"/>
          </a:p>
          <a:p>
            <a:pPr lvl="1"/>
            <a:r>
              <a:rPr lang="en-US" altLang="zh-TW" i="0" dirty="0"/>
              <a:t>cv2.imwrite('/media/i75323/BE75-624E/</a:t>
            </a:r>
            <a:r>
              <a:rPr lang="en-US" altLang="zh-TW" i="0" dirty="0" err="1"/>
              <a:t>do_dataset</a:t>
            </a:r>
            <a:r>
              <a:rPr lang="en-US" altLang="zh-TW" i="0" dirty="0"/>
              <a:t>/new/'+"/"+str(filename)+'.jpg',img2)</a:t>
            </a:r>
          </a:p>
          <a:p>
            <a:pPr marL="530352" lvl="1" indent="0">
              <a:buNone/>
            </a:pPr>
            <a:r>
              <a:rPr lang="zh-TW" altLang="en-US" i="0" dirty="0"/>
              <a:t>這是存取骨架圖片，會利用記錄起來的圖片的名稱。</a:t>
            </a:r>
            <a:endParaRPr lang="en-US" altLang="zh-TW" i="0" dirty="0"/>
          </a:p>
          <a:p>
            <a:pPr marL="530352" lvl="1" indent="0">
              <a:buNone/>
            </a:pPr>
            <a:endParaRPr lang="en-US" altLang="zh-TW" i="0" dirty="0"/>
          </a:p>
          <a:p>
            <a:endParaRPr lang="zh-TW" altLang="en-US" i="0" dirty="0"/>
          </a:p>
        </p:txBody>
      </p:sp>
    </p:spTree>
    <p:extLst>
      <p:ext uri="{BB962C8B-B14F-4D97-AF65-F5344CB8AC3E}">
        <p14:creationId xmlns:p14="http://schemas.microsoft.com/office/powerpoint/2010/main" val="2167789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91D9A8-C054-43CB-A20F-7AD98127D4EC}"/>
              </a:ext>
            </a:extLst>
          </p:cNvPr>
          <p:cNvSpPr>
            <a:spLocks noGrp="1"/>
          </p:cNvSpPr>
          <p:nvPr>
            <p:ph type="title"/>
          </p:nvPr>
        </p:nvSpPr>
        <p:spPr>
          <a:xfrm>
            <a:off x="1371600" y="685800"/>
            <a:ext cx="9601200" cy="616789"/>
          </a:xfrm>
        </p:spPr>
        <p:txBody>
          <a:bodyPr>
            <a:normAutofit fontScale="90000"/>
          </a:bodyPr>
          <a:lstStyle/>
          <a:p>
            <a:r>
              <a:rPr lang="en-US" altLang="zh-TW" dirty="0" err="1"/>
              <a:t>tello_airplane</a:t>
            </a:r>
            <a:endParaRPr lang="zh-TW" altLang="en-US" dirty="0"/>
          </a:p>
        </p:txBody>
      </p:sp>
      <p:sp>
        <p:nvSpPr>
          <p:cNvPr id="3" name="內容版面配置區 2">
            <a:extLst>
              <a:ext uri="{FF2B5EF4-FFF2-40B4-BE49-F238E27FC236}">
                <a16:creationId xmlns:a16="http://schemas.microsoft.com/office/drawing/2014/main" id="{DCE45879-1E7F-4A30-A140-E8C7AAE4C51B}"/>
              </a:ext>
            </a:extLst>
          </p:cNvPr>
          <p:cNvSpPr>
            <a:spLocks noGrp="1"/>
          </p:cNvSpPr>
          <p:nvPr>
            <p:ph idx="1"/>
          </p:nvPr>
        </p:nvSpPr>
        <p:spPr>
          <a:xfrm>
            <a:off x="1371599" y="1302589"/>
            <a:ext cx="10748514" cy="5460520"/>
          </a:xfrm>
        </p:spPr>
        <p:txBody>
          <a:bodyPr>
            <a:normAutofit/>
          </a:bodyPr>
          <a:lstStyle/>
          <a:p>
            <a:r>
              <a:rPr lang="zh-TW" altLang="en-US" i="0" dirty="0">
                <a:solidFill>
                  <a:srgbClr val="FF0000"/>
                </a:solidFill>
              </a:rPr>
              <a:t>這是操控小飛機可以直接</a:t>
            </a:r>
            <a:r>
              <a:rPr lang="en-US" altLang="zh-TW" i="0" dirty="0">
                <a:solidFill>
                  <a:srgbClr val="FF0000"/>
                </a:solidFill>
              </a:rPr>
              <a:t>demo</a:t>
            </a:r>
            <a:r>
              <a:rPr lang="zh-TW" altLang="en-US" i="0" dirty="0">
                <a:solidFill>
                  <a:srgbClr val="FF0000"/>
                </a:solidFill>
              </a:rPr>
              <a:t>的程式</a:t>
            </a:r>
            <a:endParaRPr lang="en-US" altLang="zh-TW" i="0" dirty="0">
              <a:solidFill>
                <a:srgbClr val="FF0000"/>
              </a:solidFill>
            </a:endParaRPr>
          </a:p>
          <a:p>
            <a:r>
              <a:rPr lang="zh-TW" altLang="en-US" i="0" dirty="0">
                <a:solidFill>
                  <a:srgbClr val="7030A0"/>
                </a:solidFill>
              </a:rPr>
              <a:t>主要有以下幾個程式可以做使用進行</a:t>
            </a:r>
            <a:r>
              <a:rPr lang="en-US" altLang="zh-TW" i="0" dirty="0">
                <a:solidFill>
                  <a:srgbClr val="7030A0"/>
                </a:solidFill>
              </a:rPr>
              <a:t>demo(</a:t>
            </a:r>
            <a:r>
              <a:rPr lang="zh-TW" altLang="en-US" i="0" dirty="0">
                <a:solidFill>
                  <a:srgbClr val="7030A0"/>
                </a:solidFill>
              </a:rPr>
              <a:t>基本以臉部偵測、手指偵測為主要展示</a:t>
            </a:r>
            <a:r>
              <a:rPr lang="en-US" altLang="zh-TW" i="0" dirty="0">
                <a:solidFill>
                  <a:srgbClr val="7030A0"/>
                </a:solidFill>
              </a:rPr>
              <a:t>)</a:t>
            </a:r>
          </a:p>
          <a:p>
            <a:pPr lvl="1"/>
            <a:r>
              <a:rPr lang="en-US" altLang="zh-TW" i="0" dirty="0" err="1">
                <a:solidFill>
                  <a:srgbClr val="7030A0"/>
                </a:solidFill>
              </a:rPr>
              <a:t>face_tracking</a:t>
            </a:r>
            <a:r>
              <a:rPr lang="en-US" altLang="zh-TW" i="0" dirty="0">
                <a:solidFill>
                  <a:srgbClr val="7030A0"/>
                </a:solidFill>
              </a:rPr>
              <a:t>		</a:t>
            </a:r>
            <a:r>
              <a:rPr lang="zh-TW" altLang="en-US" i="0" dirty="0">
                <a:solidFill>
                  <a:srgbClr val="7030A0"/>
                </a:solidFill>
              </a:rPr>
              <a:t>偵測臉部追蹤控制無人機</a:t>
            </a:r>
            <a:r>
              <a:rPr lang="en-US" altLang="zh-TW" i="0" dirty="0">
                <a:solidFill>
                  <a:srgbClr val="7030A0"/>
                </a:solidFill>
              </a:rPr>
              <a:t>	</a:t>
            </a:r>
          </a:p>
          <a:p>
            <a:pPr lvl="1"/>
            <a:r>
              <a:rPr lang="en-US" altLang="zh-TW" i="0" dirty="0" err="1">
                <a:solidFill>
                  <a:srgbClr val="7030A0"/>
                </a:solidFill>
              </a:rPr>
              <a:t>tello_fingertracking</a:t>
            </a:r>
            <a:r>
              <a:rPr lang="en-US" altLang="zh-TW" i="0" dirty="0">
                <a:solidFill>
                  <a:srgbClr val="7030A0"/>
                </a:solidFill>
              </a:rPr>
              <a:t>	</a:t>
            </a:r>
            <a:r>
              <a:rPr lang="zh-TW" altLang="en-US" i="0" dirty="0">
                <a:solidFill>
                  <a:srgbClr val="7030A0"/>
                </a:solidFill>
              </a:rPr>
              <a:t>偵測手指控制無人機</a:t>
            </a:r>
            <a:r>
              <a:rPr lang="en-US" altLang="zh-TW" i="0" dirty="0">
                <a:solidFill>
                  <a:srgbClr val="7030A0"/>
                </a:solidFill>
              </a:rPr>
              <a:t>		</a:t>
            </a:r>
          </a:p>
          <a:p>
            <a:pPr lvl="1"/>
            <a:r>
              <a:rPr lang="en-US" altLang="zh-TW" i="0" dirty="0">
                <a:solidFill>
                  <a:srgbClr val="7030A0"/>
                </a:solidFill>
              </a:rPr>
              <a:t>Mapping		</a:t>
            </a:r>
            <a:r>
              <a:rPr lang="zh-TW" altLang="en-US" i="0" dirty="0">
                <a:solidFill>
                  <a:srgbClr val="7030A0"/>
                </a:solidFill>
              </a:rPr>
              <a:t>無人機飛行軌跡紀錄</a:t>
            </a:r>
            <a:endParaRPr lang="en-US" altLang="zh-TW" i="0" dirty="0">
              <a:solidFill>
                <a:srgbClr val="7030A0"/>
              </a:solidFill>
            </a:endParaRPr>
          </a:p>
          <a:p>
            <a:pPr lvl="1"/>
            <a:r>
              <a:rPr lang="en-US" altLang="zh-TW" i="0" dirty="0" err="1">
                <a:solidFill>
                  <a:srgbClr val="7030A0"/>
                </a:solidFill>
              </a:rPr>
              <a:t>tello_butter</a:t>
            </a:r>
            <a:r>
              <a:rPr lang="en-US" altLang="zh-TW" i="0" dirty="0">
                <a:solidFill>
                  <a:srgbClr val="7030A0"/>
                </a:solidFill>
              </a:rPr>
              <a:t>		</a:t>
            </a:r>
            <a:r>
              <a:rPr lang="zh-TW" altLang="en-US" i="0" dirty="0">
                <a:solidFill>
                  <a:srgbClr val="7030A0"/>
                </a:solidFill>
              </a:rPr>
              <a:t>測試無人機電池電量</a:t>
            </a:r>
            <a:endParaRPr lang="en-US" altLang="zh-TW" i="0" dirty="0">
              <a:solidFill>
                <a:srgbClr val="7030A0"/>
              </a:solidFill>
            </a:endParaRPr>
          </a:p>
          <a:p>
            <a:pPr lvl="1"/>
            <a:r>
              <a:rPr lang="en-US" altLang="zh-TW" i="0" dirty="0" err="1">
                <a:solidFill>
                  <a:srgbClr val="7030A0"/>
                </a:solidFill>
              </a:rPr>
              <a:t>tello_control</a:t>
            </a:r>
            <a:r>
              <a:rPr lang="en-US" altLang="zh-TW" i="0" dirty="0">
                <a:solidFill>
                  <a:srgbClr val="7030A0"/>
                </a:solidFill>
              </a:rPr>
              <a:t>		</a:t>
            </a:r>
            <a:r>
              <a:rPr lang="zh-TW" altLang="en-US" i="0" dirty="0">
                <a:solidFill>
                  <a:srgbClr val="7030A0"/>
                </a:solidFill>
              </a:rPr>
              <a:t>鍵盤控制無人機</a:t>
            </a:r>
            <a:endParaRPr lang="en-US" altLang="zh-TW" i="0" dirty="0">
              <a:solidFill>
                <a:srgbClr val="7030A0"/>
              </a:solidFill>
            </a:endParaRPr>
          </a:p>
          <a:p>
            <a:r>
              <a:rPr lang="zh-TW" altLang="en-US" i="0" dirty="0">
                <a:solidFill>
                  <a:schemeClr val="tx1"/>
                </a:solidFill>
              </a:rPr>
              <a:t>主要重要程式有以下幾個</a:t>
            </a:r>
            <a:endParaRPr lang="en-US" altLang="zh-TW" i="0" dirty="0">
              <a:solidFill>
                <a:schemeClr val="tx1"/>
              </a:solidFill>
            </a:endParaRPr>
          </a:p>
          <a:p>
            <a:pPr lvl="1"/>
            <a:r>
              <a:rPr lang="en-US" altLang="zh-TW" i="0" dirty="0" err="1">
                <a:solidFill>
                  <a:schemeClr val="tx1"/>
                </a:solidFill>
              </a:rPr>
              <a:t>tello</a:t>
            </a:r>
            <a:r>
              <a:rPr lang="en-US" altLang="zh-TW" i="0" dirty="0">
                <a:solidFill>
                  <a:schemeClr val="tx1"/>
                </a:solidFill>
              </a:rPr>
              <a:t> = Tello()	</a:t>
            </a:r>
            <a:r>
              <a:rPr lang="zh-TW" altLang="en-US" i="0" dirty="0">
                <a:solidFill>
                  <a:schemeClr val="tx1"/>
                </a:solidFill>
              </a:rPr>
              <a:t>引用官方</a:t>
            </a:r>
            <a:r>
              <a:rPr lang="en-US" altLang="zh-TW" i="0" dirty="0">
                <a:solidFill>
                  <a:schemeClr val="tx1"/>
                </a:solidFill>
              </a:rPr>
              <a:t>SDK</a:t>
            </a:r>
            <a:r>
              <a:rPr lang="zh-TW" altLang="en-US" i="0" dirty="0">
                <a:solidFill>
                  <a:schemeClr val="tx1"/>
                </a:solidFill>
              </a:rPr>
              <a:t>資料</a:t>
            </a:r>
            <a:endParaRPr lang="en-US" altLang="zh-TW" i="0" dirty="0">
              <a:solidFill>
                <a:schemeClr val="tx1"/>
              </a:solidFill>
            </a:endParaRPr>
          </a:p>
          <a:p>
            <a:pPr lvl="1"/>
            <a:r>
              <a:rPr lang="en-US" altLang="zh-TW" i="0" dirty="0" err="1">
                <a:solidFill>
                  <a:schemeClr val="tx1"/>
                </a:solidFill>
              </a:rPr>
              <a:t>tello.connect</a:t>
            </a:r>
            <a:r>
              <a:rPr lang="en-US" altLang="zh-TW" i="0" dirty="0">
                <a:solidFill>
                  <a:schemeClr val="tx1"/>
                </a:solidFill>
              </a:rPr>
              <a:t>()	</a:t>
            </a:r>
            <a:r>
              <a:rPr lang="zh-TW" altLang="en-US" i="0" dirty="0">
                <a:solidFill>
                  <a:schemeClr val="tx1"/>
                </a:solidFill>
              </a:rPr>
              <a:t>無人機連接</a:t>
            </a:r>
            <a:endParaRPr lang="en-US" altLang="zh-TW" i="0" dirty="0">
              <a:solidFill>
                <a:schemeClr val="tx1"/>
              </a:solidFill>
            </a:endParaRPr>
          </a:p>
          <a:p>
            <a:pPr lvl="1"/>
            <a:r>
              <a:rPr lang="en-US" altLang="zh-TW" i="0" dirty="0" err="1">
                <a:solidFill>
                  <a:schemeClr val="tx1"/>
                </a:solidFill>
              </a:rPr>
              <a:t>tello.streamon</a:t>
            </a:r>
            <a:r>
              <a:rPr lang="en-US" altLang="zh-TW" i="0" dirty="0">
                <a:solidFill>
                  <a:schemeClr val="tx1"/>
                </a:solidFill>
              </a:rPr>
              <a:t>()	</a:t>
            </a:r>
            <a:r>
              <a:rPr lang="zh-TW" altLang="en-US" i="0" dirty="0">
                <a:solidFill>
                  <a:schemeClr val="tx1"/>
                </a:solidFill>
              </a:rPr>
              <a:t>開啟無人機鏡頭</a:t>
            </a:r>
            <a:endParaRPr lang="en-US" altLang="zh-TW" i="0" dirty="0">
              <a:solidFill>
                <a:schemeClr val="tx1"/>
              </a:solidFill>
            </a:endParaRPr>
          </a:p>
          <a:p>
            <a:pPr lvl="1"/>
            <a:r>
              <a:rPr lang="en-US" altLang="zh-TW" i="0" dirty="0" err="1">
                <a:solidFill>
                  <a:schemeClr val="tx1"/>
                </a:solidFill>
              </a:rPr>
              <a:t>tello.takeoff</a:t>
            </a:r>
            <a:r>
              <a:rPr lang="en-US" altLang="zh-TW" i="0" dirty="0">
                <a:solidFill>
                  <a:schemeClr val="tx1"/>
                </a:solidFill>
              </a:rPr>
              <a:t>()	</a:t>
            </a:r>
            <a:r>
              <a:rPr lang="zh-TW" altLang="en-US" i="0" dirty="0">
                <a:solidFill>
                  <a:schemeClr val="tx1"/>
                </a:solidFill>
              </a:rPr>
              <a:t>無人機起飛</a:t>
            </a:r>
            <a:endParaRPr lang="en-US" altLang="zh-TW" i="0" dirty="0">
              <a:solidFill>
                <a:schemeClr val="tx1"/>
              </a:solidFill>
            </a:endParaRPr>
          </a:p>
          <a:p>
            <a:pPr lvl="1"/>
            <a:r>
              <a:rPr lang="en-US" altLang="zh-TW" i="0" dirty="0" err="1">
                <a:solidFill>
                  <a:schemeClr val="tx1"/>
                </a:solidFill>
              </a:rPr>
              <a:t>tello.land</a:t>
            </a:r>
            <a:r>
              <a:rPr lang="en-US" altLang="zh-TW" i="0" dirty="0">
                <a:solidFill>
                  <a:schemeClr val="tx1"/>
                </a:solidFill>
              </a:rPr>
              <a:t>()	</a:t>
            </a:r>
            <a:r>
              <a:rPr lang="zh-TW" altLang="en-US" i="0" dirty="0">
                <a:solidFill>
                  <a:schemeClr val="tx1"/>
                </a:solidFill>
              </a:rPr>
              <a:t>無人機降落</a:t>
            </a:r>
          </a:p>
        </p:txBody>
      </p:sp>
    </p:spTree>
    <p:extLst>
      <p:ext uri="{BB962C8B-B14F-4D97-AF65-F5344CB8AC3E}">
        <p14:creationId xmlns:p14="http://schemas.microsoft.com/office/powerpoint/2010/main" val="3355655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91D9A8-C054-43CB-A20F-7AD98127D4EC}"/>
              </a:ext>
            </a:extLst>
          </p:cNvPr>
          <p:cNvSpPr>
            <a:spLocks noGrp="1"/>
          </p:cNvSpPr>
          <p:nvPr>
            <p:ph type="title"/>
          </p:nvPr>
        </p:nvSpPr>
        <p:spPr>
          <a:xfrm>
            <a:off x="1371600" y="685800"/>
            <a:ext cx="9601200" cy="616789"/>
          </a:xfrm>
        </p:spPr>
        <p:txBody>
          <a:bodyPr>
            <a:normAutofit fontScale="90000"/>
          </a:bodyPr>
          <a:lstStyle/>
          <a:p>
            <a:r>
              <a:rPr lang="en-US" altLang="zh-TW" dirty="0" err="1"/>
              <a:t>tello_airplane</a:t>
            </a:r>
            <a:endParaRPr lang="zh-TW" altLang="en-US" dirty="0"/>
          </a:p>
        </p:txBody>
      </p:sp>
      <p:sp>
        <p:nvSpPr>
          <p:cNvPr id="3" name="內容版面配置區 2">
            <a:extLst>
              <a:ext uri="{FF2B5EF4-FFF2-40B4-BE49-F238E27FC236}">
                <a16:creationId xmlns:a16="http://schemas.microsoft.com/office/drawing/2014/main" id="{DCE45879-1E7F-4A30-A140-E8C7AAE4C51B}"/>
              </a:ext>
            </a:extLst>
          </p:cNvPr>
          <p:cNvSpPr>
            <a:spLocks noGrp="1"/>
          </p:cNvSpPr>
          <p:nvPr>
            <p:ph idx="1"/>
          </p:nvPr>
        </p:nvSpPr>
        <p:spPr>
          <a:xfrm>
            <a:off x="1371599" y="1302589"/>
            <a:ext cx="9601200" cy="5460520"/>
          </a:xfrm>
        </p:spPr>
        <p:txBody>
          <a:bodyPr>
            <a:normAutofit/>
          </a:bodyPr>
          <a:lstStyle/>
          <a:p>
            <a:r>
              <a:rPr lang="zh-TW" altLang="en-US" dirty="0">
                <a:solidFill>
                  <a:srgbClr val="FF0000"/>
                </a:solidFill>
              </a:rPr>
              <a:t>無人機環境基本非常單一，最主要環境就是 </a:t>
            </a:r>
            <a:r>
              <a:rPr lang="en-US" altLang="zh-TW" dirty="0" err="1">
                <a:solidFill>
                  <a:srgbClr val="FF0000"/>
                </a:solidFill>
              </a:rPr>
              <a:t>djitellopy</a:t>
            </a:r>
            <a:r>
              <a:rPr lang="zh-TW" altLang="en-US" dirty="0">
                <a:solidFill>
                  <a:srgbClr val="FF0000"/>
                </a:solidFill>
              </a:rPr>
              <a:t> 這個環境，其他部分就依照</a:t>
            </a:r>
            <a:r>
              <a:rPr lang="en-US" altLang="zh-TW" dirty="0">
                <a:solidFill>
                  <a:srgbClr val="FF0000"/>
                </a:solidFill>
              </a:rPr>
              <a:t>hand0707.yaml</a:t>
            </a:r>
            <a:r>
              <a:rPr lang="zh-TW" altLang="en-US" dirty="0">
                <a:solidFill>
                  <a:srgbClr val="FF0000"/>
                </a:solidFill>
              </a:rPr>
              <a:t>去進行架設，有包含在裏頭</a:t>
            </a:r>
            <a:r>
              <a:rPr lang="en-US" altLang="zh-TW" dirty="0">
                <a:solidFill>
                  <a:srgbClr val="FF0000"/>
                </a:solidFill>
              </a:rPr>
              <a:t>~~~</a:t>
            </a:r>
            <a:r>
              <a:rPr lang="zh-TW" altLang="en-US" dirty="0">
                <a:solidFill>
                  <a:srgbClr val="FF0000"/>
                </a:solidFill>
              </a:rPr>
              <a:t>。</a:t>
            </a:r>
            <a:endParaRPr lang="en-US" altLang="zh-TW" dirty="0">
              <a:solidFill>
                <a:srgbClr val="FF0000"/>
              </a:solidFill>
            </a:endParaRPr>
          </a:p>
          <a:p>
            <a:r>
              <a:rPr lang="zh-TW" altLang="en-US" i="0" dirty="0">
                <a:solidFill>
                  <a:srgbClr val="7030A0"/>
                </a:solidFill>
              </a:rPr>
              <a:t>稍微特殊一點的就是</a:t>
            </a:r>
            <a:r>
              <a:rPr lang="en-US" altLang="zh-TW" dirty="0">
                <a:solidFill>
                  <a:srgbClr val="7030A0"/>
                </a:solidFill>
              </a:rPr>
              <a:t>Mapping</a:t>
            </a:r>
            <a:r>
              <a:rPr lang="zh-TW" altLang="en-US" dirty="0">
                <a:solidFill>
                  <a:srgbClr val="7030A0"/>
                </a:solidFill>
              </a:rPr>
              <a:t>的環境，需要加裝比較不同的東西</a:t>
            </a:r>
            <a:endParaRPr lang="en-US" altLang="zh-TW" i="0" dirty="0">
              <a:solidFill>
                <a:srgbClr val="7030A0"/>
              </a:solidFill>
            </a:endParaRPr>
          </a:p>
          <a:p>
            <a:pPr lvl="1"/>
            <a:r>
              <a:rPr lang="en-US" altLang="zh-TW" i="0" dirty="0">
                <a:solidFill>
                  <a:srgbClr val="7030A0"/>
                </a:solidFill>
              </a:rPr>
              <a:t>import </a:t>
            </a:r>
            <a:r>
              <a:rPr lang="en-US" altLang="zh-TW" i="0" dirty="0" err="1">
                <a:solidFill>
                  <a:srgbClr val="7030A0"/>
                </a:solidFill>
              </a:rPr>
              <a:t>tollo_pygamekeybord</a:t>
            </a:r>
            <a:r>
              <a:rPr lang="en-US" altLang="zh-TW" i="0" dirty="0">
                <a:solidFill>
                  <a:srgbClr val="7030A0"/>
                </a:solidFill>
              </a:rPr>
              <a:t> as </a:t>
            </a:r>
            <a:r>
              <a:rPr lang="en-US" altLang="zh-TW" i="0" dirty="0" err="1">
                <a:solidFill>
                  <a:srgbClr val="7030A0"/>
                </a:solidFill>
              </a:rPr>
              <a:t>kp</a:t>
            </a:r>
            <a:endParaRPr lang="en-US" altLang="zh-TW" i="0" dirty="0">
              <a:solidFill>
                <a:srgbClr val="7030A0"/>
              </a:solidFill>
            </a:endParaRPr>
          </a:p>
          <a:p>
            <a:r>
              <a:rPr lang="zh-TW" altLang="en-US" i="0" dirty="0">
                <a:solidFill>
                  <a:srgbClr val="0070C0"/>
                </a:solidFill>
              </a:rPr>
              <a:t>臉部偵測、手勢偵測都是使用</a:t>
            </a:r>
            <a:r>
              <a:rPr lang="en-US" altLang="zh-TW" dirty="0" err="1">
                <a:solidFill>
                  <a:srgbClr val="0070C0"/>
                </a:solidFill>
              </a:rPr>
              <a:t>cvzone</a:t>
            </a:r>
            <a:r>
              <a:rPr lang="zh-TW" altLang="en-US" dirty="0">
                <a:solidFill>
                  <a:srgbClr val="0070C0"/>
                </a:solidFill>
              </a:rPr>
              <a:t>的</a:t>
            </a:r>
            <a:r>
              <a:rPr lang="en-US" altLang="zh-TW" dirty="0">
                <a:solidFill>
                  <a:srgbClr val="0070C0"/>
                </a:solidFill>
              </a:rPr>
              <a:t>SDK</a:t>
            </a:r>
            <a:r>
              <a:rPr lang="zh-TW" altLang="en-US" dirty="0">
                <a:solidFill>
                  <a:srgbClr val="0070C0"/>
                </a:solidFill>
              </a:rPr>
              <a:t>來進行控制</a:t>
            </a:r>
            <a:r>
              <a:rPr lang="en-US" altLang="zh-TW" dirty="0">
                <a:solidFill>
                  <a:srgbClr val="0070C0"/>
                </a:solidFill>
              </a:rPr>
              <a:t>~</a:t>
            </a:r>
          </a:p>
          <a:p>
            <a:pPr lvl="1"/>
            <a:r>
              <a:rPr lang="en-US" altLang="zh-TW" i="0" dirty="0">
                <a:solidFill>
                  <a:srgbClr val="0070C0"/>
                </a:solidFill>
              </a:rPr>
              <a:t>from </a:t>
            </a:r>
            <a:r>
              <a:rPr lang="en-US" altLang="zh-TW" i="0" dirty="0" err="1">
                <a:solidFill>
                  <a:srgbClr val="0070C0"/>
                </a:solidFill>
              </a:rPr>
              <a:t>cvzone.FaceDetectionModule</a:t>
            </a:r>
            <a:r>
              <a:rPr lang="en-US" altLang="zh-TW" i="0" dirty="0">
                <a:solidFill>
                  <a:srgbClr val="0070C0"/>
                </a:solidFill>
              </a:rPr>
              <a:t> import </a:t>
            </a:r>
            <a:r>
              <a:rPr lang="en-US" altLang="zh-TW" i="0" dirty="0" err="1">
                <a:solidFill>
                  <a:srgbClr val="0070C0"/>
                </a:solidFill>
              </a:rPr>
              <a:t>FaceDetector</a:t>
            </a:r>
            <a:endParaRPr lang="en-US" altLang="zh-TW" i="0" dirty="0">
              <a:solidFill>
                <a:srgbClr val="0070C0"/>
              </a:solidFill>
            </a:endParaRPr>
          </a:p>
          <a:p>
            <a:pPr lvl="1"/>
            <a:r>
              <a:rPr lang="en-US" altLang="zh-TW" i="0" dirty="0">
                <a:solidFill>
                  <a:srgbClr val="0070C0"/>
                </a:solidFill>
              </a:rPr>
              <a:t>from </a:t>
            </a:r>
            <a:r>
              <a:rPr lang="en-US" altLang="zh-TW" i="0" dirty="0" err="1">
                <a:solidFill>
                  <a:srgbClr val="0070C0"/>
                </a:solidFill>
              </a:rPr>
              <a:t>cvzone.HandTrackingModule</a:t>
            </a:r>
            <a:r>
              <a:rPr lang="en-US" altLang="zh-TW" i="0" dirty="0">
                <a:solidFill>
                  <a:srgbClr val="0070C0"/>
                </a:solidFill>
              </a:rPr>
              <a:t> import </a:t>
            </a:r>
            <a:r>
              <a:rPr lang="en-US" altLang="zh-TW" i="0" dirty="0" err="1">
                <a:solidFill>
                  <a:srgbClr val="0070C0"/>
                </a:solidFill>
              </a:rPr>
              <a:t>HandDetector</a:t>
            </a:r>
            <a:endParaRPr lang="en-US" altLang="zh-TW" i="0" dirty="0">
              <a:solidFill>
                <a:srgbClr val="0070C0"/>
              </a:solidFill>
            </a:endParaRPr>
          </a:p>
          <a:p>
            <a:pPr lvl="1"/>
            <a:endParaRPr lang="en-US" altLang="zh-TW" i="0" dirty="0">
              <a:solidFill>
                <a:srgbClr val="0070C0"/>
              </a:solidFill>
            </a:endParaRPr>
          </a:p>
          <a:p>
            <a:pPr lvl="1"/>
            <a:endParaRPr lang="en-US" altLang="zh-TW" i="0" dirty="0">
              <a:solidFill>
                <a:srgbClr val="0070C0"/>
              </a:solidFill>
            </a:endParaRPr>
          </a:p>
          <a:p>
            <a:pPr marL="530352" lvl="1" indent="0">
              <a:buNone/>
            </a:pPr>
            <a:r>
              <a:rPr lang="en-US" altLang="zh-TW" i="0">
                <a:solidFill>
                  <a:srgbClr val="0070C0"/>
                </a:solidFill>
              </a:rPr>
              <a:t>https://github.com/cvzone/cvzone</a:t>
            </a:r>
            <a:endParaRPr lang="en-US" altLang="zh-TW" i="0" dirty="0">
              <a:solidFill>
                <a:srgbClr val="0070C0"/>
              </a:solidFill>
            </a:endParaRPr>
          </a:p>
        </p:txBody>
      </p:sp>
    </p:spTree>
    <p:extLst>
      <p:ext uri="{BB962C8B-B14F-4D97-AF65-F5344CB8AC3E}">
        <p14:creationId xmlns:p14="http://schemas.microsoft.com/office/powerpoint/2010/main" val="1521074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9510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91D9A8-C054-43CB-A20F-7AD98127D4EC}"/>
              </a:ext>
            </a:extLst>
          </p:cNvPr>
          <p:cNvSpPr>
            <a:spLocks noGrp="1"/>
          </p:cNvSpPr>
          <p:nvPr>
            <p:ph type="title"/>
          </p:nvPr>
        </p:nvSpPr>
        <p:spPr>
          <a:xfrm>
            <a:off x="1371600" y="685800"/>
            <a:ext cx="9601200" cy="720306"/>
          </a:xfrm>
        </p:spPr>
        <p:txBody>
          <a:bodyPr>
            <a:normAutofit/>
          </a:bodyPr>
          <a:lstStyle/>
          <a:p>
            <a:r>
              <a:rPr lang="en-US" altLang="zh-TW" sz="4000" dirty="0" err="1"/>
              <a:t>darknet_images_backup</a:t>
            </a:r>
            <a:endParaRPr lang="zh-TW" altLang="en-US" sz="4000" dirty="0"/>
          </a:p>
        </p:txBody>
      </p:sp>
      <p:sp>
        <p:nvSpPr>
          <p:cNvPr id="3" name="內容版面配置區 2">
            <a:extLst>
              <a:ext uri="{FF2B5EF4-FFF2-40B4-BE49-F238E27FC236}">
                <a16:creationId xmlns:a16="http://schemas.microsoft.com/office/drawing/2014/main" id="{DCE45879-1E7F-4A30-A140-E8C7AAE4C51B}"/>
              </a:ext>
            </a:extLst>
          </p:cNvPr>
          <p:cNvSpPr>
            <a:spLocks noGrp="1"/>
          </p:cNvSpPr>
          <p:nvPr>
            <p:ph idx="1"/>
          </p:nvPr>
        </p:nvSpPr>
        <p:spPr>
          <a:xfrm>
            <a:off x="1371600" y="1406105"/>
            <a:ext cx="10524226" cy="5132717"/>
          </a:xfrm>
        </p:spPr>
        <p:txBody>
          <a:bodyPr/>
          <a:lstStyle/>
          <a:p>
            <a:r>
              <a:rPr lang="zh-TW" altLang="en-US" dirty="0">
                <a:solidFill>
                  <a:srgbClr val="FF0000"/>
                </a:solidFill>
              </a:rPr>
              <a:t>主要是用來執行讀取單張圖片的偵測辨識</a:t>
            </a:r>
            <a:endParaRPr lang="en-US" altLang="zh-TW" dirty="0">
              <a:solidFill>
                <a:srgbClr val="FF0000"/>
              </a:solidFill>
            </a:endParaRPr>
          </a:p>
          <a:p>
            <a:r>
              <a:rPr lang="zh-TW" altLang="en-US" dirty="0">
                <a:solidFill>
                  <a:srgbClr val="7030A0"/>
                </a:solidFill>
              </a:rPr>
              <a:t>執行指令 </a:t>
            </a:r>
            <a:r>
              <a:rPr lang="en-US" altLang="zh-TW" dirty="0">
                <a:solidFill>
                  <a:srgbClr val="7030A0"/>
                </a:solidFill>
              </a:rPr>
              <a:t>:</a:t>
            </a:r>
            <a:r>
              <a:rPr lang="zh-TW" altLang="en-US" dirty="0">
                <a:solidFill>
                  <a:srgbClr val="7030A0"/>
                </a:solidFill>
              </a:rPr>
              <a:t> </a:t>
            </a:r>
            <a:r>
              <a:rPr lang="en-US" altLang="zh-TW" dirty="0">
                <a:solidFill>
                  <a:srgbClr val="7030A0"/>
                </a:solidFill>
              </a:rPr>
              <a:t>python darknet_images_backup.py</a:t>
            </a:r>
          </a:p>
          <a:p>
            <a:r>
              <a:rPr lang="zh-TW" altLang="en-US" dirty="0"/>
              <a:t>主要修改部分有以下幾個地方</a:t>
            </a:r>
            <a:endParaRPr lang="en-US" altLang="zh-TW" dirty="0"/>
          </a:p>
          <a:p>
            <a:pPr lvl="1"/>
            <a:r>
              <a:rPr lang="en-US" altLang="zh-TW" i="0" dirty="0"/>
              <a:t>detector = </a:t>
            </a:r>
            <a:r>
              <a:rPr lang="en-US" altLang="zh-TW" i="0" dirty="0" err="1"/>
              <a:t>HandDetector</a:t>
            </a:r>
            <a:r>
              <a:rPr lang="en-US" altLang="zh-TW" i="0" dirty="0"/>
              <a:t>(</a:t>
            </a:r>
            <a:r>
              <a:rPr lang="en-US" altLang="zh-TW" i="0" dirty="0" err="1"/>
              <a:t>detectionCon</a:t>
            </a:r>
            <a:r>
              <a:rPr lang="en-US" altLang="zh-TW" i="0" dirty="0"/>
              <a:t>=0.5, </a:t>
            </a:r>
            <a:r>
              <a:rPr lang="en-US" altLang="zh-TW" i="0" dirty="0" err="1"/>
              <a:t>maxHands</a:t>
            </a:r>
            <a:r>
              <a:rPr lang="en-US" altLang="zh-TW" i="0" dirty="0"/>
              <a:t>=1)</a:t>
            </a:r>
          </a:p>
          <a:p>
            <a:pPr marL="530352" lvl="1" indent="0">
              <a:buNone/>
            </a:pPr>
            <a:r>
              <a:rPr lang="zh-TW" altLang="en-US" i="0" dirty="0"/>
              <a:t>主要是設置閥值的部分，</a:t>
            </a:r>
            <a:r>
              <a:rPr lang="en-US" altLang="zh-TW" i="0" dirty="0"/>
              <a:t> </a:t>
            </a:r>
            <a:r>
              <a:rPr lang="en-US" altLang="zh-TW" i="0" dirty="0" err="1"/>
              <a:t>detectionCon</a:t>
            </a:r>
            <a:r>
              <a:rPr lang="zh-TW" altLang="en-US" i="0" dirty="0"/>
              <a:t>就是偵測出手的信心度，</a:t>
            </a:r>
            <a:r>
              <a:rPr lang="en-US" altLang="zh-TW" i="0" dirty="0"/>
              <a:t> </a:t>
            </a:r>
            <a:r>
              <a:rPr lang="en-US" altLang="zh-TW" i="0" dirty="0" err="1"/>
              <a:t>maxHands</a:t>
            </a:r>
            <a:r>
              <a:rPr lang="zh-TW" altLang="en-US" i="0" dirty="0"/>
              <a:t>則是可以偵測出幾隻手。</a:t>
            </a:r>
            <a:endParaRPr lang="en-US" altLang="zh-TW" i="0" dirty="0"/>
          </a:p>
          <a:p>
            <a:pPr lvl="1"/>
            <a:r>
              <a:rPr lang="en-US" altLang="zh-TW" i="0" dirty="0" err="1"/>
              <a:t>img</a:t>
            </a:r>
            <a:r>
              <a:rPr lang="en-US" altLang="zh-TW" i="0" dirty="0"/>
              <a:t> = cv2.imread('/home/i75323/darknet/2022-05-19-231845.jpg’)</a:t>
            </a:r>
          </a:p>
          <a:p>
            <a:pPr marL="530352" lvl="1" indent="0">
              <a:buNone/>
            </a:pPr>
            <a:r>
              <a:rPr lang="zh-TW" altLang="en-US" i="0" dirty="0"/>
              <a:t>主要是讀去圖片的位置，需要去依照自己圖片路徑去做修改，然後路徑、圖片名稱不能有中文，有中文匯出</a:t>
            </a:r>
            <a:r>
              <a:rPr lang="en-US" altLang="zh-TW" i="0" dirty="0"/>
              <a:t>bug</a:t>
            </a:r>
            <a:r>
              <a:rPr lang="zh-TW" altLang="en-US" i="0" dirty="0"/>
              <a:t>。</a:t>
            </a:r>
            <a:endParaRPr lang="en-US" altLang="zh-TW" i="0" dirty="0"/>
          </a:p>
          <a:p>
            <a:pPr lvl="1"/>
            <a:r>
              <a:rPr lang="en-US" altLang="zh-TW" i="0" dirty="0"/>
              <a:t>def parser():</a:t>
            </a:r>
            <a:r>
              <a:rPr lang="zh-TW" altLang="en-US" i="0" dirty="0"/>
              <a:t>裡的</a:t>
            </a:r>
            <a:r>
              <a:rPr lang="en-US" altLang="zh-TW" i="0" dirty="0"/>
              <a:t>—weights</a:t>
            </a:r>
            <a:r>
              <a:rPr lang="zh-TW" altLang="en-US" i="0" dirty="0"/>
              <a:t>、</a:t>
            </a:r>
            <a:r>
              <a:rPr lang="en-US" altLang="zh-TW" i="0" dirty="0"/>
              <a:t>--</a:t>
            </a:r>
            <a:r>
              <a:rPr lang="en-US" altLang="zh-TW" i="0" dirty="0" err="1"/>
              <a:t>config_file</a:t>
            </a:r>
            <a:r>
              <a:rPr lang="zh-TW" altLang="en-US" i="0" dirty="0"/>
              <a:t>、</a:t>
            </a:r>
            <a:r>
              <a:rPr lang="en-US" altLang="zh-TW" i="0" dirty="0"/>
              <a:t>--</a:t>
            </a:r>
            <a:r>
              <a:rPr lang="en-US" altLang="zh-TW" i="0" dirty="0" err="1"/>
              <a:t>data_file</a:t>
            </a:r>
            <a:endParaRPr lang="en-US" altLang="zh-TW" i="0" dirty="0"/>
          </a:p>
          <a:p>
            <a:pPr marL="530352" lvl="1" indent="0">
              <a:buNone/>
            </a:pPr>
            <a:r>
              <a:rPr lang="zh-TW" altLang="en-US" i="0" dirty="0"/>
              <a:t>需要依照自己的使用的分類架構、訓練權重等等去做自行修改，因為需要進行分類架構辨識，這是必須改的；目前實驗基本都是用</a:t>
            </a:r>
            <a:r>
              <a:rPr lang="en-US" altLang="zh-TW" i="0" dirty="0"/>
              <a:t>0507</a:t>
            </a:r>
            <a:r>
              <a:rPr lang="zh-TW" altLang="en-US" i="0" dirty="0"/>
              <a:t>資料夾那個權重。</a:t>
            </a:r>
          </a:p>
        </p:txBody>
      </p:sp>
    </p:spTree>
    <p:extLst>
      <p:ext uri="{BB962C8B-B14F-4D97-AF65-F5344CB8AC3E}">
        <p14:creationId xmlns:p14="http://schemas.microsoft.com/office/powerpoint/2010/main" val="2299705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91D9A8-C054-43CB-A20F-7AD98127D4EC}"/>
              </a:ext>
            </a:extLst>
          </p:cNvPr>
          <p:cNvSpPr>
            <a:spLocks noGrp="1"/>
          </p:cNvSpPr>
          <p:nvPr>
            <p:ph type="title"/>
          </p:nvPr>
        </p:nvSpPr>
        <p:spPr>
          <a:xfrm>
            <a:off x="1371600" y="685800"/>
            <a:ext cx="9601200" cy="659921"/>
          </a:xfrm>
        </p:spPr>
        <p:txBody>
          <a:bodyPr>
            <a:normAutofit fontScale="90000"/>
          </a:bodyPr>
          <a:lstStyle/>
          <a:p>
            <a:r>
              <a:rPr lang="en-US" altLang="zh-TW" dirty="0" err="1"/>
              <a:t>darknet_video</a:t>
            </a:r>
            <a:endParaRPr lang="zh-TW" altLang="en-US" dirty="0"/>
          </a:p>
        </p:txBody>
      </p:sp>
      <p:sp>
        <p:nvSpPr>
          <p:cNvPr id="3" name="內容版面配置區 2">
            <a:extLst>
              <a:ext uri="{FF2B5EF4-FFF2-40B4-BE49-F238E27FC236}">
                <a16:creationId xmlns:a16="http://schemas.microsoft.com/office/drawing/2014/main" id="{DCE45879-1E7F-4A30-A140-E8C7AAE4C51B}"/>
              </a:ext>
            </a:extLst>
          </p:cNvPr>
          <p:cNvSpPr>
            <a:spLocks noGrp="1"/>
          </p:cNvSpPr>
          <p:nvPr>
            <p:ph idx="1"/>
          </p:nvPr>
        </p:nvSpPr>
        <p:spPr>
          <a:xfrm>
            <a:off x="1371600" y="1345721"/>
            <a:ext cx="10593238" cy="5322498"/>
          </a:xfrm>
        </p:spPr>
        <p:txBody>
          <a:bodyPr>
            <a:normAutofit lnSpcReduction="10000"/>
          </a:bodyPr>
          <a:lstStyle/>
          <a:p>
            <a:r>
              <a:rPr lang="zh-TW" altLang="en-US" dirty="0">
                <a:solidFill>
                  <a:srgbClr val="FF0000"/>
                </a:solidFill>
              </a:rPr>
              <a:t>可以執行偵測手勢、辨識手勢、拼字、最主要是有顯示手指指間之間的距離</a:t>
            </a:r>
            <a:endParaRPr lang="en-US" altLang="zh-TW" dirty="0">
              <a:solidFill>
                <a:srgbClr val="FF0000"/>
              </a:solidFill>
            </a:endParaRPr>
          </a:p>
          <a:p>
            <a:r>
              <a:rPr lang="zh-TW" altLang="en-US" dirty="0">
                <a:solidFill>
                  <a:srgbClr val="7030A0"/>
                </a:solidFill>
              </a:rPr>
              <a:t>執行指令 </a:t>
            </a:r>
            <a:r>
              <a:rPr lang="en-US" altLang="zh-TW" dirty="0">
                <a:solidFill>
                  <a:srgbClr val="7030A0"/>
                </a:solidFill>
              </a:rPr>
              <a:t>:</a:t>
            </a:r>
            <a:r>
              <a:rPr lang="zh-TW" altLang="en-US" dirty="0">
                <a:solidFill>
                  <a:srgbClr val="7030A0"/>
                </a:solidFill>
              </a:rPr>
              <a:t> </a:t>
            </a:r>
            <a:r>
              <a:rPr lang="en-US" altLang="zh-TW" dirty="0">
                <a:solidFill>
                  <a:srgbClr val="7030A0"/>
                </a:solidFill>
              </a:rPr>
              <a:t>python darknet_video.py</a:t>
            </a:r>
            <a:endParaRPr lang="en-US" altLang="zh-TW" dirty="0">
              <a:solidFill>
                <a:srgbClr val="FF0000"/>
              </a:solidFill>
            </a:endParaRPr>
          </a:p>
          <a:p>
            <a:r>
              <a:rPr lang="zh-TW" altLang="en-US" dirty="0"/>
              <a:t>主要修改部分有以下幾個地方</a:t>
            </a:r>
            <a:endParaRPr lang="en-US" altLang="zh-TW" dirty="0"/>
          </a:p>
          <a:p>
            <a:pPr lvl="1"/>
            <a:r>
              <a:rPr lang="en-US" altLang="zh-TW" i="0" dirty="0"/>
              <a:t>def parser():</a:t>
            </a:r>
            <a:r>
              <a:rPr lang="zh-TW" altLang="en-US" i="0" dirty="0"/>
              <a:t>裡的</a:t>
            </a:r>
            <a:r>
              <a:rPr lang="en-US" altLang="zh-TW" i="0" dirty="0"/>
              <a:t>—weights</a:t>
            </a:r>
            <a:r>
              <a:rPr lang="zh-TW" altLang="en-US" i="0" dirty="0"/>
              <a:t>、</a:t>
            </a:r>
            <a:r>
              <a:rPr lang="en-US" altLang="zh-TW" i="0" dirty="0"/>
              <a:t>--</a:t>
            </a:r>
            <a:r>
              <a:rPr lang="en-US" altLang="zh-TW" i="0" dirty="0" err="1"/>
              <a:t>config_file</a:t>
            </a:r>
            <a:r>
              <a:rPr lang="zh-TW" altLang="en-US" i="0" dirty="0"/>
              <a:t>、</a:t>
            </a:r>
            <a:r>
              <a:rPr lang="en-US" altLang="zh-TW" i="0" dirty="0"/>
              <a:t>--</a:t>
            </a:r>
            <a:r>
              <a:rPr lang="en-US" altLang="zh-TW" i="0" dirty="0" err="1"/>
              <a:t>data_file</a:t>
            </a:r>
            <a:endParaRPr lang="en-US" altLang="zh-TW" i="0" dirty="0"/>
          </a:p>
          <a:p>
            <a:pPr marL="530352" lvl="1" indent="0">
              <a:buNone/>
            </a:pPr>
            <a:r>
              <a:rPr lang="zh-TW" altLang="en-US" i="0" dirty="0"/>
              <a:t>需要依照自己的使用的分類架構、訓練權重等等去做自行修改，因為需要進行分類架構辨識，這是必須改的；目前實驗基本都是用</a:t>
            </a:r>
            <a:r>
              <a:rPr lang="en-US" altLang="zh-TW" i="0" dirty="0"/>
              <a:t>0507</a:t>
            </a:r>
            <a:r>
              <a:rPr lang="zh-TW" altLang="en-US" i="0" dirty="0"/>
              <a:t>資料夾那個權重。</a:t>
            </a:r>
          </a:p>
          <a:p>
            <a:pPr lvl="1"/>
            <a:r>
              <a:rPr lang="en-US" altLang="zh-TW" i="0" dirty="0"/>
              <a:t>cap = cv2.VideoCapture(</a:t>
            </a:r>
            <a:r>
              <a:rPr lang="en-US" altLang="zh-TW" i="0" dirty="0" err="1"/>
              <a:t>input_path</a:t>
            </a:r>
            <a:r>
              <a:rPr lang="en-US" altLang="zh-TW" i="0" dirty="0"/>
              <a:t>)</a:t>
            </a:r>
          </a:p>
          <a:p>
            <a:pPr marL="530352" lvl="1" indent="0">
              <a:buNone/>
            </a:pPr>
            <a:r>
              <a:rPr lang="en-US" altLang="zh-TW" i="0" dirty="0" err="1"/>
              <a:t>input_path</a:t>
            </a:r>
            <a:r>
              <a:rPr lang="zh-TW" altLang="en-US" i="0" dirty="0"/>
              <a:t>可能會需要修改，因實驗硬體的不同就會造成可能會讀取不到鏡頭的問題</a:t>
            </a:r>
            <a:r>
              <a:rPr lang="en-US" altLang="zh-TW" i="0" dirty="0"/>
              <a:t>(</a:t>
            </a:r>
            <a:r>
              <a:rPr lang="zh-TW" altLang="en-US" i="0" dirty="0"/>
              <a:t>雖然基本不會出錯</a:t>
            </a:r>
            <a:r>
              <a:rPr lang="en-US" altLang="zh-TW" i="0" dirty="0"/>
              <a:t>~~)</a:t>
            </a:r>
            <a:r>
              <a:rPr lang="zh-TW" altLang="en-US" i="0" dirty="0"/>
              <a:t>。</a:t>
            </a:r>
            <a:endParaRPr lang="en-US" altLang="zh-TW" i="0" dirty="0"/>
          </a:p>
          <a:p>
            <a:pPr lvl="1"/>
            <a:r>
              <a:rPr lang="en-US" altLang="zh-TW" i="0" dirty="0"/>
              <a:t>detector = </a:t>
            </a:r>
            <a:r>
              <a:rPr lang="en-US" altLang="zh-TW" i="0" dirty="0" err="1"/>
              <a:t>HandDetector</a:t>
            </a:r>
            <a:r>
              <a:rPr lang="en-US" altLang="zh-TW" i="0" dirty="0"/>
              <a:t>(</a:t>
            </a:r>
            <a:r>
              <a:rPr lang="en-US" altLang="zh-TW" i="0" dirty="0" err="1"/>
              <a:t>detectionCon</a:t>
            </a:r>
            <a:r>
              <a:rPr lang="en-US" altLang="zh-TW" i="0" dirty="0"/>
              <a:t>=0.8, </a:t>
            </a:r>
            <a:r>
              <a:rPr lang="en-US" altLang="zh-TW" i="0" dirty="0" err="1"/>
              <a:t>maxHands</a:t>
            </a:r>
            <a:r>
              <a:rPr lang="en-US" altLang="zh-TW" i="0" dirty="0"/>
              <a:t>=2)</a:t>
            </a:r>
          </a:p>
          <a:p>
            <a:pPr marL="530352" lvl="1" indent="0">
              <a:buNone/>
            </a:pPr>
            <a:r>
              <a:rPr lang="zh-TW" altLang="en-US" i="0" dirty="0"/>
              <a:t>主要是設置閥值的部分，</a:t>
            </a:r>
            <a:r>
              <a:rPr lang="en-US" altLang="zh-TW" i="0" dirty="0"/>
              <a:t> </a:t>
            </a:r>
            <a:r>
              <a:rPr lang="en-US" altLang="zh-TW" i="0" dirty="0" err="1"/>
              <a:t>detectionCon</a:t>
            </a:r>
            <a:r>
              <a:rPr lang="zh-TW" altLang="en-US" i="0" dirty="0"/>
              <a:t>就是偵測出手的信心度，</a:t>
            </a:r>
            <a:r>
              <a:rPr lang="en-US" altLang="zh-TW" i="0" dirty="0"/>
              <a:t> </a:t>
            </a:r>
            <a:r>
              <a:rPr lang="en-US" altLang="zh-TW" i="0" dirty="0" err="1"/>
              <a:t>maxHands</a:t>
            </a:r>
            <a:r>
              <a:rPr lang="zh-TW" altLang="en-US" i="0" dirty="0"/>
              <a:t>則是可以偵測出幾隻手，在這個程式</a:t>
            </a:r>
            <a:r>
              <a:rPr lang="en-US" altLang="zh-TW" i="0" dirty="0" err="1"/>
              <a:t>maxHands</a:t>
            </a:r>
            <a:r>
              <a:rPr lang="zh-TW" altLang="en-US" i="0" dirty="0"/>
              <a:t>必須設置為</a:t>
            </a:r>
            <a:r>
              <a:rPr lang="en-US" altLang="zh-TW" i="0" dirty="0"/>
              <a:t>2</a:t>
            </a:r>
            <a:r>
              <a:rPr lang="zh-TW" altLang="en-US" i="0" dirty="0"/>
              <a:t>，因為會同時用到左手、右手。</a:t>
            </a:r>
            <a:endParaRPr lang="en-US" altLang="zh-TW" i="0" dirty="0"/>
          </a:p>
          <a:p>
            <a:pPr lvl="1"/>
            <a:r>
              <a:rPr lang="en-US" altLang="zh-TW" i="0" dirty="0"/>
              <a:t>for button in </a:t>
            </a:r>
            <a:r>
              <a:rPr lang="en-US" altLang="zh-TW" i="0" dirty="0" err="1"/>
              <a:t>buttonList</a:t>
            </a:r>
            <a:r>
              <a:rPr lang="zh-TW" altLang="en-US" i="0" dirty="0"/>
              <a:t> </a:t>
            </a:r>
            <a:r>
              <a:rPr lang="en-US" altLang="zh-TW" i="0" dirty="0"/>
              <a:t>:</a:t>
            </a:r>
            <a:r>
              <a:rPr lang="zh-TW" altLang="en-US" i="0" dirty="0"/>
              <a:t> </a:t>
            </a:r>
            <a:endParaRPr lang="en-US" altLang="zh-TW" i="0" dirty="0"/>
          </a:p>
          <a:p>
            <a:pPr marL="530352" lvl="1" indent="0">
              <a:buNone/>
            </a:pPr>
            <a:r>
              <a:rPr lang="zh-TW" altLang="en-US" i="0" dirty="0"/>
              <a:t>這是功能選取的閥值設置，設置只有在固定範圍內才會進行選取，如果想要修改選取位置，就在此修改。</a:t>
            </a:r>
            <a:endParaRPr lang="en-US" altLang="zh-TW" i="0" dirty="0"/>
          </a:p>
          <a:p>
            <a:pPr marL="530352" lvl="1" indent="0">
              <a:buNone/>
            </a:pPr>
            <a:endParaRPr lang="en-US" altLang="zh-TW" i="0" dirty="0"/>
          </a:p>
          <a:p>
            <a:pPr lvl="1"/>
            <a:endParaRPr lang="en-US" altLang="zh-TW" i="0" dirty="0"/>
          </a:p>
          <a:p>
            <a:pPr lvl="1"/>
            <a:endParaRPr lang="en-US" altLang="zh-TW" i="0" dirty="0"/>
          </a:p>
        </p:txBody>
      </p:sp>
    </p:spTree>
    <p:extLst>
      <p:ext uri="{BB962C8B-B14F-4D97-AF65-F5344CB8AC3E}">
        <p14:creationId xmlns:p14="http://schemas.microsoft.com/office/powerpoint/2010/main" val="1040445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91D9A8-C054-43CB-A20F-7AD98127D4EC}"/>
              </a:ext>
            </a:extLst>
          </p:cNvPr>
          <p:cNvSpPr>
            <a:spLocks noGrp="1"/>
          </p:cNvSpPr>
          <p:nvPr>
            <p:ph type="title"/>
          </p:nvPr>
        </p:nvSpPr>
        <p:spPr>
          <a:xfrm>
            <a:off x="1371600" y="685800"/>
            <a:ext cx="9601200" cy="634042"/>
          </a:xfrm>
        </p:spPr>
        <p:txBody>
          <a:bodyPr>
            <a:normAutofit fontScale="90000"/>
          </a:bodyPr>
          <a:lstStyle/>
          <a:p>
            <a:r>
              <a:rPr lang="en-US" altLang="zh-TW" dirty="0" err="1"/>
              <a:t>darknet_video_canrun_backup</a:t>
            </a:r>
            <a:endParaRPr lang="zh-TW" altLang="en-US" dirty="0"/>
          </a:p>
        </p:txBody>
      </p:sp>
      <p:sp>
        <p:nvSpPr>
          <p:cNvPr id="3" name="內容版面配置區 2">
            <a:extLst>
              <a:ext uri="{FF2B5EF4-FFF2-40B4-BE49-F238E27FC236}">
                <a16:creationId xmlns:a16="http://schemas.microsoft.com/office/drawing/2014/main" id="{DCE45879-1E7F-4A30-A140-E8C7AAE4C51B}"/>
              </a:ext>
            </a:extLst>
          </p:cNvPr>
          <p:cNvSpPr>
            <a:spLocks noGrp="1"/>
          </p:cNvSpPr>
          <p:nvPr>
            <p:ph idx="1"/>
          </p:nvPr>
        </p:nvSpPr>
        <p:spPr>
          <a:xfrm>
            <a:off x="1371600" y="1319841"/>
            <a:ext cx="10429336" cy="5357003"/>
          </a:xfrm>
        </p:spPr>
        <p:txBody>
          <a:bodyPr/>
          <a:lstStyle/>
          <a:p>
            <a:r>
              <a:rPr lang="zh-TW" altLang="en-US" dirty="0">
                <a:solidFill>
                  <a:srgbClr val="FF0000"/>
                </a:solidFill>
              </a:rPr>
              <a:t>可以單純執行偵測手勢以及辨識手勢</a:t>
            </a:r>
            <a:endParaRPr lang="en-US" altLang="zh-TW" dirty="0">
              <a:solidFill>
                <a:srgbClr val="FF0000"/>
              </a:solidFill>
            </a:endParaRPr>
          </a:p>
          <a:p>
            <a:pPr algn="just"/>
            <a:r>
              <a:rPr lang="zh-TW" altLang="en-US" dirty="0">
                <a:solidFill>
                  <a:srgbClr val="7030A0"/>
                </a:solidFill>
              </a:rPr>
              <a:t>執行指令 </a:t>
            </a:r>
            <a:r>
              <a:rPr lang="en-US" altLang="zh-TW" dirty="0">
                <a:solidFill>
                  <a:srgbClr val="7030A0"/>
                </a:solidFill>
              </a:rPr>
              <a:t>:</a:t>
            </a:r>
            <a:r>
              <a:rPr lang="zh-TW" altLang="en-US" dirty="0">
                <a:solidFill>
                  <a:srgbClr val="7030A0"/>
                </a:solidFill>
              </a:rPr>
              <a:t> </a:t>
            </a:r>
            <a:r>
              <a:rPr lang="en-US" altLang="zh-TW" dirty="0">
                <a:solidFill>
                  <a:srgbClr val="7030A0"/>
                </a:solidFill>
              </a:rPr>
              <a:t>python darknet_video_canrun_backup.py</a:t>
            </a:r>
            <a:endParaRPr lang="en-US" altLang="zh-TW" dirty="0">
              <a:solidFill>
                <a:srgbClr val="FF0000"/>
              </a:solidFill>
            </a:endParaRPr>
          </a:p>
          <a:p>
            <a:pPr algn="just"/>
            <a:r>
              <a:rPr lang="zh-TW" altLang="en-US" dirty="0"/>
              <a:t>主要修改部分有以下幾個地方</a:t>
            </a:r>
            <a:endParaRPr lang="en-US" altLang="zh-TW" dirty="0"/>
          </a:p>
          <a:p>
            <a:pPr lvl="1" algn="just"/>
            <a:r>
              <a:rPr lang="en-US" altLang="zh-TW" i="0" dirty="0"/>
              <a:t>def parser():</a:t>
            </a:r>
            <a:r>
              <a:rPr lang="zh-TW" altLang="en-US" i="0" dirty="0"/>
              <a:t>裡的</a:t>
            </a:r>
            <a:r>
              <a:rPr lang="en-US" altLang="zh-TW" i="0" dirty="0"/>
              <a:t>—weights</a:t>
            </a:r>
            <a:r>
              <a:rPr lang="zh-TW" altLang="en-US" i="0" dirty="0"/>
              <a:t>、</a:t>
            </a:r>
            <a:r>
              <a:rPr lang="en-US" altLang="zh-TW" i="0" dirty="0"/>
              <a:t>--</a:t>
            </a:r>
            <a:r>
              <a:rPr lang="en-US" altLang="zh-TW" i="0" dirty="0" err="1"/>
              <a:t>config_file</a:t>
            </a:r>
            <a:r>
              <a:rPr lang="zh-TW" altLang="en-US" i="0" dirty="0"/>
              <a:t>、</a:t>
            </a:r>
            <a:r>
              <a:rPr lang="en-US" altLang="zh-TW" i="0" dirty="0"/>
              <a:t>--</a:t>
            </a:r>
            <a:r>
              <a:rPr lang="en-US" altLang="zh-TW" i="0" dirty="0" err="1"/>
              <a:t>data_file</a:t>
            </a:r>
            <a:endParaRPr lang="en-US" altLang="zh-TW" i="0" dirty="0"/>
          </a:p>
          <a:p>
            <a:pPr marL="530352" lvl="1" indent="0" algn="just">
              <a:buNone/>
            </a:pPr>
            <a:r>
              <a:rPr lang="zh-TW" altLang="en-US" i="0" dirty="0"/>
              <a:t>需要依照自己的使用的分類架構、訓練權重等等去做自行修改，因為需要進行分類架構辨識，這是必須改的；目前實驗基本都是用</a:t>
            </a:r>
            <a:r>
              <a:rPr lang="en-US" altLang="zh-TW" i="0" dirty="0"/>
              <a:t>0507</a:t>
            </a:r>
            <a:r>
              <a:rPr lang="zh-TW" altLang="en-US" i="0" dirty="0"/>
              <a:t>資料夾那個權重。</a:t>
            </a:r>
          </a:p>
          <a:p>
            <a:pPr lvl="1" algn="just"/>
            <a:r>
              <a:rPr lang="en-US" altLang="zh-TW" i="0" dirty="0"/>
              <a:t>cap = cv2.VideoCapture(</a:t>
            </a:r>
            <a:r>
              <a:rPr lang="en-US" altLang="zh-TW" i="0" dirty="0" err="1"/>
              <a:t>input_path</a:t>
            </a:r>
            <a:r>
              <a:rPr lang="en-US" altLang="zh-TW" i="0" dirty="0"/>
              <a:t>)</a:t>
            </a:r>
          </a:p>
          <a:p>
            <a:pPr marL="530352" lvl="1" indent="0" algn="just">
              <a:buNone/>
            </a:pPr>
            <a:r>
              <a:rPr lang="en-US" altLang="zh-TW" i="0" dirty="0" err="1"/>
              <a:t>input_path</a:t>
            </a:r>
            <a:r>
              <a:rPr lang="zh-TW" altLang="en-US" i="0" dirty="0"/>
              <a:t>可能會需要修改，因實驗硬體的不同就會造成可能會讀取不到鏡頭的問題</a:t>
            </a:r>
            <a:r>
              <a:rPr lang="en-US" altLang="zh-TW" i="0" dirty="0"/>
              <a:t>(</a:t>
            </a:r>
            <a:r>
              <a:rPr lang="zh-TW" altLang="en-US" i="0" dirty="0"/>
              <a:t>雖然基本不會出錯</a:t>
            </a:r>
            <a:r>
              <a:rPr lang="en-US" altLang="zh-TW" i="0" dirty="0"/>
              <a:t>~~) </a:t>
            </a:r>
            <a:r>
              <a:rPr lang="zh-TW" altLang="en-US" i="0" dirty="0"/>
              <a:t>。</a:t>
            </a:r>
            <a:endParaRPr lang="en-US" altLang="zh-TW" i="0" dirty="0"/>
          </a:p>
          <a:p>
            <a:pPr lvl="1" algn="just"/>
            <a:r>
              <a:rPr lang="en-US" altLang="zh-TW" i="0" dirty="0"/>
              <a:t>detector = </a:t>
            </a:r>
            <a:r>
              <a:rPr lang="en-US" altLang="zh-TW" i="0" dirty="0" err="1"/>
              <a:t>HandDetector</a:t>
            </a:r>
            <a:r>
              <a:rPr lang="en-US" altLang="zh-TW" i="0" dirty="0"/>
              <a:t>(</a:t>
            </a:r>
            <a:r>
              <a:rPr lang="en-US" altLang="zh-TW" i="0" dirty="0" err="1"/>
              <a:t>detectionCon</a:t>
            </a:r>
            <a:r>
              <a:rPr lang="en-US" altLang="zh-TW" i="0" dirty="0"/>
              <a:t>=0.8, </a:t>
            </a:r>
            <a:r>
              <a:rPr lang="en-US" altLang="zh-TW" i="0" dirty="0" err="1"/>
              <a:t>maxHands</a:t>
            </a:r>
            <a:r>
              <a:rPr lang="en-US" altLang="zh-TW" i="0" dirty="0"/>
              <a:t>=1)</a:t>
            </a:r>
          </a:p>
          <a:p>
            <a:pPr marL="530352" lvl="1" indent="0" algn="just">
              <a:buNone/>
            </a:pPr>
            <a:r>
              <a:rPr lang="zh-TW" altLang="en-US" i="0" dirty="0"/>
              <a:t>主要是設置閥值的部分，</a:t>
            </a:r>
            <a:r>
              <a:rPr lang="en-US" altLang="zh-TW" i="0" dirty="0"/>
              <a:t> </a:t>
            </a:r>
            <a:r>
              <a:rPr lang="en-US" altLang="zh-TW" i="0" dirty="0" err="1"/>
              <a:t>detectionCon</a:t>
            </a:r>
            <a:r>
              <a:rPr lang="zh-TW" altLang="en-US" i="0" dirty="0"/>
              <a:t>就是偵測出手的信心度，</a:t>
            </a:r>
            <a:r>
              <a:rPr lang="en-US" altLang="zh-TW" i="0" dirty="0"/>
              <a:t> </a:t>
            </a:r>
            <a:r>
              <a:rPr lang="en-US" altLang="zh-TW" i="0" dirty="0" err="1"/>
              <a:t>maxHands</a:t>
            </a:r>
            <a:r>
              <a:rPr lang="zh-TW" altLang="en-US" i="0" dirty="0"/>
              <a:t>則是可以偵測出幾隻手。</a:t>
            </a:r>
            <a:endParaRPr lang="en-US" altLang="zh-TW" i="0" dirty="0"/>
          </a:p>
          <a:p>
            <a:endParaRPr lang="zh-TW" altLang="en-US" dirty="0"/>
          </a:p>
        </p:txBody>
      </p:sp>
    </p:spTree>
    <p:extLst>
      <p:ext uri="{BB962C8B-B14F-4D97-AF65-F5344CB8AC3E}">
        <p14:creationId xmlns:p14="http://schemas.microsoft.com/office/powerpoint/2010/main" val="2517764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91D9A8-C054-43CB-A20F-7AD98127D4EC}"/>
              </a:ext>
            </a:extLst>
          </p:cNvPr>
          <p:cNvSpPr>
            <a:spLocks noGrp="1"/>
          </p:cNvSpPr>
          <p:nvPr>
            <p:ph type="title"/>
          </p:nvPr>
        </p:nvSpPr>
        <p:spPr>
          <a:xfrm>
            <a:off x="1371600" y="685800"/>
            <a:ext cx="9601200" cy="634042"/>
          </a:xfrm>
        </p:spPr>
        <p:txBody>
          <a:bodyPr>
            <a:normAutofit/>
          </a:bodyPr>
          <a:lstStyle/>
          <a:p>
            <a:r>
              <a:rPr lang="en-US" altLang="zh-TW" sz="4000" dirty="0" err="1"/>
              <a:t>darknet_video_flask</a:t>
            </a:r>
            <a:r>
              <a:rPr lang="en-US" altLang="zh-TW" sz="4000" dirty="0"/>
              <a:t>(</a:t>
            </a:r>
            <a:r>
              <a:rPr lang="zh-TW" altLang="en-US" sz="4000" dirty="0"/>
              <a:t>最最最重要程式</a:t>
            </a:r>
            <a:r>
              <a:rPr lang="en-US" altLang="zh-TW" sz="4000" dirty="0"/>
              <a:t>~~)</a:t>
            </a:r>
            <a:endParaRPr lang="zh-TW" altLang="en-US" sz="4000" dirty="0"/>
          </a:p>
        </p:txBody>
      </p:sp>
      <p:sp>
        <p:nvSpPr>
          <p:cNvPr id="3" name="內容版面配置區 2">
            <a:extLst>
              <a:ext uri="{FF2B5EF4-FFF2-40B4-BE49-F238E27FC236}">
                <a16:creationId xmlns:a16="http://schemas.microsoft.com/office/drawing/2014/main" id="{DCE45879-1E7F-4A30-A140-E8C7AAE4C51B}"/>
              </a:ext>
            </a:extLst>
          </p:cNvPr>
          <p:cNvSpPr>
            <a:spLocks noGrp="1"/>
          </p:cNvSpPr>
          <p:nvPr>
            <p:ph idx="1"/>
          </p:nvPr>
        </p:nvSpPr>
        <p:spPr>
          <a:xfrm>
            <a:off x="1371599" y="1319842"/>
            <a:ext cx="10170543" cy="5460520"/>
          </a:xfrm>
        </p:spPr>
        <p:txBody>
          <a:bodyPr>
            <a:normAutofit/>
          </a:bodyPr>
          <a:lstStyle/>
          <a:p>
            <a:pPr algn="just"/>
            <a:r>
              <a:rPr lang="zh-TW" altLang="en-US" dirty="0">
                <a:solidFill>
                  <a:srgbClr val="FF0000"/>
                </a:solidFill>
              </a:rPr>
              <a:t>執行偵測手勢、辨識手勢、拼字校正以及傳送指令給予機器人</a:t>
            </a:r>
            <a:r>
              <a:rPr lang="en-US" altLang="zh-TW" dirty="0">
                <a:solidFill>
                  <a:srgbClr val="FF0000"/>
                </a:solidFill>
              </a:rPr>
              <a:t>(</a:t>
            </a:r>
            <a:r>
              <a:rPr lang="zh-TW" altLang="en-US" dirty="0">
                <a:solidFill>
                  <a:srgbClr val="FF0000"/>
                </a:solidFill>
              </a:rPr>
              <a:t>顯示於網頁上</a:t>
            </a:r>
            <a:r>
              <a:rPr lang="en-US" altLang="zh-TW" dirty="0">
                <a:solidFill>
                  <a:srgbClr val="FF0000"/>
                </a:solidFill>
              </a:rPr>
              <a:t>)</a:t>
            </a:r>
          </a:p>
          <a:p>
            <a:pPr algn="just"/>
            <a:r>
              <a:rPr lang="zh-TW" altLang="en-US" dirty="0">
                <a:solidFill>
                  <a:srgbClr val="7030A0"/>
                </a:solidFill>
              </a:rPr>
              <a:t>執行指令 </a:t>
            </a:r>
            <a:r>
              <a:rPr lang="en-US" altLang="zh-TW" dirty="0">
                <a:solidFill>
                  <a:srgbClr val="7030A0"/>
                </a:solidFill>
              </a:rPr>
              <a:t>:</a:t>
            </a:r>
            <a:r>
              <a:rPr lang="zh-TW" altLang="en-US" dirty="0">
                <a:solidFill>
                  <a:srgbClr val="7030A0"/>
                </a:solidFill>
              </a:rPr>
              <a:t> </a:t>
            </a:r>
            <a:r>
              <a:rPr lang="en-US" altLang="zh-TW" dirty="0">
                <a:solidFill>
                  <a:srgbClr val="7030A0"/>
                </a:solidFill>
              </a:rPr>
              <a:t>python darknet_video_flask.py</a:t>
            </a:r>
            <a:endParaRPr lang="en-US" altLang="zh-TW" dirty="0">
              <a:solidFill>
                <a:srgbClr val="FF0000"/>
              </a:solidFill>
            </a:endParaRPr>
          </a:p>
          <a:p>
            <a:pPr algn="just"/>
            <a:r>
              <a:rPr lang="zh-TW" altLang="en-US" dirty="0"/>
              <a:t>主要修改部分有以下幾個地方</a:t>
            </a:r>
            <a:endParaRPr lang="en-US" altLang="zh-TW" dirty="0"/>
          </a:p>
          <a:p>
            <a:pPr lvl="1" algn="just"/>
            <a:r>
              <a:rPr lang="en-US" altLang="zh-TW" i="0" dirty="0"/>
              <a:t>def parser():</a:t>
            </a:r>
            <a:r>
              <a:rPr lang="zh-TW" altLang="en-US" i="0" dirty="0"/>
              <a:t>裡的</a:t>
            </a:r>
            <a:r>
              <a:rPr lang="en-US" altLang="zh-TW" i="0" dirty="0"/>
              <a:t>—weights</a:t>
            </a:r>
            <a:r>
              <a:rPr lang="zh-TW" altLang="en-US" i="0" dirty="0"/>
              <a:t>、</a:t>
            </a:r>
            <a:r>
              <a:rPr lang="en-US" altLang="zh-TW" i="0" dirty="0"/>
              <a:t>--</a:t>
            </a:r>
            <a:r>
              <a:rPr lang="en-US" altLang="zh-TW" i="0" dirty="0" err="1"/>
              <a:t>config_file</a:t>
            </a:r>
            <a:r>
              <a:rPr lang="zh-TW" altLang="en-US" i="0" dirty="0"/>
              <a:t>、</a:t>
            </a:r>
            <a:r>
              <a:rPr lang="en-US" altLang="zh-TW" i="0" dirty="0"/>
              <a:t>--</a:t>
            </a:r>
            <a:r>
              <a:rPr lang="en-US" altLang="zh-TW" i="0" dirty="0" err="1"/>
              <a:t>data_file</a:t>
            </a:r>
            <a:endParaRPr lang="en-US" altLang="zh-TW" i="0" dirty="0"/>
          </a:p>
          <a:p>
            <a:pPr marL="530352" lvl="1" indent="0" algn="just">
              <a:buNone/>
            </a:pPr>
            <a:r>
              <a:rPr lang="zh-TW" altLang="en-US" i="0" dirty="0"/>
              <a:t>需要依照自己的使用的分類架構、訓練權重等等去做自行修改，因為需要進行分類架構辨識，這是必須改的；目前實驗基本都是用</a:t>
            </a:r>
            <a:r>
              <a:rPr lang="en-US" altLang="zh-TW" i="0" dirty="0"/>
              <a:t>0507</a:t>
            </a:r>
            <a:r>
              <a:rPr lang="zh-TW" altLang="en-US" i="0" dirty="0"/>
              <a:t>資料夾那個權重。</a:t>
            </a:r>
          </a:p>
          <a:p>
            <a:pPr lvl="1" algn="just"/>
            <a:r>
              <a:rPr lang="en-US" altLang="zh-TW" i="0" dirty="0"/>
              <a:t>cap = cv2.VideoCapture(</a:t>
            </a:r>
            <a:r>
              <a:rPr lang="en-US" altLang="zh-TW" i="0" dirty="0" err="1"/>
              <a:t>input_path</a:t>
            </a:r>
            <a:r>
              <a:rPr lang="en-US" altLang="zh-TW" i="0" dirty="0"/>
              <a:t>)</a:t>
            </a:r>
          </a:p>
          <a:p>
            <a:pPr marL="530352" lvl="1" indent="0" algn="just">
              <a:buNone/>
            </a:pPr>
            <a:r>
              <a:rPr lang="en-US" altLang="zh-TW" i="0" dirty="0" err="1"/>
              <a:t>input_path</a:t>
            </a:r>
            <a:r>
              <a:rPr lang="zh-TW" altLang="en-US" i="0" dirty="0"/>
              <a:t>可能會需要修改，因實驗硬體的不同就會造成可能會讀取不到鏡頭的問題</a:t>
            </a:r>
            <a:r>
              <a:rPr lang="en-US" altLang="zh-TW" i="0" dirty="0"/>
              <a:t>(</a:t>
            </a:r>
            <a:r>
              <a:rPr lang="zh-TW" altLang="en-US" i="0" dirty="0"/>
              <a:t>雖然基本不會出錯</a:t>
            </a:r>
            <a:r>
              <a:rPr lang="en-US" altLang="zh-TW" i="0" dirty="0"/>
              <a:t>~~) </a:t>
            </a:r>
            <a:r>
              <a:rPr lang="zh-TW" altLang="en-US" i="0" dirty="0"/>
              <a:t>。</a:t>
            </a:r>
            <a:endParaRPr lang="en-US" altLang="zh-TW" i="0" dirty="0"/>
          </a:p>
          <a:p>
            <a:pPr lvl="1" algn="just"/>
            <a:r>
              <a:rPr lang="en-US" altLang="zh-TW" i="0" dirty="0"/>
              <a:t>detector = </a:t>
            </a:r>
            <a:r>
              <a:rPr lang="en-US" altLang="zh-TW" i="0" dirty="0" err="1"/>
              <a:t>HandDetector</a:t>
            </a:r>
            <a:r>
              <a:rPr lang="en-US" altLang="zh-TW" i="0" dirty="0"/>
              <a:t>(</a:t>
            </a:r>
            <a:r>
              <a:rPr lang="en-US" altLang="zh-TW" i="0" dirty="0" err="1"/>
              <a:t>detectionCon</a:t>
            </a:r>
            <a:r>
              <a:rPr lang="en-US" altLang="zh-TW" i="0" dirty="0"/>
              <a:t>=0.8, </a:t>
            </a:r>
            <a:r>
              <a:rPr lang="en-US" altLang="zh-TW" i="0" dirty="0" err="1"/>
              <a:t>maxHands</a:t>
            </a:r>
            <a:r>
              <a:rPr lang="en-US" altLang="zh-TW" i="0" dirty="0"/>
              <a:t>=2)</a:t>
            </a:r>
          </a:p>
          <a:p>
            <a:pPr marL="530352" lvl="1" indent="0" algn="just">
              <a:buNone/>
            </a:pPr>
            <a:r>
              <a:rPr lang="zh-TW" altLang="en-US" i="0" dirty="0"/>
              <a:t>主要是設置閥值的部分，</a:t>
            </a:r>
            <a:r>
              <a:rPr lang="en-US" altLang="zh-TW" i="0" dirty="0"/>
              <a:t> </a:t>
            </a:r>
            <a:r>
              <a:rPr lang="en-US" altLang="zh-TW" i="0" dirty="0" err="1"/>
              <a:t>detectionCon</a:t>
            </a:r>
            <a:r>
              <a:rPr lang="zh-TW" altLang="en-US" i="0" dirty="0"/>
              <a:t>就是偵測出手的信心度，</a:t>
            </a:r>
            <a:r>
              <a:rPr lang="en-US" altLang="zh-TW" i="0" dirty="0"/>
              <a:t> </a:t>
            </a:r>
            <a:r>
              <a:rPr lang="en-US" altLang="zh-TW" i="0" dirty="0" err="1"/>
              <a:t>maxHands</a:t>
            </a:r>
            <a:r>
              <a:rPr lang="zh-TW" altLang="en-US" i="0" dirty="0"/>
              <a:t>則是可以偵測出幾隻手，在這個程式</a:t>
            </a:r>
            <a:r>
              <a:rPr lang="en-US" altLang="zh-TW" i="0" dirty="0" err="1"/>
              <a:t>maxHands</a:t>
            </a:r>
            <a:r>
              <a:rPr lang="zh-TW" altLang="en-US" i="0" dirty="0"/>
              <a:t>必須設置為</a:t>
            </a:r>
            <a:r>
              <a:rPr lang="en-US" altLang="zh-TW" i="0" dirty="0"/>
              <a:t>2</a:t>
            </a:r>
            <a:r>
              <a:rPr lang="zh-TW" altLang="en-US" i="0" dirty="0"/>
              <a:t>，因為會同時用到左手、右手。</a:t>
            </a:r>
            <a:endParaRPr lang="en-US" altLang="zh-TW" i="0" dirty="0"/>
          </a:p>
          <a:p>
            <a:pPr lvl="1" algn="just"/>
            <a:r>
              <a:rPr lang="en-US" altLang="zh-TW" i="0" dirty="0"/>
              <a:t>for button in </a:t>
            </a:r>
            <a:r>
              <a:rPr lang="en-US" altLang="zh-TW" i="0" dirty="0" err="1"/>
              <a:t>buttonList</a:t>
            </a:r>
            <a:r>
              <a:rPr lang="zh-TW" altLang="en-US" i="0" dirty="0"/>
              <a:t> </a:t>
            </a:r>
            <a:r>
              <a:rPr lang="en-US" altLang="zh-TW" i="0" dirty="0"/>
              <a:t>:</a:t>
            </a:r>
            <a:r>
              <a:rPr lang="zh-TW" altLang="en-US" i="0" dirty="0"/>
              <a:t> </a:t>
            </a:r>
            <a:endParaRPr lang="en-US" altLang="zh-TW" i="0" dirty="0"/>
          </a:p>
          <a:p>
            <a:pPr marL="530352" lvl="1" indent="0" algn="just">
              <a:buNone/>
            </a:pPr>
            <a:r>
              <a:rPr lang="zh-TW" altLang="en-US" i="0" dirty="0"/>
              <a:t>這是功能選取的閥值設置，設置只有在固定範圍內才會進行選取，如果想要修改選取位置，就在此修改。</a:t>
            </a:r>
            <a:endParaRPr lang="en-US" altLang="zh-TW" i="0" dirty="0"/>
          </a:p>
          <a:p>
            <a:endParaRPr lang="zh-TW" altLang="en-US" dirty="0"/>
          </a:p>
        </p:txBody>
      </p:sp>
    </p:spTree>
    <p:extLst>
      <p:ext uri="{BB962C8B-B14F-4D97-AF65-F5344CB8AC3E}">
        <p14:creationId xmlns:p14="http://schemas.microsoft.com/office/powerpoint/2010/main" val="2170815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91D9A8-C054-43CB-A20F-7AD98127D4EC}"/>
              </a:ext>
            </a:extLst>
          </p:cNvPr>
          <p:cNvSpPr>
            <a:spLocks noGrp="1"/>
          </p:cNvSpPr>
          <p:nvPr>
            <p:ph type="title"/>
          </p:nvPr>
        </p:nvSpPr>
        <p:spPr>
          <a:xfrm>
            <a:off x="1371600" y="685800"/>
            <a:ext cx="9601200" cy="634042"/>
          </a:xfrm>
        </p:spPr>
        <p:txBody>
          <a:bodyPr>
            <a:normAutofit/>
          </a:bodyPr>
          <a:lstStyle/>
          <a:p>
            <a:r>
              <a:rPr lang="en-US" altLang="zh-TW" sz="4000" dirty="0" err="1"/>
              <a:t>darknet_video_flask</a:t>
            </a:r>
            <a:r>
              <a:rPr lang="en-US" altLang="zh-TW" sz="4000" dirty="0"/>
              <a:t>(</a:t>
            </a:r>
            <a:r>
              <a:rPr lang="zh-TW" altLang="en-US" sz="4000" dirty="0"/>
              <a:t>最最最重要程式</a:t>
            </a:r>
            <a:r>
              <a:rPr lang="en-US" altLang="zh-TW" sz="4000" dirty="0"/>
              <a:t>~~)</a:t>
            </a:r>
            <a:endParaRPr lang="zh-TW" altLang="en-US" sz="4000" dirty="0"/>
          </a:p>
        </p:txBody>
      </p:sp>
      <p:sp>
        <p:nvSpPr>
          <p:cNvPr id="3" name="內容版面配置區 2">
            <a:extLst>
              <a:ext uri="{FF2B5EF4-FFF2-40B4-BE49-F238E27FC236}">
                <a16:creationId xmlns:a16="http://schemas.microsoft.com/office/drawing/2014/main" id="{DCE45879-1E7F-4A30-A140-E8C7AAE4C51B}"/>
              </a:ext>
            </a:extLst>
          </p:cNvPr>
          <p:cNvSpPr>
            <a:spLocks noGrp="1"/>
          </p:cNvSpPr>
          <p:nvPr>
            <p:ph idx="1"/>
          </p:nvPr>
        </p:nvSpPr>
        <p:spPr>
          <a:xfrm>
            <a:off x="1371599" y="1319842"/>
            <a:ext cx="10170543" cy="5253486"/>
          </a:xfrm>
        </p:spPr>
        <p:txBody>
          <a:bodyPr/>
          <a:lstStyle/>
          <a:p>
            <a:pPr algn="just"/>
            <a:r>
              <a:rPr lang="zh-TW" altLang="en-US" dirty="0">
                <a:solidFill>
                  <a:srgbClr val="FF0000"/>
                </a:solidFill>
              </a:rPr>
              <a:t>執行偵測手勢、辨識手勢、拼字校正以及傳送指令給</a:t>
            </a:r>
            <a:r>
              <a:rPr lang="en-US" altLang="zh-TW" dirty="0">
                <a:solidFill>
                  <a:srgbClr val="FF0000"/>
                </a:solidFill>
              </a:rPr>
              <a:t>robo.py </a:t>
            </a:r>
            <a:r>
              <a:rPr lang="zh-TW" altLang="en-US" dirty="0">
                <a:solidFill>
                  <a:srgbClr val="FF0000"/>
                </a:solidFill>
              </a:rPr>
              <a:t>終端機</a:t>
            </a:r>
            <a:r>
              <a:rPr lang="en-US" altLang="zh-TW" dirty="0">
                <a:solidFill>
                  <a:srgbClr val="FF0000"/>
                </a:solidFill>
              </a:rPr>
              <a:t>(</a:t>
            </a:r>
            <a:r>
              <a:rPr lang="zh-TW" altLang="en-US" dirty="0">
                <a:solidFill>
                  <a:srgbClr val="FF0000"/>
                </a:solidFill>
              </a:rPr>
              <a:t>顯示於網頁上</a:t>
            </a:r>
            <a:r>
              <a:rPr lang="en-US" altLang="zh-TW" dirty="0">
                <a:solidFill>
                  <a:srgbClr val="FF0000"/>
                </a:solidFill>
              </a:rPr>
              <a:t>)</a:t>
            </a:r>
          </a:p>
          <a:p>
            <a:pPr algn="just"/>
            <a:r>
              <a:rPr lang="zh-TW" altLang="en-US" dirty="0">
                <a:solidFill>
                  <a:srgbClr val="7030A0"/>
                </a:solidFill>
              </a:rPr>
              <a:t>執行指令 </a:t>
            </a:r>
            <a:r>
              <a:rPr lang="en-US" altLang="zh-TW" dirty="0">
                <a:solidFill>
                  <a:srgbClr val="7030A0"/>
                </a:solidFill>
              </a:rPr>
              <a:t>:</a:t>
            </a:r>
            <a:r>
              <a:rPr lang="zh-TW" altLang="en-US" dirty="0">
                <a:solidFill>
                  <a:srgbClr val="7030A0"/>
                </a:solidFill>
              </a:rPr>
              <a:t> </a:t>
            </a:r>
            <a:r>
              <a:rPr lang="en-US" altLang="zh-TW" dirty="0">
                <a:solidFill>
                  <a:srgbClr val="7030A0"/>
                </a:solidFill>
              </a:rPr>
              <a:t>python darknet_video_flask.py</a:t>
            </a:r>
            <a:endParaRPr lang="en-US" altLang="zh-TW" dirty="0">
              <a:solidFill>
                <a:srgbClr val="FF0000"/>
              </a:solidFill>
            </a:endParaRPr>
          </a:p>
          <a:p>
            <a:pPr algn="just"/>
            <a:r>
              <a:rPr lang="zh-TW" altLang="en-US" dirty="0"/>
              <a:t>主要修改部分有以下幾個地方</a:t>
            </a:r>
            <a:endParaRPr lang="en-US" altLang="zh-TW" dirty="0"/>
          </a:p>
          <a:p>
            <a:pPr lvl="1" algn="just"/>
            <a:r>
              <a:rPr lang="en-US" altLang="zh-TW" i="0" dirty="0" err="1"/>
              <a:t>client_socket.connect</a:t>
            </a:r>
            <a:r>
              <a:rPr lang="en-US" altLang="zh-TW" i="0" dirty="0"/>
              <a:t>((‘192.168.186.81’, 8485))</a:t>
            </a:r>
            <a:r>
              <a:rPr lang="zh-TW" altLang="en-US" i="0" dirty="0"/>
              <a:t> </a:t>
            </a:r>
            <a:endParaRPr lang="en-US" altLang="zh-TW" i="0" dirty="0"/>
          </a:p>
          <a:p>
            <a:pPr marL="530352" lvl="1" indent="0" algn="just">
              <a:buNone/>
            </a:pPr>
            <a:r>
              <a:rPr lang="en-US" altLang="zh-TW" i="0" dirty="0"/>
              <a:t>IP</a:t>
            </a:r>
            <a:r>
              <a:rPr lang="zh-TW" altLang="en-US" i="0" dirty="0"/>
              <a:t>位置需要依照實驗時當下的網址來進行修改，通常是修改成機器人所發出</a:t>
            </a:r>
            <a:r>
              <a:rPr lang="en-US" altLang="zh-TW" i="0" dirty="0"/>
              <a:t>WIFI</a:t>
            </a:r>
            <a:r>
              <a:rPr lang="zh-TW" altLang="en-US" i="0" dirty="0"/>
              <a:t>的</a:t>
            </a:r>
            <a:r>
              <a:rPr lang="en-US" altLang="zh-TW" i="0" dirty="0"/>
              <a:t>IP</a:t>
            </a:r>
            <a:r>
              <a:rPr lang="zh-TW" altLang="en-US" i="0" dirty="0"/>
              <a:t>，如果沒有要控制機器人只是想測試整體系統，可以設置成</a:t>
            </a:r>
            <a:r>
              <a:rPr lang="en-US" altLang="zh-TW" i="0" dirty="0"/>
              <a:t>(‘</a:t>
            </a:r>
            <a:r>
              <a:rPr lang="en-US" altLang="zh-TW" i="0" dirty="0">
                <a:solidFill>
                  <a:srgbClr val="FF0000"/>
                </a:solidFill>
              </a:rPr>
              <a:t>0.0.0.0</a:t>
            </a:r>
            <a:r>
              <a:rPr lang="en-US" altLang="zh-TW" i="0" dirty="0"/>
              <a:t>’ , 8485)</a:t>
            </a:r>
            <a:r>
              <a:rPr lang="zh-TW" altLang="en-US" i="0" dirty="0"/>
              <a:t>就可以做使用，如果</a:t>
            </a:r>
            <a:r>
              <a:rPr lang="en-US" altLang="zh-TW" i="0" dirty="0"/>
              <a:t>IP</a:t>
            </a:r>
            <a:r>
              <a:rPr lang="zh-TW" altLang="en-US" i="0" dirty="0"/>
              <a:t>沒做修改會不能執行喔</a:t>
            </a:r>
            <a:r>
              <a:rPr lang="en-US" altLang="zh-TW" i="0" dirty="0"/>
              <a:t>~</a:t>
            </a:r>
            <a:r>
              <a:rPr lang="zh-TW" altLang="en-US" i="0" dirty="0"/>
              <a:t>。</a:t>
            </a:r>
            <a:endParaRPr lang="en-US" altLang="zh-TW" i="0" dirty="0"/>
          </a:p>
          <a:p>
            <a:pPr lvl="1" algn="just"/>
            <a:r>
              <a:rPr lang="fr-FR" altLang="zh-TW" i="0" dirty="0"/>
              <a:t>app.run(host="0.0.0.0", port=5000) </a:t>
            </a:r>
          </a:p>
          <a:p>
            <a:pPr marL="530352" lvl="1" indent="0" algn="just">
              <a:buNone/>
            </a:pPr>
            <a:r>
              <a:rPr lang="zh-TW" altLang="en-US" i="0" dirty="0"/>
              <a:t>這是</a:t>
            </a:r>
            <a:r>
              <a:rPr lang="en-US" altLang="zh-TW" i="0" dirty="0"/>
              <a:t>flask</a:t>
            </a:r>
            <a:r>
              <a:rPr lang="zh-TW" altLang="en-US" i="0" dirty="0"/>
              <a:t>網頁</a:t>
            </a:r>
            <a:r>
              <a:rPr lang="en-US" altLang="zh-TW" i="0" dirty="0"/>
              <a:t>IP</a:t>
            </a:r>
            <a:r>
              <a:rPr lang="zh-TW" altLang="en-US" i="0" dirty="0"/>
              <a:t>設置，基本用</a:t>
            </a:r>
            <a:r>
              <a:rPr lang="en-US" altLang="zh-TW" i="0" dirty="0"/>
              <a:t>(0.0.0.0)</a:t>
            </a:r>
            <a:r>
              <a:rPr lang="zh-TW" altLang="en-US" i="0" dirty="0"/>
              <a:t>就可以做使用</a:t>
            </a:r>
            <a:endParaRPr lang="en-US" altLang="zh-TW" i="0" dirty="0"/>
          </a:p>
          <a:p>
            <a:pPr lvl="1" algn="just"/>
            <a:r>
              <a:rPr lang="zh-TW" altLang="en-US" i="0" dirty="0"/>
              <a:t>使用</a:t>
            </a:r>
            <a:r>
              <a:rPr lang="en-US" altLang="zh-TW" i="0" dirty="0" err="1"/>
              <a:t>darknet_video_flask</a:t>
            </a:r>
            <a:r>
              <a:rPr lang="zh-TW" altLang="en-US" i="0" dirty="0"/>
              <a:t>這個程式時需要把</a:t>
            </a:r>
            <a:r>
              <a:rPr lang="en-US" altLang="zh-TW" i="0" dirty="0"/>
              <a:t>templates</a:t>
            </a:r>
            <a:r>
              <a:rPr lang="zh-TW" altLang="en-US" i="0" dirty="0"/>
              <a:t>的資料夾拉到相同目錄下，因為</a:t>
            </a:r>
            <a:r>
              <a:rPr lang="en-US" altLang="zh-TW" i="0" dirty="0"/>
              <a:t>template</a:t>
            </a:r>
            <a:r>
              <a:rPr lang="zh-TW" altLang="en-US" i="0" dirty="0"/>
              <a:t>資料夾是存放網也</a:t>
            </a:r>
            <a:r>
              <a:rPr lang="en-US" altLang="zh-TW" i="0" dirty="0"/>
              <a:t>html</a:t>
            </a:r>
            <a:r>
              <a:rPr lang="zh-TW" altLang="en-US" i="0" dirty="0"/>
              <a:t>的地方，如果沒放執行程式時會讀取不到而導致不會動，</a:t>
            </a:r>
            <a:r>
              <a:rPr lang="en-US" altLang="zh-TW" i="0" dirty="0"/>
              <a:t> templates</a:t>
            </a:r>
            <a:r>
              <a:rPr lang="zh-TW" altLang="en-US" i="0" dirty="0"/>
              <a:t>裏頭主要用到的</a:t>
            </a:r>
            <a:r>
              <a:rPr lang="en-US" altLang="zh-TW" i="0" dirty="0"/>
              <a:t>html</a:t>
            </a:r>
            <a:r>
              <a:rPr lang="zh-TW" altLang="en-US" i="0" dirty="0"/>
              <a:t>有兩個是</a:t>
            </a:r>
            <a:r>
              <a:rPr lang="en-US" altLang="zh-TW" i="0" dirty="0">
                <a:solidFill>
                  <a:srgbClr val="92D050"/>
                </a:solidFill>
              </a:rPr>
              <a:t>login</a:t>
            </a:r>
            <a:r>
              <a:rPr lang="zh-TW" altLang="en-US" i="0" dirty="0"/>
              <a:t>、</a:t>
            </a:r>
            <a:r>
              <a:rPr lang="en-US" altLang="zh-TW" i="0" dirty="0">
                <a:solidFill>
                  <a:srgbClr val="92D050"/>
                </a:solidFill>
              </a:rPr>
              <a:t>result</a:t>
            </a:r>
            <a:r>
              <a:rPr lang="zh-TW" altLang="en-US" i="0" dirty="0"/>
              <a:t>這兩個</a:t>
            </a:r>
            <a:endParaRPr lang="en-US" altLang="zh-TW" i="0" dirty="0"/>
          </a:p>
          <a:p>
            <a:pPr marL="530352" lvl="1" indent="0">
              <a:buNone/>
            </a:pPr>
            <a:endParaRPr lang="en-US" altLang="zh-TW" i="0" dirty="0"/>
          </a:p>
          <a:p>
            <a:pPr lvl="1"/>
            <a:endParaRPr lang="en-US" altLang="zh-TW" i="0" dirty="0"/>
          </a:p>
          <a:p>
            <a:pPr lvl="1"/>
            <a:endParaRPr lang="zh-TW" altLang="en-US" i="0" dirty="0"/>
          </a:p>
        </p:txBody>
      </p:sp>
    </p:spTree>
    <p:extLst>
      <p:ext uri="{BB962C8B-B14F-4D97-AF65-F5344CB8AC3E}">
        <p14:creationId xmlns:p14="http://schemas.microsoft.com/office/powerpoint/2010/main" val="3884965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91D9A8-C054-43CB-A20F-7AD98127D4EC}"/>
              </a:ext>
            </a:extLst>
          </p:cNvPr>
          <p:cNvSpPr>
            <a:spLocks noGrp="1"/>
          </p:cNvSpPr>
          <p:nvPr>
            <p:ph type="title"/>
          </p:nvPr>
        </p:nvSpPr>
        <p:spPr>
          <a:xfrm>
            <a:off x="1371600" y="685800"/>
            <a:ext cx="9601200" cy="616789"/>
          </a:xfrm>
        </p:spPr>
        <p:txBody>
          <a:bodyPr>
            <a:normAutofit fontScale="90000"/>
          </a:bodyPr>
          <a:lstStyle/>
          <a:p>
            <a:r>
              <a:rPr lang="en-US" altLang="zh-TW" dirty="0" err="1"/>
              <a:t>robo</a:t>
            </a:r>
            <a:endParaRPr lang="zh-TW" altLang="en-US" dirty="0"/>
          </a:p>
        </p:txBody>
      </p:sp>
      <p:sp>
        <p:nvSpPr>
          <p:cNvPr id="3" name="內容版面配置區 2">
            <a:extLst>
              <a:ext uri="{FF2B5EF4-FFF2-40B4-BE49-F238E27FC236}">
                <a16:creationId xmlns:a16="http://schemas.microsoft.com/office/drawing/2014/main" id="{DCE45879-1E7F-4A30-A140-E8C7AAE4C51B}"/>
              </a:ext>
            </a:extLst>
          </p:cNvPr>
          <p:cNvSpPr>
            <a:spLocks noGrp="1"/>
          </p:cNvSpPr>
          <p:nvPr>
            <p:ph idx="1"/>
          </p:nvPr>
        </p:nvSpPr>
        <p:spPr>
          <a:xfrm>
            <a:off x="1371599" y="1302589"/>
            <a:ext cx="10127411" cy="5460520"/>
          </a:xfrm>
        </p:spPr>
        <p:txBody>
          <a:bodyPr/>
          <a:lstStyle/>
          <a:p>
            <a:r>
              <a:rPr lang="zh-TW" altLang="en-US" dirty="0">
                <a:solidFill>
                  <a:srgbClr val="FF0000"/>
                </a:solidFill>
              </a:rPr>
              <a:t>接收</a:t>
            </a:r>
            <a:r>
              <a:rPr lang="en-US" altLang="zh-TW" dirty="0" err="1">
                <a:solidFill>
                  <a:srgbClr val="FF0000"/>
                </a:solidFill>
              </a:rPr>
              <a:t>darknet_video_flask</a:t>
            </a:r>
            <a:r>
              <a:rPr lang="zh-TW" altLang="en-US" dirty="0">
                <a:solidFill>
                  <a:srgbClr val="FF0000"/>
                </a:solidFill>
              </a:rPr>
              <a:t>所發送過來指令，然後傳送給機器人</a:t>
            </a:r>
            <a:endParaRPr lang="en-US" altLang="zh-TW" dirty="0">
              <a:solidFill>
                <a:srgbClr val="FF0000"/>
              </a:solidFill>
            </a:endParaRPr>
          </a:p>
          <a:p>
            <a:r>
              <a:rPr lang="zh-TW" altLang="en-US" dirty="0">
                <a:solidFill>
                  <a:srgbClr val="7030A0"/>
                </a:solidFill>
              </a:rPr>
              <a:t>執行指令 </a:t>
            </a:r>
            <a:r>
              <a:rPr lang="en-US" altLang="zh-TW" dirty="0">
                <a:solidFill>
                  <a:srgbClr val="7030A0"/>
                </a:solidFill>
              </a:rPr>
              <a:t>:</a:t>
            </a:r>
            <a:r>
              <a:rPr lang="zh-TW" altLang="en-US" dirty="0">
                <a:solidFill>
                  <a:srgbClr val="7030A0"/>
                </a:solidFill>
              </a:rPr>
              <a:t> </a:t>
            </a:r>
            <a:r>
              <a:rPr lang="en-US" altLang="zh-TW" dirty="0">
                <a:solidFill>
                  <a:srgbClr val="7030A0"/>
                </a:solidFill>
              </a:rPr>
              <a:t>python robo.py</a:t>
            </a:r>
            <a:endParaRPr lang="en-US" altLang="zh-TW" dirty="0">
              <a:solidFill>
                <a:srgbClr val="FF0000"/>
              </a:solidFill>
            </a:endParaRPr>
          </a:p>
          <a:p>
            <a:r>
              <a:rPr lang="zh-TW" altLang="en-US" dirty="0"/>
              <a:t>主要修改部分有以下幾個地方</a:t>
            </a:r>
            <a:endParaRPr lang="en-US" altLang="zh-TW" dirty="0"/>
          </a:p>
          <a:p>
            <a:pPr lvl="1"/>
            <a:r>
              <a:rPr lang="en-US" altLang="zh-TW" i="0" dirty="0" err="1"/>
              <a:t>ep_robot</a:t>
            </a:r>
            <a:r>
              <a:rPr lang="en-US" altLang="zh-TW" i="0" dirty="0"/>
              <a:t> = </a:t>
            </a:r>
            <a:r>
              <a:rPr lang="en-US" altLang="zh-TW" i="0" dirty="0" err="1"/>
              <a:t>robot.Robot</a:t>
            </a:r>
            <a:r>
              <a:rPr lang="en-US" altLang="zh-TW" i="0" dirty="0"/>
              <a:t>() </a:t>
            </a:r>
          </a:p>
          <a:p>
            <a:pPr lvl="1"/>
            <a:r>
              <a:rPr lang="en-US" altLang="zh-TW" i="0" dirty="0" err="1"/>
              <a:t>ep_robot.initialize</a:t>
            </a:r>
            <a:r>
              <a:rPr lang="en-US" altLang="zh-TW" i="0" dirty="0"/>
              <a:t>(</a:t>
            </a:r>
            <a:r>
              <a:rPr lang="en-US" altLang="zh-TW" i="0" dirty="0" err="1"/>
              <a:t>conn_type</a:t>
            </a:r>
            <a:r>
              <a:rPr lang="en-US" altLang="zh-TW" i="0" dirty="0"/>
              <a:t>="ap")</a:t>
            </a:r>
          </a:p>
          <a:p>
            <a:pPr lvl="1"/>
            <a:r>
              <a:rPr lang="en-US" altLang="zh-TW" i="0" dirty="0" err="1"/>
              <a:t>ep_chassis</a:t>
            </a:r>
            <a:r>
              <a:rPr lang="en-US" altLang="zh-TW" i="0" dirty="0"/>
              <a:t> = </a:t>
            </a:r>
            <a:r>
              <a:rPr lang="en-US" altLang="zh-TW" i="0" dirty="0" err="1"/>
              <a:t>ep_robot.chassis</a:t>
            </a:r>
            <a:endParaRPr lang="en-US" altLang="zh-TW" i="0" dirty="0"/>
          </a:p>
          <a:p>
            <a:pPr lvl="1"/>
            <a:r>
              <a:rPr lang="en-US" altLang="zh-TW" i="0" dirty="0" err="1"/>
              <a:t>ep_chassis.move</a:t>
            </a:r>
            <a:endParaRPr lang="en-US" altLang="zh-TW" i="0" dirty="0"/>
          </a:p>
          <a:p>
            <a:pPr lvl="1"/>
            <a:r>
              <a:rPr lang="en-US" altLang="zh-TW" i="0" dirty="0" err="1"/>
              <a:t>ep_arm</a:t>
            </a:r>
            <a:r>
              <a:rPr lang="en-US" altLang="zh-TW" i="0" dirty="0"/>
              <a:t> = </a:t>
            </a:r>
            <a:r>
              <a:rPr lang="en-US" altLang="zh-TW" i="0" dirty="0" err="1"/>
              <a:t>ep_robot.robotic_arm</a:t>
            </a:r>
            <a:endParaRPr lang="en-US" altLang="zh-TW" i="0" dirty="0"/>
          </a:p>
          <a:p>
            <a:pPr lvl="1"/>
            <a:r>
              <a:rPr lang="en-US" altLang="zh-TW" i="0" dirty="0" err="1"/>
              <a:t>ep_arm.move</a:t>
            </a:r>
            <a:endParaRPr lang="en-US" altLang="zh-TW" i="0" dirty="0"/>
          </a:p>
          <a:p>
            <a:pPr marL="530352" lvl="1" indent="0">
              <a:buNone/>
            </a:pPr>
            <a:r>
              <a:rPr lang="zh-TW" altLang="en-US" i="0" dirty="0"/>
              <a:t>以上都是控制機器人的指令，目前放置於程式當中是註解起來的，如果確定要執行控制機器人的話，就要將這些程式解開註解機器人才會動，註解起來只是為了方便可以不控制機器人就測試整個系統是否可以執行。</a:t>
            </a:r>
            <a:endParaRPr lang="en-US" altLang="zh-TW" i="0" dirty="0"/>
          </a:p>
          <a:p>
            <a:pPr lvl="1"/>
            <a:r>
              <a:rPr lang="en-US" altLang="zh-TW" i="0" dirty="0">
                <a:hlinkClick r:id="rId2"/>
              </a:rPr>
              <a:t>https://github.com/dji-sdk/RoboMaster-SDK/tree/master/examples</a:t>
            </a:r>
            <a:endParaRPr lang="en-US" altLang="zh-TW" i="0" dirty="0"/>
          </a:p>
          <a:p>
            <a:pPr marL="530352" lvl="1" indent="0">
              <a:buNone/>
            </a:pPr>
            <a:r>
              <a:rPr lang="zh-TW" altLang="en-US" i="0" dirty="0"/>
              <a:t>上述網址是控制機器人的官方</a:t>
            </a:r>
            <a:r>
              <a:rPr lang="en-US" altLang="zh-TW" i="0" dirty="0"/>
              <a:t>SDK</a:t>
            </a:r>
            <a:endParaRPr lang="zh-TW" altLang="en-US" i="0" dirty="0"/>
          </a:p>
        </p:txBody>
      </p:sp>
    </p:spTree>
    <p:extLst>
      <p:ext uri="{BB962C8B-B14F-4D97-AF65-F5344CB8AC3E}">
        <p14:creationId xmlns:p14="http://schemas.microsoft.com/office/powerpoint/2010/main" val="3746839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91D9A8-C054-43CB-A20F-7AD98127D4EC}"/>
              </a:ext>
            </a:extLst>
          </p:cNvPr>
          <p:cNvSpPr>
            <a:spLocks noGrp="1"/>
          </p:cNvSpPr>
          <p:nvPr>
            <p:ph type="title"/>
          </p:nvPr>
        </p:nvSpPr>
        <p:spPr>
          <a:xfrm>
            <a:off x="1371600" y="685800"/>
            <a:ext cx="9601200" cy="616789"/>
          </a:xfrm>
        </p:spPr>
        <p:txBody>
          <a:bodyPr>
            <a:normAutofit fontScale="90000"/>
          </a:bodyPr>
          <a:lstStyle/>
          <a:p>
            <a:r>
              <a:rPr lang="zh-TW" altLang="en-US" dirty="0"/>
              <a:t>整體程式執行順序</a:t>
            </a:r>
          </a:p>
        </p:txBody>
      </p:sp>
      <p:sp>
        <p:nvSpPr>
          <p:cNvPr id="3" name="內容版面配置區 2">
            <a:extLst>
              <a:ext uri="{FF2B5EF4-FFF2-40B4-BE49-F238E27FC236}">
                <a16:creationId xmlns:a16="http://schemas.microsoft.com/office/drawing/2014/main" id="{DCE45879-1E7F-4A30-A140-E8C7AAE4C51B}"/>
              </a:ext>
            </a:extLst>
          </p:cNvPr>
          <p:cNvSpPr>
            <a:spLocks noGrp="1"/>
          </p:cNvSpPr>
          <p:nvPr>
            <p:ph idx="1"/>
          </p:nvPr>
        </p:nvSpPr>
        <p:spPr>
          <a:xfrm>
            <a:off x="1371599" y="1302589"/>
            <a:ext cx="10308567" cy="5106837"/>
          </a:xfrm>
        </p:spPr>
        <p:txBody>
          <a:bodyPr/>
          <a:lstStyle/>
          <a:p>
            <a:pPr algn="just"/>
            <a:r>
              <a:rPr lang="zh-TW" altLang="en-US" dirty="0">
                <a:solidFill>
                  <a:srgbClr val="7030A0"/>
                </a:solidFill>
              </a:rPr>
              <a:t>要執行</a:t>
            </a:r>
            <a:r>
              <a:rPr lang="en-US" altLang="zh-TW" dirty="0" err="1">
                <a:solidFill>
                  <a:srgbClr val="7030A0"/>
                </a:solidFill>
              </a:rPr>
              <a:t>darknet_video_flask</a:t>
            </a:r>
            <a:r>
              <a:rPr lang="zh-TW" altLang="en-US" dirty="0">
                <a:solidFill>
                  <a:srgbClr val="7030A0"/>
                </a:solidFill>
              </a:rPr>
              <a:t>程式和</a:t>
            </a:r>
            <a:r>
              <a:rPr lang="en-US" altLang="zh-TW" dirty="0" err="1">
                <a:solidFill>
                  <a:srgbClr val="7030A0"/>
                </a:solidFill>
              </a:rPr>
              <a:t>robo</a:t>
            </a:r>
            <a:r>
              <a:rPr lang="zh-TW" altLang="en-US" dirty="0">
                <a:solidFill>
                  <a:srgbClr val="7030A0"/>
                </a:solidFill>
              </a:rPr>
              <a:t>程式的串聯的話，主要執行先後順序是先執行</a:t>
            </a:r>
            <a:r>
              <a:rPr lang="en-US" altLang="zh-TW" dirty="0">
                <a:solidFill>
                  <a:srgbClr val="7030A0"/>
                </a:solidFill>
              </a:rPr>
              <a:t>robo.py</a:t>
            </a:r>
            <a:r>
              <a:rPr lang="zh-TW" altLang="en-US" dirty="0">
                <a:solidFill>
                  <a:srgbClr val="7030A0"/>
                </a:solidFill>
              </a:rPr>
              <a:t>檔再執行</a:t>
            </a:r>
            <a:r>
              <a:rPr lang="en-US" altLang="zh-TW" dirty="0">
                <a:solidFill>
                  <a:srgbClr val="7030A0"/>
                </a:solidFill>
              </a:rPr>
              <a:t>darknet_video_flask.py</a:t>
            </a:r>
            <a:r>
              <a:rPr lang="zh-TW" altLang="en-US" dirty="0">
                <a:solidFill>
                  <a:srgbClr val="7030A0"/>
                </a:solidFill>
              </a:rPr>
              <a:t>檔，因為兩者是利用</a:t>
            </a:r>
            <a:r>
              <a:rPr lang="en-US" altLang="zh-TW" dirty="0">
                <a:solidFill>
                  <a:srgbClr val="7030A0"/>
                </a:solidFill>
              </a:rPr>
              <a:t>SOCKET</a:t>
            </a:r>
            <a:r>
              <a:rPr lang="zh-TW" altLang="en-US" dirty="0">
                <a:solidFill>
                  <a:srgbClr val="7030A0"/>
                </a:solidFill>
              </a:rPr>
              <a:t>來進行資料之間的傳輸，</a:t>
            </a:r>
            <a:r>
              <a:rPr lang="en-US" altLang="zh-TW" dirty="0">
                <a:solidFill>
                  <a:srgbClr val="7030A0"/>
                </a:solidFill>
              </a:rPr>
              <a:t> robo.py</a:t>
            </a:r>
            <a:r>
              <a:rPr lang="zh-TW" altLang="en-US" dirty="0">
                <a:solidFill>
                  <a:srgbClr val="7030A0"/>
                </a:solidFill>
              </a:rPr>
              <a:t>被設置為伺服器端，而</a:t>
            </a:r>
            <a:r>
              <a:rPr lang="en-US" altLang="zh-TW" dirty="0">
                <a:solidFill>
                  <a:srgbClr val="7030A0"/>
                </a:solidFill>
              </a:rPr>
              <a:t>darknet_video_flask.py</a:t>
            </a:r>
            <a:r>
              <a:rPr lang="zh-TW" altLang="en-US" dirty="0">
                <a:solidFill>
                  <a:srgbClr val="7030A0"/>
                </a:solidFill>
              </a:rPr>
              <a:t>設置為客戶端，要先設置好伺服器端整體程式才不會出錯</a:t>
            </a:r>
            <a:r>
              <a:rPr lang="en-US" altLang="zh-TW" dirty="0">
                <a:solidFill>
                  <a:srgbClr val="7030A0"/>
                </a:solidFill>
              </a:rPr>
              <a:t>~~</a:t>
            </a:r>
            <a:r>
              <a:rPr lang="zh-TW" altLang="en-US" dirty="0">
                <a:solidFill>
                  <a:srgbClr val="7030A0"/>
                </a:solidFill>
              </a:rPr>
              <a:t>。</a:t>
            </a:r>
            <a:endParaRPr lang="en-US" altLang="zh-TW" dirty="0">
              <a:solidFill>
                <a:srgbClr val="7030A0"/>
              </a:solidFill>
            </a:endParaRPr>
          </a:p>
          <a:p>
            <a:pPr algn="just"/>
            <a:r>
              <a:rPr lang="zh-TW" altLang="en-US" dirty="0">
                <a:solidFill>
                  <a:srgbClr val="7030A0"/>
                </a:solidFill>
              </a:rPr>
              <a:t>記得記得</a:t>
            </a:r>
            <a:r>
              <a:rPr lang="en-US" altLang="zh-TW" dirty="0">
                <a:solidFill>
                  <a:srgbClr val="7030A0"/>
                </a:solidFill>
              </a:rPr>
              <a:t>!!!!!!</a:t>
            </a:r>
            <a:r>
              <a:rPr lang="zh-TW" altLang="en-US" dirty="0">
                <a:solidFill>
                  <a:srgbClr val="7030A0"/>
                </a:solidFill>
              </a:rPr>
              <a:t>必須要把</a:t>
            </a:r>
            <a:r>
              <a:rPr lang="en-US" altLang="zh-TW" dirty="0">
                <a:solidFill>
                  <a:srgbClr val="7030A0"/>
                </a:solidFill>
              </a:rPr>
              <a:t>HandTrackingModule.py</a:t>
            </a:r>
            <a:r>
              <a:rPr lang="zh-TW" altLang="en-US" dirty="0">
                <a:solidFill>
                  <a:srgbClr val="7030A0"/>
                </a:solidFill>
              </a:rPr>
              <a:t>檔的位置給確實引入好，因為安裝</a:t>
            </a:r>
            <a:r>
              <a:rPr lang="en-US" altLang="zh-TW" dirty="0">
                <a:solidFill>
                  <a:srgbClr val="7030A0"/>
                </a:solidFill>
              </a:rPr>
              <a:t>CVZONE</a:t>
            </a:r>
            <a:r>
              <a:rPr lang="zh-TW" altLang="en-US" dirty="0">
                <a:solidFill>
                  <a:srgbClr val="7030A0"/>
                </a:solidFill>
              </a:rPr>
              <a:t>時會有這個</a:t>
            </a:r>
            <a:r>
              <a:rPr lang="en-US" altLang="zh-TW" dirty="0">
                <a:solidFill>
                  <a:srgbClr val="7030A0"/>
                </a:solidFill>
              </a:rPr>
              <a:t>HandTrackingModule.py</a:t>
            </a:r>
            <a:r>
              <a:rPr lang="zh-TW" altLang="en-US" dirty="0">
                <a:solidFill>
                  <a:srgbClr val="7030A0"/>
                </a:solidFill>
              </a:rPr>
              <a:t>，但實驗要求有去修改其中的程式，如果沒有去修改每個程式都會整個不能執行。</a:t>
            </a:r>
            <a:endParaRPr lang="en-US" altLang="zh-TW" dirty="0">
              <a:solidFill>
                <a:srgbClr val="7030A0"/>
              </a:solidFill>
            </a:endParaRPr>
          </a:p>
          <a:p>
            <a:endParaRPr lang="en-US" altLang="zh-TW" dirty="0">
              <a:solidFill>
                <a:srgbClr val="7030A0"/>
              </a:solidFill>
            </a:endParaRPr>
          </a:p>
        </p:txBody>
      </p:sp>
    </p:spTree>
    <p:extLst>
      <p:ext uri="{BB962C8B-B14F-4D97-AF65-F5344CB8AC3E}">
        <p14:creationId xmlns:p14="http://schemas.microsoft.com/office/powerpoint/2010/main" val="3103760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91D9A8-C054-43CB-A20F-7AD98127D4EC}"/>
              </a:ext>
            </a:extLst>
          </p:cNvPr>
          <p:cNvSpPr>
            <a:spLocks noGrp="1"/>
          </p:cNvSpPr>
          <p:nvPr>
            <p:ph type="title"/>
          </p:nvPr>
        </p:nvSpPr>
        <p:spPr>
          <a:xfrm>
            <a:off x="1371600" y="685800"/>
            <a:ext cx="9601200" cy="616789"/>
          </a:xfrm>
        </p:spPr>
        <p:txBody>
          <a:bodyPr>
            <a:normAutofit fontScale="90000"/>
          </a:bodyPr>
          <a:lstStyle/>
          <a:p>
            <a:r>
              <a:rPr lang="zh-TW" altLang="en-US" dirty="0"/>
              <a:t>環境架設</a:t>
            </a:r>
          </a:p>
        </p:txBody>
      </p:sp>
      <p:sp>
        <p:nvSpPr>
          <p:cNvPr id="3" name="內容版面配置區 2">
            <a:extLst>
              <a:ext uri="{FF2B5EF4-FFF2-40B4-BE49-F238E27FC236}">
                <a16:creationId xmlns:a16="http://schemas.microsoft.com/office/drawing/2014/main" id="{DCE45879-1E7F-4A30-A140-E8C7AAE4C51B}"/>
              </a:ext>
            </a:extLst>
          </p:cNvPr>
          <p:cNvSpPr>
            <a:spLocks noGrp="1"/>
          </p:cNvSpPr>
          <p:nvPr>
            <p:ph idx="1"/>
          </p:nvPr>
        </p:nvSpPr>
        <p:spPr>
          <a:xfrm>
            <a:off x="1371599" y="1302589"/>
            <a:ext cx="10127411" cy="5106837"/>
          </a:xfrm>
        </p:spPr>
        <p:txBody>
          <a:bodyPr/>
          <a:lstStyle/>
          <a:p>
            <a:r>
              <a:rPr lang="zh-TW" altLang="en-US" dirty="0">
                <a:solidFill>
                  <a:srgbClr val="7030A0"/>
                </a:solidFill>
              </a:rPr>
              <a:t>要架設環境請依照</a:t>
            </a:r>
            <a:r>
              <a:rPr lang="en-US" altLang="zh-TW" dirty="0">
                <a:solidFill>
                  <a:srgbClr val="7030A0"/>
                </a:solidFill>
              </a:rPr>
              <a:t>hand0707.yaml</a:t>
            </a:r>
            <a:r>
              <a:rPr lang="zh-TW" altLang="en-US" dirty="0">
                <a:solidFill>
                  <a:srgbClr val="7030A0"/>
                </a:solidFill>
              </a:rPr>
              <a:t>檔裏頭寫得去進行架設，最簡單方式就是利用</a:t>
            </a:r>
            <a:r>
              <a:rPr lang="en-US" altLang="zh-TW" dirty="0" err="1">
                <a:solidFill>
                  <a:srgbClr val="7030A0"/>
                </a:solidFill>
              </a:rPr>
              <a:t>conda</a:t>
            </a:r>
            <a:r>
              <a:rPr lang="zh-TW" altLang="en-US" dirty="0">
                <a:solidFill>
                  <a:srgbClr val="7030A0"/>
                </a:solidFill>
              </a:rPr>
              <a:t>直接引入</a:t>
            </a:r>
            <a:r>
              <a:rPr lang="en-US" altLang="zh-TW" dirty="0">
                <a:solidFill>
                  <a:srgbClr val="7030A0"/>
                </a:solidFill>
              </a:rPr>
              <a:t>hand0707.yaml</a:t>
            </a:r>
            <a:r>
              <a:rPr lang="zh-TW" altLang="en-US" dirty="0">
                <a:solidFill>
                  <a:srgbClr val="7030A0"/>
                </a:solidFill>
              </a:rPr>
              <a:t>檔來直接建一個新的虛擬環境。</a:t>
            </a:r>
            <a:endParaRPr lang="en-US" altLang="zh-TW" dirty="0">
              <a:solidFill>
                <a:srgbClr val="7030A0"/>
              </a:solidFill>
            </a:endParaRPr>
          </a:p>
          <a:p>
            <a:pPr lvl="1"/>
            <a:r>
              <a:rPr lang="en-US" altLang="zh-TW" i="0" dirty="0" err="1">
                <a:solidFill>
                  <a:srgbClr val="7030A0"/>
                </a:solidFill>
              </a:rPr>
              <a:t>conda</a:t>
            </a:r>
            <a:r>
              <a:rPr lang="en-US" altLang="zh-TW" i="0" dirty="0">
                <a:solidFill>
                  <a:srgbClr val="7030A0"/>
                </a:solidFill>
              </a:rPr>
              <a:t> env create -n </a:t>
            </a:r>
            <a:r>
              <a:rPr lang="zh-TW" altLang="en-US" i="0" dirty="0">
                <a:solidFill>
                  <a:srgbClr val="7030A0"/>
                </a:solidFill>
              </a:rPr>
              <a:t>自己取名字 </a:t>
            </a:r>
            <a:r>
              <a:rPr lang="en-US" altLang="zh-TW" i="0" dirty="0">
                <a:solidFill>
                  <a:srgbClr val="7030A0"/>
                </a:solidFill>
              </a:rPr>
              <a:t>-f hand0707.yaml</a:t>
            </a:r>
            <a:r>
              <a:rPr lang="zh-TW" altLang="en-US" i="0" dirty="0">
                <a:solidFill>
                  <a:srgbClr val="7030A0"/>
                </a:solidFill>
              </a:rPr>
              <a:t> </a:t>
            </a:r>
            <a:r>
              <a:rPr lang="en-US" altLang="zh-TW" i="0" dirty="0">
                <a:solidFill>
                  <a:srgbClr val="7030A0"/>
                </a:solidFill>
              </a:rPr>
              <a:t>(</a:t>
            </a:r>
            <a:r>
              <a:rPr lang="zh-TW" altLang="en-US" i="0" dirty="0">
                <a:solidFill>
                  <a:srgbClr val="7030A0"/>
                </a:solidFill>
              </a:rPr>
              <a:t>執行指令</a:t>
            </a:r>
            <a:r>
              <a:rPr lang="en-US" altLang="zh-TW" i="0" dirty="0">
                <a:solidFill>
                  <a:srgbClr val="7030A0"/>
                </a:solidFill>
              </a:rPr>
              <a:t>)</a:t>
            </a:r>
          </a:p>
          <a:p>
            <a:r>
              <a:rPr lang="zh-TW" altLang="en-US" i="0" dirty="0">
                <a:solidFill>
                  <a:srgbClr val="7030A0"/>
                </a:solidFill>
              </a:rPr>
              <a:t>建議環境都使用相同的版本，如果架設成不同版本，可能會出現許多意想不到的</a:t>
            </a:r>
            <a:r>
              <a:rPr lang="en-US" altLang="zh-TW" i="0" dirty="0">
                <a:solidFill>
                  <a:srgbClr val="7030A0"/>
                </a:solidFill>
              </a:rPr>
              <a:t>BUG</a:t>
            </a:r>
            <a:r>
              <a:rPr lang="zh-TW" altLang="en-US" i="0" dirty="0">
                <a:solidFill>
                  <a:srgbClr val="7030A0"/>
                </a:solidFill>
              </a:rPr>
              <a:t>，如果想挑戰解除</a:t>
            </a:r>
            <a:r>
              <a:rPr lang="en-US" altLang="zh-TW" i="0" dirty="0">
                <a:solidFill>
                  <a:srgbClr val="7030A0"/>
                </a:solidFill>
              </a:rPr>
              <a:t>BUG</a:t>
            </a:r>
            <a:r>
              <a:rPr lang="zh-TW" altLang="en-US" i="0" dirty="0">
                <a:solidFill>
                  <a:srgbClr val="7030A0"/>
                </a:solidFill>
              </a:rPr>
              <a:t>可以盡情去測試這我不反對</a:t>
            </a:r>
            <a:r>
              <a:rPr lang="en-US" altLang="zh-TW" i="0" dirty="0">
                <a:solidFill>
                  <a:srgbClr val="7030A0"/>
                </a:solidFill>
              </a:rPr>
              <a:t>~~</a:t>
            </a:r>
            <a:r>
              <a:rPr lang="zh-TW" altLang="en-US" i="0" dirty="0">
                <a:solidFill>
                  <a:srgbClr val="7030A0"/>
                </a:solidFill>
              </a:rPr>
              <a:t>只是程式可能就要大幅修改</a:t>
            </a:r>
            <a:r>
              <a:rPr lang="en-US" altLang="zh-TW" i="0" dirty="0">
                <a:solidFill>
                  <a:srgbClr val="7030A0"/>
                </a:solidFill>
              </a:rPr>
              <a:t>(</a:t>
            </a:r>
            <a:r>
              <a:rPr lang="zh-TW" altLang="en-US" dirty="0">
                <a:solidFill>
                  <a:srgbClr val="7030A0"/>
                </a:solidFill>
              </a:rPr>
              <a:t>笑</a:t>
            </a:r>
            <a:endParaRPr lang="en-US" altLang="zh-TW" i="0" dirty="0">
              <a:solidFill>
                <a:srgbClr val="7030A0"/>
              </a:solidFill>
            </a:endParaRPr>
          </a:p>
        </p:txBody>
      </p:sp>
      <p:sp>
        <p:nvSpPr>
          <p:cNvPr id="4" name="文字方塊 3">
            <a:extLst>
              <a:ext uri="{FF2B5EF4-FFF2-40B4-BE49-F238E27FC236}">
                <a16:creationId xmlns:a16="http://schemas.microsoft.com/office/drawing/2014/main" id="{1D529F6A-F5DA-4D61-9D03-266139731FD3}"/>
              </a:ext>
            </a:extLst>
          </p:cNvPr>
          <p:cNvSpPr txBox="1"/>
          <p:nvPr/>
        </p:nvSpPr>
        <p:spPr>
          <a:xfrm>
            <a:off x="685799" y="5608427"/>
            <a:ext cx="8975786" cy="1249573"/>
          </a:xfrm>
          <a:prstGeom prst="rect">
            <a:avLst/>
          </a:prstGeom>
          <a:noFill/>
        </p:spPr>
        <p:txBody>
          <a:bodyPr wrap="square" rtlCol="0">
            <a:spAutoFit/>
          </a:bodyPr>
          <a:lstStyle/>
          <a:p>
            <a:pPr indent="-384048" defTabSz="914400">
              <a:lnSpc>
                <a:spcPct val="94000"/>
              </a:lnSpc>
              <a:spcAft>
                <a:spcPts val="200"/>
              </a:spcAft>
              <a:buFont typeface="Franklin Gothic Book" panose="020B0503020102020204" pitchFamily="34" charset="0"/>
            </a:pPr>
            <a:r>
              <a:rPr lang="zh-TW" altLang="en-US" sz="2000" dirty="0">
                <a:solidFill>
                  <a:srgbClr val="FF0000"/>
                </a:solidFill>
              </a:rPr>
              <a:t>建造虛擬環境操作網址</a:t>
            </a:r>
            <a:r>
              <a:rPr lang="en-US" altLang="zh-TW" sz="2000" dirty="0">
                <a:solidFill>
                  <a:srgbClr val="FF0000"/>
                </a:solidFill>
              </a:rPr>
              <a:t>https://medium.com/python4u/%E7%94%A8conda%E5%BB%BA%E7%AB%8B%E5%8F%8A%E7%AE%A1%E7%90%86python%E8%99%9B%E6%93%AC%E7%92%B0%E5%A2%83-b61fd2a76566https://ithelp.ithome.com.tw/articles/10218768</a:t>
            </a:r>
            <a:endParaRPr lang="zh-TW" altLang="en-US" sz="2000" dirty="0">
              <a:solidFill>
                <a:srgbClr val="FF0000"/>
              </a:solidFill>
            </a:endParaRPr>
          </a:p>
        </p:txBody>
      </p:sp>
    </p:spTree>
    <p:extLst>
      <p:ext uri="{BB962C8B-B14F-4D97-AF65-F5344CB8AC3E}">
        <p14:creationId xmlns:p14="http://schemas.microsoft.com/office/powerpoint/2010/main" val="2565344332"/>
      </p:ext>
    </p:extLst>
  </p:cSld>
  <p:clrMapOvr>
    <a:masterClrMapping/>
  </p:clrMapOvr>
</p:sld>
</file>

<file path=ppt/theme/theme1.xml><?xml version="1.0" encoding="utf-8"?>
<a:theme xmlns:a="http://schemas.openxmlformats.org/drawingml/2006/main" name="裁剪">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TM10001105[[fn=裁剪]]</Template>
  <TotalTime>332</TotalTime>
  <Words>1884</Words>
  <Application>Microsoft Office PowerPoint</Application>
  <PresentationFormat>寬螢幕</PresentationFormat>
  <Paragraphs>113</Paragraphs>
  <Slides>13</Slides>
  <Notes>0</Notes>
  <HiddenSlides>0</HiddenSlides>
  <MMClips>0</MMClips>
  <ScaleCrop>false</ScaleCrop>
  <HeadingPairs>
    <vt:vector size="6" baseType="variant">
      <vt:variant>
        <vt:lpstr>使用字型</vt:lpstr>
      </vt:variant>
      <vt:variant>
        <vt:i4>2</vt:i4>
      </vt:variant>
      <vt:variant>
        <vt:lpstr>佈景主題</vt:lpstr>
      </vt:variant>
      <vt:variant>
        <vt:i4>1</vt:i4>
      </vt:variant>
      <vt:variant>
        <vt:lpstr>投影片標題</vt:lpstr>
      </vt:variant>
      <vt:variant>
        <vt:i4>13</vt:i4>
      </vt:variant>
    </vt:vector>
  </HeadingPairs>
  <TitlesOfParts>
    <vt:vector size="16" baseType="lpstr">
      <vt:lpstr>微軟正黑體</vt:lpstr>
      <vt:lpstr>Franklin Gothic Book</vt:lpstr>
      <vt:lpstr>裁剪</vt:lpstr>
      <vt:lpstr>手勢辨識交接資料</vt:lpstr>
      <vt:lpstr>darknet_images_backup</vt:lpstr>
      <vt:lpstr>darknet_video</vt:lpstr>
      <vt:lpstr>darknet_video_canrun_backup</vt:lpstr>
      <vt:lpstr>darknet_video_flask(最最最重要程式~~)</vt:lpstr>
      <vt:lpstr>darknet_video_flask(最最最重要程式~~)</vt:lpstr>
      <vt:lpstr>robo</vt:lpstr>
      <vt:lpstr>整體程式執行順序</vt:lpstr>
      <vt:lpstr>環境架設</vt:lpstr>
      <vt:lpstr>create_image_opencarmera</vt:lpstr>
      <vt:lpstr>tello_airplane</vt:lpstr>
      <vt:lpstr>tello_airplane</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手勢辨識交接資料</dc:title>
  <dc:creator>盈助 陳</dc:creator>
  <cp:lastModifiedBy>盈助 陳</cp:lastModifiedBy>
  <cp:revision>31</cp:revision>
  <dcterms:created xsi:type="dcterms:W3CDTF">2022-07-14T03:28:41Z</dcterms:created>
  <dcterms:modified xsi:type="dcterms:W3CDTF">2022-07-21T08:21:15Z</dcterms:modified>
</cp:coreProperties>
</file>