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72" r:id="rId11"/>
    <p:sldId id="269" r:id="rId12"/>
    <p:sldId id="268" r:id="rId13"/>
    <p:sldId id="270" r:id="rId14"/>
    <p:sldId id="263" r:id="rId15"/>
    <p:sldId id="265" r:id="rId16"/>
    <p:sldId id="26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9A346D4-7BC2-4FBA-8579-A2C85CFD2F81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7"/>
            <p14:sldId id="262"/>
            <p14:sldId id="272"/>
            <p14:sldId id="269"/>
            <p14:sldId id="268"/>
            <p14:sldId id="270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A5F06-06CE-4E70-B8B6-C4DCCFA54A20}">
  <a:tblStyle styleId="{AFEA5F06-06CE-4E70-B8B6-C4DCCFA54A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Дизайн сетей ЦОД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EVPN/VXLAN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5745" y="1080655"/>
            <a:ext cx="73706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Снимает ограничение в 4096 </a:t>
            </a:r>
            <a:r>
              <a:rPr lang="en-US" dirty="0"/>
              <a:t>VLAN </a:t>
            </a:r>
            <a:r>
              <a:rPr lang="ru-RU" dirty="0"/>
              <a:t>за счет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использования 24-разрядных идентификаторов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позволяя создавать 16 миллионов изолированных сетей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Поддерживает передачу трафика второго уровня по множественным путям (ECMP передача)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Позволяет использовать </a:t>
            </a:r>
            <a:r>
              <a:rPr lang="en-US" dirty="0" err="1"/>
              <a:t>Anycast</a:t>
            </a:r>
            <a:r>
              <a:rPr lang="en-US" dirty="0"/>
              <a:t> Gateway </a:t>
            </a:r>
            <a:r>
              <a:rPr lang="ru-RU" dirty="0"/>
              <a:t>на всех </a:t>
            </a:r>
            <a:r>
              <a:rPr lang="en-US" dirty="0"/>
              <a:t>VTEP </a:t>
            </a:r>
            <a:r>
              <a:rPr lang="ru-RU" dirty="0"/>
              <a:t>устройствах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Поддерживает </a:t>
            </a:r>
            <a:r>
              <a:rPr lang="en-US" dirty="0"/>
              <a:t>L2 </a:t>
            </a:r>
            <a:r>
              <a:rPr lang="ru-RU" dirty="0"/>
              <a:t>и </a:t>
            </a:r>
            <a:r>
              <a:rPr lang="en-US" dirty="0"/>
              <a:t>L3 VPN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Поддерживает L2 поверх IP сети – использует UDP </a:t>
            </a:r>
            <a:r>
              <a:rPr lang="ru-RU" dirty="0" smtClean="0"/>
              <a:t>для передачи кадров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Поддерживает </a:t>
            </a:r>
            <a:r>
              <a:rPr lang="en-US" dirty="0" err="1" smtClean="0"/>
              <a:t>Multihomming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914" y="323797"/>
            <a:ext cx="8520600" cy="777639"/>
          </a:xfrm>
        </p:spPr>
        <p:txBody>
          <a:bodyPr/>
          <a:lstStyle/>
          <a:p>
            <a:r>
              <a:rPr lang="ru-RU" dirty="0" smtClean="0"/>
              <a:t>Используемая адресация в</a:t>
            </a:r>
            <a:r>
              <a:rPr lang="en-US" dirty="0" smtClean="0"/>
              <a:t> IP</a:t>
            </a:r>
            <a:r>
              <a:rPr lang="ru-RU" dirty="0" smtClean="0"/>
              <a:t> фабрике: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7927" y="1177635"/>
            <a:ext cx="49530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 – </a:t>
            </a:r>
            <a:r>
              <a:rPr lang="ru-RU" dirty="0" smtClean="0"/>
              <a:t>номер </a:t>
            </a:r>
            <a:r>
              <a:rPr lang="en-US" dirty="0" smtClean="0"/>
              <a:t>Pod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10.0.0.0/24 </a:t>
            </a:r>
            <a:r>
              <a:rPr lang="en-US" dirty="0"/>
              <a:t>- p2p/31 </a:t>
            </a:r>
            <a:r>
              <a:rPr lang="ru-RU" dirty="0"/>
              <a:t>для </a:t>
            </a:r>
            <a:r>
              <a:rPr lang="en-US" dirty="0"/>
              <a:t>DCI </a:t>
            </a:r>
            <a:endParaRPr lang="en-US" dirty="0" smtClean="0"/>
          </a:p>
          <a:p>
            <a:r>
              <a:rPr lang="en-US" dirty="0" smtClean="0"/>
              <a:t>10.n.0.0/24 – </a:t>
            </a:r>
            <a:r>
              <a:rPr lang="ru-RU" dirty="0" smtClean="0"/>
              <a:t>Резерв </a:t>
            </a:r>
            <a:endParaRPr lang="en-US" dirty="0" smtClean="0"/>
          </a:p>
          <a:p>
            <a:r>
              <a:rPr lang="ru-RU" dirty="0" smtClean="0"/>
              <a:t>10.</a:t>
            </a:r>
            <a:r>
              <a:rPr lang="en-US" dirty="0" smtClean="0"/>
              <a:t>n.1.0/24 </a:t>
            </a:r>
            <a:r>
              <a:rPr lang="en-US" dirty="0"/>
              <a:t>- p2p/31 </a:t>
            </a:r>
            <a:r>
              <a:rPr lang="ru-RU" dirty="0"/>
              <a:t>для подключения к </a:t>
            </a:r>
            <a:r>
              <a:rPr lang="en-US" dirty="0"/>
              <a:t>Spine1 </a:t>
            </a:r>
            <a:endParaRPr lang="en-US" dirty="0" smtClean="0"/>
          </a:p>
          <a:p>
            <a:r>
              <a:rPr lang="en-US" dirty="0" smtClean="0"/>
              <a:t>10.n.2.0/24 </a:t>
            </a:r>
            <a:r>
              <a:rPr lang="en-US" dirty="0"/>
              <a:t>- p2p/31 </a:t>
            </a:r>
            <a:r>
              <a:rPr lang="ru-RU" dirty="0"/>
              <a:t>для подключения к </a:t>
            </a:r>
            <a:r>
              <a:rPr lang="en-US" dirty="0"/>
              <a:t>Spine2 </a:t>
            </a:r>
            <a:endParaRPr lang="en-US" dirty="0" smtClean="0"/>
          </a:p>
          <a:p>
            <a:r>
              <a:rPr lang="en-US" dirty="0" smtClean="0"/>
              <a:t>10.n.3-250.0 </a:t>
            </a:r>
            <a:r>
              <a:rPr lang="en-US" dirty="0"/>
              <a:t>- </a:t>
            </a:r>
            <a:r>
              <a:rPr lang="ru-RU" dirty="0"/>
              <a:t>Резерв </a:t>
            </a:r>
            <a:endParaRPr lang="en-US" dirty="0" smtClean="0"/>
          </a:p>
          <a:p>
            <a:r>
              <a:rPr lang="ru-RU" dirty="0" smtClean="0"/>
              <a:t>10.</a:t>
            </a:r>
            <a:r>
              <a:rPr lang="en-US" dirty="0" smtClean="0"/>
              <a:t>n.251.0/24 </a:t>
            </a:r>
            <a:r>
              <a:rPr lang="en-US" dirty="0"/>
              <a:t>- p2p/31 </a:t>
            </a:r>
            <a:r>
              <a:rPr lang="ru-RU" dirty="0"/>
              <a:t>для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ru-RU" dirty="0"/>
              <a:t>между </a:t>
            </a:r>
            <a:r>
              <a:rPr lang="en-US" dirty="0"/>
              <a:t>Leaf </a:t>
            </a:r>
            <a:r>
              <a:rPr lang="ru-RU" dirty="0"/>
              <a:t>парой </a:t>
            </a:r>
            <a:endParaRPr lang="en-US" dirty="0" smtClean="0"/>
          </a:p>
          <a:p>
            <a:r>
              <a:rPr lang="ru-RU" dirty="0" smtClean="0"/>
              <a:t>10.</a:t>
            </a:r>
            <a:r>
              <a:rPr lang="en-US" dirty="0" smtClean="0"/>
              <a:t>n.254.0/24 </a:t>
            </a:r>
            <a:r>
              <a:rPr lang="en-US" dirty="0"/>
              <a:t>- Loopback/32 </a:t>
            </a:r>
            <a:r>
              <a:rPr lang="ru-RU" dirty="0"/>
              <a:t>для </a:t>
            </a:r>
            <a:r>
              <a:rPr lang="en-US" dirty="0" smtClean="0"/>
              <a:t>EVPN</a:t>
            </a:r>
          </a:p>
          <a:p>
            <a:r>
              <a:rPr lang="en-US" dirty="0" smtClean="0"/>
              <a:t>10.n.255.0/24 </a:t>
            </a:r>
            <a:r>
              <a:rPr lang="en-US" dirty="0"/>
              <a:t>- p2p/31 </a:t>
            </a:r>
            <a:r>
              <a:rPr lang="ru-RU" dirty="0"/>
              <a:t>для </a:t>
            </a:r>
            <a:r>
              <a:rPr lang="en-US" dirty="0"/>
              <a:t>MLAG </a:t>
            </a:r>
            <a:r>
              <a:rPr lang="ru-RU" dirty="0"/>
              <a:t>между </a:t>
            </a:r>
            <a:r>
              <a:rPr lang="en-US" dirty="0"/>
              <a:t>Leaf </a:t>
            </a:r>
            <a:r>
              <a:rPr lang="ru-RU" dirty="0"/>
              <a:t>парой</a:t>
            </a:r>
          </a:p>
        </p:txBody>
      </p:sp>
    </p:spTree>
    <p:extLst>
      <p:ext uri="{BB962C8B-B14F-4D97-AF65-F5344CB8AC3E}">
        <p14:creationId xmlns:p14="http://schemas.microsoft.com/office/powerpoint/2010/main" val="38038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39094"/>
          </a:xfrm>
        </p:spPr>
        <p:txBody>
          <a:bodyPr/>
          <a:lstStyle/>
          <a:p>
            <a:r>
              <a:rPr lang="ru-RU" dirty="0" smtClean="0"/>
              <a:t>Используемые </a:t>
            </a:r>
            <a:r>
              <a:rPr lang="ru-RU" dirty="0" err="1" smtClean="0"/>
              <a:t>А</a:t>
            </a:r>
            <a:r>
              <a:rPr lang="ru-RU" dirty="0" err="1"/>
              <a:t>в</a:t>
            </a:r>
            <a:r>
              <a:rPr lang="ru-RU" dirty="0" err="1" smtClean="0"/>
              <a:t>томные</a:t>
            </a:r>
            <a:r>
              <a:rPr lang="ru-RU" dirty="0" smtClean="0"/>
              <a:t> системы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9336" y="1177265"/>
            <a:ext cx="19672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Pod-1 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DC</a:t>
            </a:r>
            <a:r>
              <a:rPr kumimoji="0" lang="en-US" alt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Green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1054" y="1197675"/>
            <a:ext cx="2258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Pod-2 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DC Red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87384"/>
              </p:ext>
            </p:extLst>
          </p:nvPr>
        </p:nvGraphicFramePr>
        <p:xfrm>
          <a:off x="215208" y="1821901"/>
          <a:ext cx="3213792" cy="2964843"/>
        </p:xfrm>
        <a:graphic>
          <a:graphicData uri="http://schemas.openxmlformats.org/drawingml/2006/table">
            <a:tbl>
              <a:tblPr firstRow="1" firstCol="1" bandRow="1">
                <a:tableStyleId>{AFEA5F06-06CE-4E70-B8B6-C4DCCFA54A20}</a:tableStyleId>
              </a:tblPr>
              <a:tblGrid>
                <a:gridCol w="2055047">
                  <a:extLst>
                    <a:ext uri="{9D8B030D-6E8A-4147-A177-3AD203B41FA5}">
                      <a16:colId xmlns:a16="http://schemas.microsoft.com/office/drawing/2014/main" val="3380970900"/>
                    </a:ext>
                  </a:extLst>
                </a:gridCol>
                <a:gridCol w="1158745">
                  <a:extLst>
                    <a:ext uri="{9D8B030D-6E8A-4147-A177-3AD203B41FA5}">
                      <a16:colId xmlns:a16="http://schemas.microsoft.com/office/drawing/2014/main" val="2285431304"/>
                    </a:ext>
                  </a:extLst>
                </a:gridCol>
              </a:tblGrid>
              <a:tr h="329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Device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860512"/>
                  </a:ext>
                </a:extLst>
              </a:tr>
              <a:tr h="329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Spine1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65100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0852275"/>
                  </a:ext>
                </a:extLst>
              </a:tr>
              <a:tr h="329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Spine2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65100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82702"/>
                  </a:ext>
                </a:extLst>
              </a:tr>
              <a:tr h="329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Leaf1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65001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6962738"/>
                  </a:ext>
                </a:extLst>
              </a:tr>
              <a:tr h="329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Leaf2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65001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8098195"/>
                  </a:ext>
                </a:extLst>
              </a:tr>
              <a:tr h="329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Leaf3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65002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1491489"/>
                  </a:ext>
                </a:extLst>
              </a:tr>
              <a:tr h="329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Leaf4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65002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2879604"/>
                  </a:ext>
                </a:extLst>
              </a:tr>
              <a:tr h="329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Border-Leaf5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65003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6531935"/>
                  </a:ext>
                </a:extLst>
              </a:tr>
              <a:tr h="329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Border-Leaf6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65004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509931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09814"/>
              </p:ext>
            </p:extLst>
          </p:nvPr>
        </p:nvGraphicFramePr>
        <p:xfrm>
          <a:off x="4141008" y="1821901"/>
          <a:ext cx="2938664" cy="1606430"/>
        </p:xfrm>
        <a:graphic>
          <a:graphicData uri="http://schemas.openxmlformats.org/drawingml/2006/table">
            <a:tbl>
              <a:tblPr firstRow="1" firstCol="1" bandRow="1">
                <a:tableStyleId>{AFEA5F06-06CE-4E70-B8B6-C4DCCFA54A20}</a:tableStyleId>
              </a:tblPr>
              <a:tblGrid>
                <a:gridCol w="1605066">
                  <a:extLst>
                    <a:ext uri="{9D8B030D-6E8A-4147-A177-3AD203B41FA5}">
                      <a16:colId xmlns:a16="http://schemas.microsoft.com/office/drawing/2014/main" val="2252578339"/>
                    </a:ext>
                  </a:extLst>
                </a:gridCol>
                <a:gridCol w="1333598">
                  <a:extLst>
                    <a:ext uri="{9D8B030D-6E8A-4147-A177-3AD203B41FA5}">
                      <a16:colId xmlns:a16="http://schemas.microsoft.com/office/drawing/2014/main" val="11962109"/>
                    </a:ext>
                  </a:extLst>
                </a:gridCol>
              </a:tblGrid>
              <a:tr h="321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Device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7143815"/>
                  </a:ext>
                </a:extLst>
              </a:tr>
              <a:tr h="321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Spine-3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65200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58365"/>
                  </a:ext>
                </a:extLst>
              </a:tr>
              <a:tr h="321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Leaf-21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65201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2166132"/>
                  </a:ext>
                </a:extLst>
              </a:tr>
              <a:tr h="321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Leaf-22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65202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337714"/>
                  </a:ext>
                </a:extLst>
              </a:tr>
              <a:tr h="321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Leaf-23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65203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81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550" y="330724"/>
            <a:ext cx="7597432" cy="805349"/>
          </a:xfrm>
        </p:spPr>
        <p:txBody>
          <a:bodyPr/>
          <a:lstStyle/>
          <a:p>
            <a:r>
              <a:rPr lang="ru-RU" dirty="0" smtClean="0"/>
              <a:t>Используемая адресация внутри </a:t>
            </a:r>
            <a:r>
              <a:rPr lang="en-US" dirty="0" smtClean="0"/>
              <a:t>VRF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40462" y="1179114"/>
            <a:ext cx="258557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p2p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пиринг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из VRF: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89261"/>
              </p:ext>
            </p:extLst>
          </p:nvPr>
        </p:nvGraphicFramePr>
        <p:xfrm>
          <a:off x="234387" y="1179114"/>
          <a:ext cx="4545431" cy="3302834"/>
        </p:xfrm>
        <a:graphic>
          <a:graphicData uri="http://schemas.openxmlformats.org/drawingml/2006/table">
            <a:tbl>
              <a:tblPr firstRow="1" firstCol="1" bandRow="1">
                <a:tableStyleId>{AFEA5F06-06CE-4E70-B8B6-C4DCCFA54A20}</a:tableStyleId>
              </a:tblPr>
              <a:tblGrid>
                <a:gridCol w="1294508">
                  <a:extLst>
                    <a:ext uri="{9D8B030D-6E8A-4147-A177-3AD203B41FA5}">
                      <a16:colId xmlns:a16="http://schemas.microsoft.com/office/drawing/2014/main" val="953208505"/>
                    </a:ext>
                  </a:extLst>
                </a:gridCol>
                <a:gridCol w="1370956">
                  <a:extLst>
                    <a:ext uri="{9D8B030D-6E8A-4147-A177-3AD203B41FA5}">
                      <a16:colId xmlns:a16="http://schemas.microsoft.com/office/drawing/2014/main" val="2022311688"/>
                    </a:ext>
                  </a:extLst>
                </a:gridCol>
                <a:gridCol w="774956">
                  <a:extLst>
                    <a:ext uri="{9D8B030D-6E8A-4147-A177-3AD203B41FA5}">
                      <a16:colId xmlns:a16="http://schemas.microsoft.com/office/drawing/2014/main" val="1336799403"/>
                    </a:ext>
                  </a:extLst>
                </a:gridCol>
                <a:gridCol w="1105011">
                  <a:extLst>
                    <a:ext uri="{9D8B030D-6E8A-4147-A177-3AD203B41FA5}">
                      <a16:colId xmlns:a16="http://schemas.microsoft.com/office/drawing/2014/main" val="771260442"/>
                    </a:ext>
                  </a:extLst>
                </a:gridCol>
              </a:tblGrid>
              <a:tr h="235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Anycast</a:t>
                      </a:r>
                      <a:r>
                        <a:rPr lang="en-US" sz="1300" dirty="0">
                          <a:effectLst/>
                        </a:rPr>
                        <a:t> GW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Network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VLAN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VRF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5337134"/>
                  </a:ext>
                </a:extLst>
              </a:tr>
              <a:tr h="47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172.16.10.1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172.16.10.0/24</a:t>
                      </a:r>
                      <a:endParaRPr lang="ru-RU" sz="13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192.1.10.0/24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10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ADM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8359617"/>
                  </a:ext>
                </a:extLst>
              </a:tr>
              <a:tr h="47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172.16.20.1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172.16.20.0/24</a:t>
                      </a:r>
                      <a:endParaRPr lang="ru-RU" sz="13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192.1.20.0/24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20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ADM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2301535"/>
                  </a:ext>
                </a:extLst>
              </a:tr>
              <a:tr h="47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172.16.30.1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172.16.30.0/24</a:t>
                      </a:r>
                      <a:endParaRPr lang="ru-RU" sz="13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192.1.</a:t>
                      </a:r>
                      <a:r>
                        <a:rPr lang="en-US" sz="1300" dirty="0">
                          <a:effectLst/>
                        </a:rPr>
                        <a:t>3</a:t>
                      </a:r>
                      <a:r>
                        <a:rPr lang="ru-RU" sz="1300" dirty="0">
                          <a:effectLst/>
                        </a:rPr>
                        <a:t>0.0/24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30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DEV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339016"/>
                  </a:ext>
                </a:extLst>
              </a:tr>
              <a:tr h="47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172.16.40.1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172.16.40.0/24</a:t>
                      </a:r>
                      <a:endParaRPr lang="ru-RU" sz="13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192.1.40.0/24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40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DEV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126922"/>
                  </a:ext>
                </a:extLst>
              </a:tr>
              <a:tr h="239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172.16.50.0/24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50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Stor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2547767"/>
                  </a:ext>
                </a:extLst>
              </a:tr>
              <a:tr h="47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100.0.0.1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100.0.0.0/24</a:t>
                      </a:r>
                      <a:endParaRPr lang="ru-RU" sz="13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192.1.100.0/24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100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EXT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6109041"/>
                  </a:ext>
                </a:extLst>
              </a:tr>
              <a:tr h="47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200.0.0.1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200.0.0.0/24</a:t>
                      </a:r>
                      <a:endParaRPr lang="ru-RU" sz="13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192.1.200.0/24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200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EXT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496422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66679"/>
              </p:ext>
            </p:extLst>
          </p:nvPr>
        </p:nvGraphicFramePr>
        <p:xfrm>
          <a:off x="4840462" y="1654955"/>
          <a:ext cx="4192702" cy="2826992"/>
        </p:xfrm>
        <a:graphic>
          <a:graphicData uri="http://schemas.openxmlformats.org/drawingml/2006/table">
            <a:tbl>
              <a:tblPr firstRow="1" firstCol="1" bandRow="1">
                <a:tableStyleId>{AFEA5F06-06CE-4E70-B8B6-C4DCCFA54A20}</a:tableStyleId>
              </a:tblPr>
              <a:tblGrid>
                <a:gridCol w="1272854">
                  <a:extLst>
                    <a:ext uri="{9D8B030D-6E8A-4147-A177-3AD203B41FA5}">
                      <a16:colId xmlns:a16="http://schemas.microsoft.com/office/drawing/2014/main" val="1568559067"/>
                    </a:ext>
                  </a:extLst>
                </a:gridCol>
                <a:gridCol w="1366710">
                  <a:extLst>
                    <a:ext uri="{9D8B030D-6E8A-4147-A177-3AD203B41FA5}">
                      <a16:colId xmlns:a16="http://schemas.microsoft.com/office/drawing/2014/main" val="3284424932"/>
                    </a:ext>
                  </a:extLst>
                </a:gridCol>
                <a:gridCol w="732855">
                  <a:extLst>
                    <a:ext uri="{9D8B030D-6E8A-4147-A177-3AD203B41FA5}">
                      <a16:colId xmlns:a16="http://schemas.microsoft.com/office/drawing/2014/main" val="1760171083"/>
                    </a:ext>
                  </a:extLst>
                </a:gridCol>
                <a:gridCol w="820283">
                  <a:extLst>
                    <a:ext uri="{9D8B030D-6E8A-4147-A177-3AD203B41FA5}">
                      <a16:colId xmlns:a16="http://schemas.microsoft.com/office/drawing/2014/main" val="4012367231"/>
                    </a:ext>
                  </a:extLst>
                </a:gridCol>
              </a:tblGrid>
              <a:tr h="40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Device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Network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VLAN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VRF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684582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Border-Leaf-5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172.16.101.0/31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1010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9846843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Border-Leaf-5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172.16.103.0/31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1030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4092768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Border-Leaf-5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172.16.110.0/31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5260506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Border-Leaf-6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172.16.101.2/31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0431366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Border-Leaf-6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172.16.103.2/31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2030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7875079"/>
                  </a:ext>
                </a:extLst>
              </a:tr>
              <a:tr h="40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Border-Leaf-6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172.16.110.2/31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2100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965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24691" y="67487"/>
            <a:ext cx="8938023" cy="569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/>
              <a:t>Проверка доступности между серверами</a:t>
            </a:r>
            <a:endParaRPr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5527" y="753490"/>
            <a:ext cx="356754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Server-111#ping </a:t>
            </a:r>
            <a:r>
              <a:rPr lang="en-US" sz="900" dirty="0" err="1" smtClean="0"/>
              <a:t>vrf</a:t>
            </a:r>
            <a:r>
              <a:rPr lang="en-US" sz="900" dirty="0" smtClean="0"/>
              <a:t> V10 172.16.30.211</a:t>
            </a:r>
          </a:p>
          <a:p>
            <a:r>
              <a:rPr lang="en-US" sz="900" dirty="0" smtClean="0"/>
              <a:t>PING 172.16.30.211 (172.16.30.211) 72(100) bytes of data.</a:t>
            </a:r>
          </a:p>
          <a:p>
            <a:r>
              <a:rPr lang="en-US" sz="900" dirty="0" smtClean="0"/>
              <a:t>80 bytes from 172.16.30.211: </a:t>
            </a:r>
            <a:r>
              <a:rPr lang="en-US" sz="900" dirty="0" err="1" smtClean="0"/>
              <a:t>icmp_seq</a:t>
            </a:r>
            <a:r>
              <a:rPr lang="en-US" sz="900" dirty="0" smtClean="0"/>
              <a:t>=1 </a:t>
            </a:r>
            <a:r>
              <a:rPr lang="en-US" sz="900" dirty="0" err="1" smtClean="0"/>
              <a:t>ttl</a:t>
            </a:r>
            <a:r>
              <a:rPr lang="en-US" sz="900" dirty="0" smtClean="0"/>
              <a:t>=59 time=146 </a:t>
            </a:r>
            <a:r>
              <a:rPr lang="en-US" sz="900" dirty="0" err="1" smtClean="0"/>
              <a:t>ms</a:t>
            </a:r>
            <a:endParaRPr lang="en-US" sz="900" dirty="0" smtClean="0"/>
          </a:p>
          <a:p>
            <a:r>
              <a:rPr lang="en-US" sz="900" dirty="0" smtClean="0"/>
              <a:t>80 bytes from 172.16.30.211: </a:t>
            </a:r>
            <a:r>
              <a:rPr lang="en-US" sz="900" dirty="0" err="1" smtClean="0"/>
              <a:t>icmp_seq</a:t>
            </a:r>
            <a:r>
              <a:rPr lang="en-US" sz="900" dirty="0" smtClean="0"/>
              <a:t>=2 </a:t>
            </a:r>
            <a:r>
              <a:rPr lang="en-US" sz="900" dirty="0" err="1" smtClean="0"/>
              <a:t>ttl</a:t>
            </a:r>
            <a:r>
              <a:rPr lang="en-US" sz="900" dirty="0" smtClean="0"/>
              <a:t>=59 time=136 </a:t>
            </a:r>
            <a:r>
              <a:rPr lang="en-US" sz="900" dirty="0" err="1" smtClean="0"/>
              <a:t>ms</a:t>
            </a:r>
            <a:endParaRPr lang="ru-RU" sz="900" dirty="0" smtClean="0"/>
          </a:p>
          <a:p>
            <a:endParaRPr lang="ru-RU" sz="900" dirty="0" smtClean="0"/>
          </a:p>
          <a:p>
            <a:r>
              <a:rPr lang="en-US" sz="900" dirty="0" smtClean="0"/>
              <a:t>Server-111#ping </a:t>
            </a:r>
            <a:r>
              <a:rPr lang="en-US" sz="900" dirty="0" err="1" smtClean="0"/>
              <a:t>vrf</a:t>
            </a:r>
            <a:r>
              <a:rPr lang="en-US" sz="900" dirty="0" smtClean="0"/>
              <a:t> V20 100.0.0.111</a:t>
            </a:r>
          </a:p>
          <a:p>
            <a:r>
              <a:rPr lang="en-US" sz="900" dirty="0" smtClean="0"/>
              <a:t>PING 100.0.0.111 (100.0.0.111) 72(100) bytes of data.</a:t>
            </a:r>
          </a:p>
          <a:p>
            <a:r>
              <a:rPr lang="en-US" sz="900" dirty="0" smtClean="0"/>
              <a:t>80 bytes from 100.0.0.111: </a:t>
            </a:r>
            <a:r>
              <a:rPr lang="en-US" sz="900" dirty="0" err="1" smtClean="0"/>
              <a:t>icmp_seq</a:t>
            </a:r>
            <a:r>
              <a:rPr lang="en-US" sz="900" dirty="0" smtClean="0"/>
              <a:t>=1 </a:t>
            </a:r>
            <a:r>
              <a:rPr lang="en-US" sz="900" dirty="0" err="1" smtClean="0"/>
              <a:t>ttl</a:t>
            </a:r>
            <a:r>
              <a:rPr lang="en-US" sz="900" dirty="0" smtClean="0"/>
              <a:t>=59 time=96.6 </a:t>
            </a:r>
            <a:r>
              <a:rPr lang="en-US" sz="900" dirty="0" err="1" smtClean="0"/>
              <a:t>ms</a:t>
            </a:r>
            <a:endParaRPr lang="en-US" sz="900" dirty="0" smtClean="0"/>
          </a:p>
          <a:p>
            <a:r>
              <a:rPr lang="en-US" sz="900" dirty="0" smtClean="0"/>
              <a:t>80 bytes from 100.0.0.111: </a:t>
            </a:r>
            <a:r>
              <a:rPr lang="en-US" sz="900" dirty="0" err="1" smtClean="0"/>
              <a:t>icmp_seq</a:t>
            </a:r>
            <a:r>
              <a:rPr lang="en-US" sz="900" dirty="0" smtClean="0"/>
              <a:t>=2 </a:t>
            </a:r>
            <a:r>
              <a:rPr lang="en-US" sz="900" dirty="0" err="1" smtClean="0"/>
              <a:t>ttl</a:t>
            </a:r>
            <a:r>
              <a:rPr lang="en-US" sz="900" dirty="0" smtClean="0"/>
              <a:t>=59 time=94.7 </a:t>
            </a:r>
            <a:r>
              <a:rPr lang="en-US" sz="900" dirty="0" err="1" smtClean="0"/>
              <a:t>ms</a:t>
            </a:r>
            <a:endParaRPr lang="ru-RU" sz="900" dirty="0" smtClean="0"/>
          </a:p>
          <a:p>
            <a:endParaRPr lang="ru-RU" sz="900" dirty="0" smtClean="0"/>
          </a:p>
          <a:p>
            <a:r>
              <a:rPr lang="en-US" sz="900" dirty="0" smtClean="0"/>
              <a:t>Server-111#ping </a:t>
            </a:r>
            <a:r>
              <a:rPr lang="en-US" sz="900" dirty="0" err="1" smtClean="0"/>
              <a:t>vrf</a:t>
            </a:r>
            <a:r>
              <a:rPr lang="en-US" sz="900" dirty="0" smtClean="0"/>
              <a:t> V40 172.16.10.122</a:t>
            </a:r>
          </a:p>
          <a:p>
            <a:r>
              <a:rPr lang="en-US" sz="900" dirty="0" smtClean="0"/>
              <a:t>PING 172.16.10.122 (172.16.10.122) 72(100) bytes of data.</a:t>
            </a:r>
          </a:p>
          <a:p>
            <a:r>
              <a:rPr lang="en-US" sz="900" dirty="0" smtClean="0"/>
              <a:t>80 bytes from 172.16.10.122: </a:t>
            </a:r>
            <a:r>
              <a:rPr lang="en-US" sz="900" dirty="0" err="1" smtClean="0"/>
              <a:t>icmp_seq</a:t>
            </a:r>
            <a:r>
              <a:rPr lang="en-US" sz="900" dirty="0" smtClean="0"/>
              <a:t>=1 </a:t>
            </a:r>
            <a:r>
              <a:rPr lang="en-US" sz="900" dirty="0" err="1" smtClean="0"/>
              <a:t>ttl</a:t>
            </a:r>
            <a:r>
              <a:rPr lang="en-US" sz="900" dirty="0" smtClean="0"/>
              <a:t>=59 time=66.1 </a:t>
            </a:r>
            <a:r>
              <a:rPr lang="en-US" sz="900" dirty="0" err="1" smtClean="0"/>
              <a:t>ms</a:t>
            </a:r>
            <a:endParaRPr lang="en-US" sz="900" dirty="0" smtClean="0"/>
          </a:p>
          <a:p>
            <a:r>
              <a:rPr lang="en-US" sz="900" dirty="0" smtClean="0"/>
              <a:t>80 bytes from 172.16.10.122: </a:t>
            </a:r>
            <a:r>
              <a:rPr lang="en-US" sz="900" dirty="0" err="1" smtClean="0"/>
              <a:t>icmp_seq</a:t>
            </a:r>
            <a:r>
              <a:rPr lang="en-US" sz="900" dirty="0" smtClean="0"/>
              <a:t>=2 </a:t>
            </a:r>
            <a:r>
              <a:rPr lang="en-US" sz="900" dirty="0" err="1" smtClean="0"/>
              <a:t>ttl</a:t>
            </a:r>
            <a:r>
              <a:rPr lang="en-US" sz="900" dirty="0" smtClean="0"/>
              <a:t>=59 time=60.3 </a:t>
            </a:r>
            <a:r>
              <a:rPr lang="en-US" sz="900" dirty="0" err="1" smtClean="0"/>
              <a:t>ms</a:t>
            </a:r>
            <a:endParaRPr lang="ru-RU" sz="900" dirty="0" smtClean="0"/>
          </a:p>
          <a:p>
            <a:endParaRPr lang="ru-RU" sz="900" dirty="0" smtClean="0"/>
          </a:p>
          <a:p>
            <a:r>
              <a:rPr lang="en-US" sz="900" dirty="0" smtClean="0"/>
              <a:t>Server-111#ping </a:t>
            </a:r>
            <a:r>
              <a:rPr lang="en-US" sz="900" dirty="0" err="1" smtClean="0"/>
              <a:t>vrf</a:t>
            </a:r>
            <a:r>
              <a:rPr lang="en-US" sz="900" dirty="0" smtClean="0"/>
              <a:t> V50 172.16.50.122</a:t>
            </a:r>
          </a:p>
          <a:p>
            <a:r>
              <a:rPr lang="en-US" sz="900" dirty="0" smtClean="0"/>
              <a:t>PING 172.16.50.122 (172.16.50.122) 72(100) bytes of data.</a:t>
            </a:r>
          </a:p>
          <a:p>
            <a:r>
              <a:rPr lang="en-US" sz="900" dirty="0" smtClean="0"/>
              <a:t>80 bytes from 172.16.50.122: </a:t>
            </a:r>
            <a:r>
              <a:rPr lang="en-US" sz="900" dirty="0" err="1" smtClean="0"/>
              <a:t>icmp_seq</a:t>
            </a:r>
            <a:r>
              <a:rPr lang="en-US" sz="900" dirty="0" smtClean="0"/>
              <a:t>=1 </a:t>
            </a:r>
            <a:r>
              <a:rPr lang="en-US" sz="900" dirty="0" err="1" smtClean="0"/>
              <a:t>ttl</a:t>
            </a:r>
            <a:r>
              <a:rPr lang="en-US" sz="900" dirty="0" smtClean="0"/>
              <a:t>=64 time=75.7 </a:t>
            </a:r>
            <a:r>
              <a:rPr lang="en-US" sz="900" dirty="0" err="1" smtClean="0"/>
              <a:t>ms</a:t>
            </a:r>
            <a:endParaRPr lang="en-US" sz="900" dirty="0" smtClean="0"/>
          </a:p>
          <a:p>
            <a:r>
              <a:rPr lang="en-US" sz="900" dirty="0" smtClean="0"/>
              <a:t>80 bytes from 172.16.50.122: </a:t>
            </a:r>
            <a:r>
              <a:rPr lang="en-US" sz="900" dirty="0" err="1" smtClean="0"/>
              <a:t>icmp_seq</a:t>
            </a:r>
            <a:r>
              <a:rPr lang="en-US" sz="900" dirty="0" smtClean="0"/>
              <a:t>=2 </a:t>
            </a:r>
            <a:r>
              <a:rPr lang="en-US" sz="900" dirty="0" err="1" smtClean="0"/>
              <a:t>ttl</a:t>
            </a:r>
            <a:r>
              <a:rPr lang="en-US" sz="900" dirty="0" smtClean="0"/>
              <a:t>=64 time=66.2 </a:t>
            </a:r>
            <a:r>
              <a:rPr lang="en-US" sz="900" dirty="0" err="1" smtClean="0"/>
              <a:t>ms</a:t>
            </a:r>
            <a:endParaRPr lang="en-US" sz="900" dirty="0" smtClean="0"/>
          </a:p>
          <a:p>
            <a:endParaRPr lang="en-US" sz="900" dirty="0"/>
          </a:p>
          <a:p>
            <a:endParaRPr lang="ru-RU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803073" y="637308"/>
            <a:ext cx="500836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Server-111#traceroute </a:t>
            </a:r>
            <a:r>
              <a:rPr lang="en-US" sz="1100" dirty="0" err="1"/>
              <a:t>vrf</a:t>
            </a:r>
            <a:r>
              <a:rPr lang="en-US" sz="1100" dirty="0"/>
              <a:t> V40 172.16.10.122</a:t>
            </a:r>
          </a:p>
          <a:p>
            <a:r>
              <a:rPr lang="en-US" sz="1100" dirty="0"/>
              <a:t>traceroute to 172.16.10.122 (172.16.10.122), 30 hops max, 60 byte packets</a:t>
            </a:r>
          </a:p>
          <a:p>
            <a:r>
              <a:rPr lang="en-US" sz="1100" dirty="0"/>
              <a:t> 1  192.1.40.12 (192.1.40.12)  19.896 </a:t>
            </a:r>
            <a:r>
              <a:rPr lang="en-US" sz="1100" dirty="0" err="1"/>
              <a:t>ms</a:t>
            </a:r>
            <a:r>
              <a:rPr lang="en-US" sz="1100" dirty="0"/>
              <a:t>  15.912 </a:t>
            </a:r>
            <a:r>
              <a:rPr lang="en-US" sz="1100" dirty="0" err="1"/>
              <a:t>ms</a:t>
            </a:r>
            <a:r>
              <a:rPr lang="en-US" sz="1100" dirty="0"/>
              <a:t>  18.556 </a:t>
            </a:r>
            <a:r>
              <a:rPr lang="en-US" sz="1100" dirty="0" err="1"/>
              <a:t>ms</a:t>
            </a:r>
            <a:endParaRPr lang="en-US" sz="1100" dirty="0"/>
          </a:p>
          <a:p>
            <a:r>
              <a:rPr lang="en-US" sz="1100" dirty="0"/>
              <a:t> 2  172.16.103.0 (172.16.103.0)  29.775 </a:t>
            </a:r>
            <a:r>
              <a:rPr lang="en-US" sz="1100" dirty="0" err="1"/>
              <a:t>ms</a:t>
            </a:r>
            <a:r>
              <a:rPr lang="en-US" sz="1100" dirty="0"/>
              <a:t>  31.920 </a:t>
            </a:r>
            <a:r>
              <a:rPr lang="en-US" sz="1100" dirty="0" err="1"/>
              <a:t>ms</a:t>
            </a:r>
            <a:r>
              <a:rPr lang="en-US" sz="1100" dirty="0"/>
              <a:t>  36.029 </a:t>
            </a:r>
            <a:r>
              <a:rPr lang="en-US" sz="1100" dirty="0" err="1"/>
              <a:t>ms</a:t>
            </a:r>
            <a:endParaRPr lang="en-US" sz="1100" dirty="0"/>
          </a:p>
          <a:p>
            <a:r>
              <a:rPr lang="en-US" sz="1100" dirty="0"/>
              <a:t> 3  172.16.103.1 (172.16.103.1)  51.563 </a:t>
            </a:r>
            <a:r>
              <a:rPr lang="en-US" sz="1100" dirty="0" err="1"/>
              <a:t>ms</a:t>
            </a:r>
            <a:r>
              <a:rPr lang="en-US" sz="1100" dirty="0"/>
              <a:t>  53.744 </a:t>
            </a:r>
            <a:r>
              <a:rPr lang="en-US" sz="1100" dirty="0" err="1"/>
              <a:t>ms</a:t>
            </a:r>
            <a:r>
              <a:rPr lang="en-US" sz="1100" dirty="0"/>
              <a:t>  56.850 </a:t>
            </a:r>
            <a:r>
              <a:rPr lang="en-US" sz="1100" dirty="0" err="1"/>
              <a:t>ms</a:t>
            </a:r>
            <a:endParaRPr lang="en-US" sz="1100" dirty="0"/>
          </a:p>
          <a:p>
            <a:r>
              <a:rPr lang="en-US" sz="1100" dirty="0"/>
              <a:t> 4  172.16.101.0 (172.16.101.0)  96.080 </a:t>
            </a:r>
            <a:r>
              <a:rPr lang="en-US" sz="1100" dirty="0" err="1"/>
              <a:t>ms</a:t>
            </a:r>
            <a:r>
              <a:rPr lang="en-US" sz="1100" dirty="0"/>
              <a:t>  98.023 </a:t>
            </a:r>
            <a:r>
              <a:rPr lang="en-US" sz="1100" dirty="0" err="1"/>
              <a:t>ms</a:t>
            </a:r>
            <a:r>
              <a:rPr lang="en-US" sz="1100" dirty="0"/>
              <a:t>  100.907 </a:t>
            </a:r>
            <a:r>
              <a:rPr lang="en-US" sz="1100" dirty="0" err="1"/>
              <a:t>ms</a:t>
            </a:r>
            <a:endParaRPr lang="en-US" sz="1100" dirty="0"/>
          </a:p>
          <a:p>
            <a:r>
              <a:rPr lang="en-US" sz="1100" dirty="0"/>
              <a:t> 5  192.1.20.13 (192.1.20.13)  145.731 </a:t>
            </a:r>
            <a:r>
              <a:rPr lang="en-US" sz="1100" dirty="0" err="1"/>
              <a:t>ms</a:t>
            </a:r>
            <a:r>
              <a:rPr lang="en-US" sz="1100" dirty="0"/>
              <a:t>  147.922 </a:t>
            </a:r>
            <a:r>
              <a:rPr lang="en-US" sz="1100" dirty="0" err="1"/>
              <a:t>ms</a:t>
            </a:r>
            <a:r>
              <a:rPr lang="en-US" sz="1100" dirty="0"/>
              <a:t>  154.595 </a:t>
            </a:r>
            <a:r>
              <a:rPr lang="en-US" sz="1100" dirty="0" err="1"/>
              <a:t>ms</a:t>
            </a:r>
            <a:endParaRPr lang="en-US" sz="1100" dirty="0"/>
          </a:p>
          <a:p>
            <a:r>
              <a:rPr lang="en-US" sz="1100" dirty="0"/>
              <a:t> 6  172.16.10.122 (172.16.10.122)  168.572 </a:t>
            </a:r>
            <a:r>
              <a:rPr lang="en-US" sz="1100" dirty="0" err="1"/>
              <a:t>ms</a:t>
            </a:r>
            <a:r>
              <a:rPr lang="en-US" sz="1100" dirty="0"/>
              <a:t>  156.238 </a:t>
            </a:r>
            <a:r>
              <a:rPr lang="en-US" sz="1100" dirty="0" err="1"/>
              <a:t>ms</a:t>
            </a:r>
            <a:r>
              <a:rPr lang="en-US" sz="1100" dirty="0"/>
              <a:t>  162.155 </a:t>
            </a:r>
            <a:r>
              <a:rPr lang="en-US" sz="1100" dirty="0" err="1"/>
              <a:t>ms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Server-111#traceroute </a:t>
            </a:r>
            <a:r>
              <a:rPr lang="en-US" sz="1100" dirty="0" err="1"/>
              <a:t>vrf</a:t>
            </a:r>
            <a:r>
              <a:rPr lang="en-US" sz="1100" dirty="0"/>
              <a:t> V10 172.16.30.211</a:t>
            </a:r>
          </a:p>
          <a:p>
            <a:r>
              <a:rPr lang="en-US" sz="1100" dirty="0"/>
              <a:t>traceroute to 172.16.30.211 (172.16.30.211), 30 hops max, 60 byte packets</a:t>
            </a:r>
          </a:p>
          <a:p>
            <a:r>
              <a:rPr lang="en-US" sz="1100" dirty="0"/>
              <a:t> 1  192.1.10.12 (192.1.10.12)  23.228 </a:t>
            </a:r>
            <a:r>
              <a:rPr lang="en-US" sz="1100" dirty="0" err="1"/>
              <a:t>ms</a:t>
            </a:r>
            <a:r>
              <a:rPr lang="en-US" sz="1100" dirty="0"/>
              <a:t>  20.633 </a:t>
            </a:r>
            <a:r>
              <a:rPr lang="en-US" sz="1100" dirty="0" err="1"/>
              <a:t>ms</a:t>
            </a:r>
            <a:r>
              <a:rPr lang="en-US" sz="1100" dirty="0"/>
              <a:t>  23.856 </a:t>
            </a:r>
            <a:r>
              <a:rPr lang="en-US" sz="1100" dirty="0" err="1"/>
              <a:t>ms</a:t>
            </a:r>
            <a:endParaRPr lang="en-US" sz="1100" dirty="0"/>
          </a:p>
          <a:p>
            <a:r>
              <a:rPr lang="en-US" sz="1100" dirty="0"/>
              <a:t> 2  172.16.101.2 (172.16.101.2)  55.263 </a:t>
            </a:r>
            <a:r>
              <a:rPr lang="en-US" sz="1100" dirty="0" err="1"/>
              <a:t>ms</a:t>
            </a:r>
            <a:r>
              <a:rPr lang="en-US" sz="1100" dirty="0"/>
              <a:t>  57.360 </a:t>
            </a:r>
            <a:r>
              <a:rPr lang="en-US" sz="1100" dirty="0" err="1"/>
              <a:t>ms</a:t>
            </a:r>
            <a:r>
              <a:rPr lang="en-US" sz="1100" dirty="0"/>
              <a:t>  75.676 </a:t>
            </a:r>
            <a:r>
              <a:rPr lang="en-US" sz="1100" dirty="0" err="1"/>
              <a:t>ms</a:t>
            </a:r>
            <a:endParaRPr lang="en-US" sz="1100" dirty="0"/>
          </a:p>
          <a:p>
            <a:r>
              <a:rPr lang="en-US" sz="1100" dirty="0"/>
              <a:t> 3  172.16.101.3 (172.16.101.3)  77.045 </a:t>
            </a:r>
            <a:r>
              <a:rPr lang="en-US" sz="1100" dirty="0" err="1"/>
              <a:t>ms</a:t>
            </a:r>
            <a:r>
              <a:rPr lang="en-US" sz="1100" dirty="0"/>
              <a:t>  81.027 </a:t>
            </a:r>
            <a:r>
              <a:rPr lang="en-US" sz="1100" dirty="0" err="1"/>
              <a:t>ms</a:t>
            </a:r>
            <a:r>
              <a:rPr lang="en-US" sz="1100" dirty="0"/>
              <a:t>  92.254 </a:t>
            </a:r>
            <a:r>
              <a:rPr lang="en-US" sz="1100" dirty="0" err="1"/>
              <a:t>ms</a:t>
            </a:r>
            <a:endParaRPr lang="en-US" sz="1100" dirty="0"/>
          </a:p>
          <a:p>
            <a:r>
              <a:rPr lang="en-US" sz="1100" dirty="0"/>
              <a:t> 4  172.16.103.0 (172.16.103.0)  93.689 </a:t>
            </a:r>
            <a:r>
              <a:rPr lang="en-US" sz="1100" dirty="0" err="1"/>
              <a:t>ms</a:t>
            </a:r>
            <a:r>
              <a:rPr lang="en-US" sz="1100" dirty="0"/>
              <a:t>  98.688 </a:t>
            </a:r>
            <a:r>
              <a:rPr lang="en-US" sz="1100" dirty="0" err="1"/>
              <a:t>ms</a:t>
            </a:r>
            <a:r>
              <a:rPr lang="en-US" sz="1100" dirty="0"/>
              <a:t>  104.310 </a:t>
            </a:r>
            <a:r>
              <a:rPr lang="en-US" sz="1100" dirty="0" err="1"/>
              <a:t>ms</a:t>
            </a:r>
            <a:endParaRPr lang="en-US" sz="1100" dirty="0"/>
          </a:p>
          <a:p>
            <a:r>
              <a:rPr lang="en-US" sz="1100" dirty="0"/>
              <a:t> 5  192.1.30.12 (192.1.30.12)  140.853 </a:t>
            </a:r>
            <a:r>
              <a:rPr lang="en-US" sz="1100" dirty="0" err="1"/>
              <a:t>ms</a:t>
            </a:r>
            <a:r>
              <a:rPr lang="en-US" sz="1100" dirty="0"/>
              <a:t>  145.762 </a:t>
            </a:r>
            <a:r>
              <a:rPr lang="en-US" sz="1100" dirty="0" err="1"/>
              <a:t>ms</a:t>
            </a:r>
            <a:r>
              <a:rPr lang="en-US" sz="1100" dirty="0"/>
              <a:t>  154.757 </a:t>
            </a:r>
            <a:r>
              <a:rPr lang="en-US" sz="1100" dirty="0" err="1"/>
              <a:t>ms</a:t>
            </a:r>
            <a:endParaRPr lang="en-US" sz="1100" dirty="0"/>
          </a:p>
          <a:p>
            <a:r>
              <a:rPr lang="en-US" sz="1100" dirty="0"/>
              <a:t> 6  172.16.30.211 (172.16.30.211)  235.870 </a:t>
            </a:r>
            <a:r>
              <a:rPr lang="en-US" sz="1100" dirty="0" err="1"/>
              <a:t>ms</a:t>
            </a:r>
            <a:r>
              <a:rPr lang="en-US" sz="1100" dirty="0"/>
              <a:t>  220.430 </a:t>
            </a:r>
            <a:r>
              <a:rPr lang="en-US" sz="1100" dirty="0" err="1"/>
              <a:t>ms</a:t>
            </a:r>
            <a:r>
              <a:rPr lang="en-US" sz="1100" dirty="0"/>
              <a:t>  222.682 </a:t>
            </a:r>
            <a:r>
              <a:rPr lang="en-US" sz="1100" dirty="0" err="1"/>
              <a:t>ms</a:t>
            </a: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609600" y="330724"/>
            <a:ext cx="8411550" cy="680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Выводы. планы </a:t>
            </a:r>
            <a:r>
              <a:rPr lang="ru" sz="3000" dirty="0"/>
              <a:t>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fontAlgn="t"/>
            <a:r>
              <a:rPr lang="en-US" sz="2000" b="0" dirty="0" smtClean="0">
                <a:latin typeface="+mj-lt"/>
              </a:rPr>
              <a:t>- </a:t>
            </a:r>
            <a:r>
              <a:rPr lang="ru-RU" sz="2000" b="0" dirty="0" smtClean="0">
                <a:latin typeface="+mj-lt"/>
              </a:rPr>
              <a:t>После </a:t>
            </a:r>
            <a:r>
              <a:rPr lang="ru-RU" sz="2000" b="0" dirty="0">
                <a:latin typeface="+mj-lt"/>
              </a:rPr>
              <a:t>проверки связанности  между серверами, а так же после проверки </a:t>
            </a:r>
            <a:r>
              <a:rPr lang="en-US" sz="2000" b="0" dirty="0" err="1">
                <a:latin typeface="+mj-lt"/>
              </a:rPr>
              <a:t>VxLAN</a:t>
            </a:r>
            <a:r>
              <a:rPr lang="en-US" sz="2000" b="0" dirty="0">
                <a:latin typeface="+mj-lt"/>
              </a:rPr>
              <a:t> </a:t>
            </a:r>
            <a:r>
              <a:rPr lang="ru-RU" sz="2000" b="0" dirty="0">
                <a:latin typeface="+mj-lt"/>
              </a:rPr>
              <a:t>туннелей, таблиц </a:t>
            </a:r>
            <a:r>
              <a:rPr lang="en-US" sz="2000" b="0" dirty="0">
                <a:latin typeface="+mj-lt"/>
              </a:rPr>
              <a:t>BGP</a:t>
            </a:r>
            <a:r>
              <a:rPr lang="ru-RU" sz="2000" b="0" dirty="0">
                <a:latin typeface="+mj-lt"/>
              </a:rPr>
              <a:t> и маршрутизации в разных </a:t>
            </a:r>
            <a:r>
              <a:rPr lang="en-US" sz="2000" b="0" dirty="0">
                <a:latin typeface="+mj-lt"/>
              </a:rPr>
              <a:t>VRF</a:t>
            </a:r>
            <a:r>
              <a:rPr lang="ru-RU" sz="2000" b="0" dirty="0">
                <a:latin typeface="+mj-lt"/>
              </a:rPr>
              <a:t> – убедились, что связанность внутри и между </a:t>
            </a:r>
            <a:r>
              <a:rPr lang="ru-RU" sz="2000" b="0" dirty="0" err="1">
                <a:latin typeface="+mj-lt"/>
              </a:rPr>
              <a:t>ЦОДами</a:t>
            </a:r>
            <a:r>
              <a:rPr lang="ru-RU" sz="2000" b="0" dirty="0">
                <a:latin typeface="+mj-lt"/>
              </a:rPr>
              <a:t> функционирует как надо.</a:t>
            </a:r>
            <a:br>
              <a:rPr lang="ru-RU" sz="2000" b="0" dirty="0">
                <a:latin typeface="+mj-lt"/>
              </a:rPr>
            </a:br>
            <a:r>
              <a:rPr lang="en-US" sz="2000" b="0" dirty="0" smtClean="0">
                <a:latin typeface="+mj-lt"/>
              </a:rPr>
              <a:t>- </a:t>
            </a:r>
            <a:r>
              <a:rPr lang="ru-RU" sz="2000" b="0" dirty="0" smtClean="0">
                <a:latin typeface="+mj-lt"/>
              </a:rPr>
              <a:t>Добавить </a:t>
            </a:r>
            <a:r>
              <a:rPr lang="ru-RU" sz="2000" b="0" dirty="0">
                <a:latin typeface="+mj-lt"/>
              </a:rPr>
              <a:t>2й маршрутизатор для отказоустойчивости, а лучше пару </a:t>
            </a:r>
            <a:r>
              <a:rPr lang="en-US" sz="2000" b="0" dirty="0" err="1">
                <a:latin typeface="+mj-lt"/>
              </a:rPr>
              <a:t>Statefull</a:t>
            </a:r>
            <a:r>
              <a:rPr lang="en-US" sz="2000" b="0" dirty="0">
                <a:latin typeface="+mj-lt"/>
              </a:rPr>
              <a:t> </a:t>
            </a:r>
            <a:r>
              <a:rPr lang="en-US" sz="2000" b="0" dirty="0" smtClean="0">
                <a:latin typeface="+mj-lt"/>
              </a:rPr>
              <a:t>Firewall </a:t>
            </a:r>
            <a:r>
              <a:rPr lang="ru-RU" sz="2000" b="0" dirty="0" smtClean="0">
                <a:latin typeface="+mj-lt"/>
              </a:rPr>
              <a:t>для контроля трафика между </a:t>
            </a:r>
            <a:r>
              <a:rPr lang="en-US" sz="2000" b="0" dirty="0" smtClean="0">
                <a:latin typeface="+mj-lt"/>
              </a:rPr>
              <a:t>VRF.</a:t>
            </a:r>
            <a:r>
              <a:rPr lang="ru-RU" sz="2000" b="0" dirty="0">
                <a:latin typeface="+mj-lt"/>
              </a:rPr>
              <a:t/>
            </a:r>
            <a:br>
              <a:rPr lang="ru-RU" sz="2000" b="0" dirty="0">
                <a:latin typeface="+mj-lt"/>
              </a:rPr>
            </a:br>
            <a:r>
              <a:rPr lang="en-US" sz="2000" b="0" dirty="0" smtClean="0">
                <a:latin typeface="+mj-lt"/>
              </a:rPr>
              <a:t>- </a:t>
            </a:r>
            <a:r>
              <a:rPr lang="ru-RU" sz="2000" b="0" dirty="0" smtClean="0">
                <a:latin typeface="+mj-lt"/>
              </a:rPr>
              <a:t>Постепенный </a:t>
            </a:r>
            <a:r>
              <a:rPr lang="ru-RU" sz="2000" b="0" dirty="0">
                <a:latin typeface="+mj-lt"/>
              </a:rPr>
              <a:t>перевод из </a:t>
            </a:r>
            <a:r>
              <a:rPr lang="ru-RU" sz="2000" b="0" dirty="0" err="1">
                <a:latin typeface="+mj-lt"/>
              </a:rPr>
              <a:t>легаси</a:t>
            </a:r>
            <a:r>
              <a:rPr lang="ru-RU" sz="2000" b="0" dirty="0">
                <a:latin typeface="+mj-lt"/>
              </a:rPr>
              <a:t> сети в новую фабрику в </a:t>
            </a:r>
            <a:r>
              <a:rPr lang="en-US" sz="2000" b="0" dirty="0" smtClean="0">
                <a:latin typeface="+mj-lt"/>
              </a:rPr>
              <a:t>DC Red </a:t>
            </a:r>
            <a:r>
              <a:rPr lang="ru-RU" sz="2000" b="0" dirty="0">
                <a:latin typeface="+mj-lt"/>
              </a:rPr>
              <a:t>с минимальным простоем для сервисов</a:t>
            </a:r>
            <a:r>
              <a:rPr lang="ru-RU" sz="2000" b="0" dirty="0" smtClean="0">
                <a:latin typeface="+mj-lt"/>
              </a:rPr>
              <a:t>.</a:t>
            </a:r>
            <a:r>
              <a:rPr lang="en-US" sz="2000" b="0" smtClean="0">
                <a:latin typeface="+mj-lt"/>
              </a:rPr>
              <a:t/>
            </a:r>
            <a:br>
              <a:rPr lang="en-US" sz="2000" b="0" smtClean="0">
                <a:latin typeface="+mj-lt"/>
              </a:rPr>
            </a:br>
            <a:r>
              <a:rPr lang="en-US" sz="2000" b="0" dirty="0" smtClean="0">
                <a:latin typeface="+mj-lt"/>
              </a:rPr>
              <a:t/>
            </a:r>
            <a:br>
              <a:rPr lang="en-US" sz="2000" b="0" dirty="0" smtClean="0">
                <a:latin typeface="+mj-lt"/>
              </a:rPr>
            </a:br>
            <a:r>
              <a:rPr lang="ru-RU" sz="2000" b="0" dirty="0">
                <a:latin typeface="+mj-lt"/>
              </a:rPr>
              <a:t/>
            </a:r>
            <a:br>
              <a:rPr lang="ru-RU" sz="2000" b="0" dirty="0">
                <a:latin typeface="+mj-lt"/>
              </a:rPr>
            </a:br>
            <a:endParaRPr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latin typeface="+mj-lt"/>
              </a:rPr>
              <a:t>Защита проекта</a:t>
            </a:r>
            <a:endParaRPr sz="3000" dirty="0">
              <a:latin typeface="+mj-lt"/>
            </a:endParaRPr>
          </a:p>
          <a:p>
            <a:pPr>
              <a:buSzPts val="1100"/>
            </a:pPr>
            <a:r>
              <a:rPr lang="ru" sz="3000" dirty="0">
                <a:latin typeface="+mj-lt"/>
              </a:rPr>
              <a:t>Тема: </a:t>
            </a:r>
            <a:r>
              <a:rPr lang="ru-RU" sz="2800" dirty="0">
                <a:latin typeface="+mj-lt"/>
              </a:rPr>
              <a:t>Модернизация </a:t>
            </a:r>
            <a:r>
              <a:rPr lang="ru-RU" sz="2800" dirty="0" err="1">
                <a:latin typeface="+mj-lt"/>
              </a:rPr>
              <a:t>геораспределённой</a:t>
            </a:r>
            <a:r>
              <a:rPr lang="ru-RU" sz="2800" dirty="0">
                <a:latin typeface="+mj-lt"/>
              </a:rPr>
              <a:t> сети </a:t>
            </a:r>
            <a:r>
              <a:rPr lang="ru-RU" sz="2800" dirty="0" err="1">
                <a:latin typeface="+mj-lt"/>
              </a:rPr>
              <a:t>датацентров</a:t>
            </a:r>
            <a:r>
              <a:rPr lang="ru-RU" sz="2800" dirty="0">
                <a:latin typeface="+mj-lt"/>
              </a:rPr>
              <a:t> с использованием EVPN\VXLAN</a:t>
            </a:r>
            <a:r>
              <a:rPr lang="ru-RU" dirty="0"/>
              <a:t/>
            </a:r>
            <a:br>
              <a:rPr lang="ru-RU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2237509" y="3117955"/>
            <a:ext cx="4899986" cy="59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latin typeface="Roboto"/>
                <a:ea typeface="Roboto"/>
                <a:cs typeface="Roboto"/>
                <a:sym typeface="Roboto"/>
              </a:rPr>
              <a:t>Худяков Олег</a:t>
            </a:r>
            <a:endParaRPr lang="en-US" sz="18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проекта</a:t>
            </a:r>
            <a:endParaRPr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20230056"/>
              </p:ext>
            </p:extLst>
          </p:nvPr>
        </p:nvGraphicFramePr>
        <p:xfrm>
          <a:off x="952500" y="1544194"/>
          <a:ext cx="7239000" cy="1806449"/>
        </p:xfrm>
        <a:graphic>
          <a:graphicData uri="http://schemas.openxmlformats.org/drawingml/2006/table">
            <a:tbl>
              <a:tblPr>
                <a:noFill/>
                <a:tableStyleId>{AFEA5F06-06CE-4E70-B8B6-C4DCCFA54A20}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Модернизация текущей сетевой инфраструктуры с поддержкой возможностей использования VXLAN/EVPN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ru-RU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Постепенный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отказ от кривой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legacy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сети и переход на новую сеть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ЦОДах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ru-RU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Обеспечить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связанность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между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ЦОДами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600" dirty="0"/>
              <a:t>Запланированные задачи в рамках реализации проекта:</a:t>
            </a:r>
            <a:r>
              <a:rPr lang="ru-RU" sz="2800" dirty="0"/>
              <a:t/>
            </a:r>
            <a:br>
              <a:rPr lang="ru-RU" sz="2800" dirty="0"/>
            </a:b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061242406"/>
              </p:ext>
            </p:extLst>
          </p:nvPr>
        </p:nvGraphicFramePr>
        <p:xfrm>
          <a:off x="952500" y="1544194"/>
          <a:ext cx="7239000" cy="1948087"/>
        </p:xfrm>
        <a:graphic>
          <a:graphicData uri="http://schemas.openxmlformats.org/drawingml/2006/table">
            <a:tbl>
              <a:tblPr>
                <a:noFill/>
                <a:tableStyleId>{AFEA5F06-06CE-4E70-B8B6-C4DCCFA54A20}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Разработка отказоустойчивой и масштабируемой топологии для существующих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ЦОДов</a:t>
                      </a:r>
                      <a:endParaRPr lang="ru-RU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Проектирование DCI между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POD</a:t>
                      </a:r>
                      <a:endParaRPr lang="ru-RU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Проектирование адресного пространства</a:t>
                      </a:r>
                    </a:p>
                    <a:p>
                      <a:pPr lvl="0"/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Проектирование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Underlay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Overlay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сетей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Обеспечение маршрутизации трафика между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VRF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через отдельный маршрутизатор.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8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Схема старой сети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468"/>
            <a:ext cx="9144000" cy="2778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41" y="0"/>
            <a:ext cx="8520600" cy="743003"/>
          </a:xfrm>
        </p:spPr>
        <p:txBody>
          <a:bodyPr/>
          <a:lstStyle/>
          <a:p>
            <a:r>
              <a:rPr lang="ru-RU" dirty="0" smtClean="0"/>
              <a:t>Схема планируемой сети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8438"/>
            <a:ext cx="9144000" cy="44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err="1" smtClean="0">
                <a:latin typeface="+mj-lt"/>
                <a:cs typeface="Times New Roman" panose="02020603050405020304" pitchFamily="18" charset="0"/>
              </a:rPr>
              <a:t>eBGP</a:t>
            </a:r>
            <a:r>
              <a:rPr lang="en-US" sz="2000" b="0" dirty="0" smtClean="0">
                <a:latin typeface="+mj-lt"/>
                <a:cs typeface="Times New Roman" panose="02020603050405020304" pitchFamily="18" charset="0"/>
              </a:rPr>
              <a:t> –</a:t>
            </a:r>
            <a:r>
              <a:rPr lang="ru-RU" sz="2000" b="0" dirty="0" smtClean="0">
                <a:latin typeface="+mj-lt"/>
                <a:cs typeface="Times New Roman" panose="02020603050405020304" pitchFamily="18" charset="0"/>
              </a:rPr>
              <a:t> для построения связанности в </a:t>
            </a:r>
            <a:r>
              <a:rPr lang="en-US" sz="2000" b="0" dirty="0" smtClean="0">
                <a:latin typeface="+mj-lt"/>
                <a:cs typeface="Times New Roman" panose="02020603050405020304" pitchFamily="18" charset="0"/>
              </a:rPr>
              <a:t>Underlay </a:t>
            </a:r>
            <a:r>
              <a:rPr lang="ru-RU" sz="2000" b="0" dirty="0" smtClean="0">
                <a:latin typeface="+mj-lt"/>
                <a:cs typeface="Times New Roman" panose="02020603050405020304" pitchFamily="18" charset="0"/>
              </a:rPr>
              <a:t>и </a:t>
            </a:r>
            <a:r>
              <a:rPr lang="en-US" sz="2000" b="0" dirty="0" smtClean="0">
                <a:latin typeface="+mj-lt"/>
                <a:cs typeface="Times New Roman" panose="02020603050405020304" pitchFamily="18" charset="0"/>
              </a:rPr>
              <a:t>Overlay </a:t>
            </a:r>
            <a:r>
              <a:rPr lang="ru-RU" sz="2000" b="0" dirty="0" smtClean="0">
                <a:latin typeface="+mj-lt"/>
                <a:cs typeface="Times New Roman" panose="02020603050405020304" pitchFamily="18" charset="0"/>
              </a:rPr>
              <a:t>сетях</a:t>
            </a:r>
            <a:r>
              <a:rPr lang="en-US" sz="2000" b="0" dirty="0" smtClean="0">
                <a:latin typeface="+mj-lt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latin typeface="+mj-lt"/>
                <a:cs typeface="Times New Roman" panose="02020603050405020304" pitchFamily="18" charset="0"/>
              </a:rPr>
            </a:br>
            <a:r>
              <a:rPr lang="ru-RU" sz="2000" b="0" dirty="0" smtClean="0">
                <a:latin typeface="+mj-lt"/>
                <a:cs typeface="Times New Roman" panose="02020603050405020304" pitchFamily="18" charset="0"/>
              </a:rPr>
              <a:t/>
            </a:r>
            <a:br>
              <a:rPr lang="ru-RU" sz="2000" b="0" dirty="0" smtClean="0">
                <a:latin typeface="+mj-lt"/>
                <a:cs typeface="Times New Roman" panose="02020603050405020304" pitchFamily="18" charset="0"/>
              </a:rPr>
            </a:br>
            <a:r>
              <a:rPr lang="en-US" sz="2000" b="0" dirty="0" smtClean="0">
                <a:latin typeface="+mj-lt"/>
                <a:cs typeface="Times New Roman" panose="02020603050405020304" pitchFamily="18" charset="0"/>
              </a:rPr>
              <a:t>BFD –</a:t>
            </a:r>
            <a:r>
              <a:rPr lang="ru-RU" sz="2000" b="0" dirty="0" smtClean="0">
                <a:latin typeface="+mj-lt"/>
                <a:cs typeface="Times New Roman" panose="02020603050405020304" pitchFamily="18" charset="0"/>
              </a:rPr>
              <a:t> быстрее всех сообщает о недоступности</a:t>
            </a:r>
            <a:r>
              <a:rPr lang="en-US" sz="2000" b="0" dirty="0" smtClean="0">
                <a:latin typeface="+mj-lt"/>
                <a:cs typeface="Times New Roman" panose="02020603050405020304" pitchFamily="18" charset="0"/>
              </a:rPr>
              <a:t> BGP</a:t>
            </a:r>
            <a:r>
              <a:rPr lang="ru-RU" sz="2000" b="0" dirty="0" smtClean="0">
                <a:latin typeface="+mj-lt"/>
                <a:cs typeface="Times New Roman" panose="02020603050405020304" pitchFamily="18" charset="0"/>
              </a:rPr>
              <a:t> соседа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latin typeface="+mj-lt"/>
              </a:rPr>
              <a:t>EVPN/VXLAN</a:t>
            </a:r>
            <a:br>
              <a:rPr lang="en-US" sz="2000" b="0" dirty="0">
                <a:latin typeface="+mj-lt"/>
              </a:rPr>
            </a:br>
            <a:r>
              <a:rPr lang="ru-RU" sz="2000" b="0" dirty="0">
                <a:latin typeface="+mj-lt"/>
              </a:rPr>
              <a:t>Снимает ограничение в 4096 </a:t>
            </a:r>
            <a:r>
              <a:rPr lang="en-US" sz="2000" b="0" dirty="0">
                <a:latin typeface="+mj-lt"/>
              </a:rPr>
              <a:t>VLAN </a:t>
            </a:r>
            <a:r>
              <a:rPr lang="ru-RU" sz="2000" b="0" dirty="0">
                <a:latin typeface="+mj-lt"/>
              </a:rPr>
              <a:t>за счет </a:t>
            </a:r>
            <a:r>
              <a:rPr lang="ru-RU" sz="2000" b="0" dirty="0">
                <a:latin typeface="+mj-lt"/>
                <a:cs typeface="Arial" panose="020B0604020202020204" pitchFamily="34" charset="0"/>
              </a:rPr>
              <a:t>использования 24-разрядных идентификаторов</a:t>
            </a:r>
            <a:r>
              <a:rPr lang="en-US" sz="2000" b="0" dirty="0">
                <a:latin typeface="+mj-lt"/>
                <a:cs typeface="Arial" panose="020B0604020202020204" pitchFamily="34" charset="0"/>
              </a:rPr>
              <a:t>,</a:t>
            </a:r>
            <a:r>
              <a:rPr lang="ru-RU" sz="2000" b="0" dirty="0">
                <a:latin typeface="+mj-lt"/>
                <a:cs typeface="Arial" panose="020B0604020202020204" pitchFamily="34" charset="0"/>
              </a:rPr>
              <a:t> позволяя создавать 16 миллионов изолированных сетей</a:t>
            </a:r>
            <a:r>
              <a:rPr lang="en-US" sz="2000" b="0" dirty="0">
                <a:latin typeface="+mj-lt"/>
                <a:cs typeface="Arial" panose="020B0604020202020204" pitchFamily="34" charset="0"/>
              </a:rPr>
              <a:t>.</a:t>
            </a:r>
            <a:br>
              <a:rPr lang="en-US" sz="2000" b="0" dirty="0">
                <a:latin typeface="+mj-lt"/>
                <a:cs typeface="Arial" panose="020B0604020202020204" pitchFamily="34" charset="0"/>
              </a:rPr>
            </a:br>
            <a:r>
              <a:rPr lang="ru-RU" sz="2000" b="0" dirty="0">
                <a:latin typeface="+mj-lt"/>
              </a:rPr>
              <a:t>Поддерживает передачу трафика второго уровня по множественным путям (ECMP передача)</a:t>
            </a:r>
            <a:r>
              <a:rPr lang="en-US" sz="2000" b="0" dirty="0">
                <a:latin typeface="+mj-lt"/>
              </a:rPr>
              <a:t/>
            </a:r>
            <a:br>
              <a:rPr lang="en-US" sz="2000" b="0" dirty="0">
                <a:latin typeface="+mj-lt"/>
              </a:rPr>
            </a:br>
            <a:r>
              <a:rPr lang="ru-RU" sz="2000" b="0" dirty="0">
                <a:latin typeface="+mj-lt"/>
              </a:rPr>
              <a:t>Позволяет использовать </a:t>
            </a:r>
            <a:r>
              <a:rPr lang="en-US" sz="2000" b="0" dirty="0" err="1">
                <a:latin typeface="+mj-lt"/>
              </a:rPr>
              <a:t>Anycast</a:t>
            </a:r>
            <a:r>
              <a:rPr lang="en-US" sz="2000" b="0" dirty="0">
                <a:latin typeface="+mj-lt"/>
              </a:rPr>
              <a:t> Gateway </a:t>
            </a:r>
            <a:r>
              <a:rPr lang="ru-RU" sz="2000" b="0" dirty="0">
                <a:latin typeface="+mj-lt"/>
              </a:rPr>
              <a:t>на всех </a:t>
            </a:r>
            <a:r>
              <a:rPr lang="en-US" sz="2000" b="0" dirty="0">
                <a:latin typeface="+mj-lt"/>
              </a:rPr>
              <a:t>VTEP </a:t>
            </a:r>
            <a:r>
              <a:rPr lang="ru-RU" sz="2000" b="0" dirty="0">
                <a:latin typeface="+mj-lt"/>
              </a:rPr>
              <a:t>устройствах</a:t>
            </a:r>
            <a:br>
              <a:rPr lang="ru-RU" sz="2000" b="0" dirty="0">
                <a:latin typeface="+mj-lt"/>
              </a:rPr>
            </a:br>
            <a:r>
              <a:rPr lang="ru-RU" sz="2000" b="0" dirty="0">
                <a:latin typeface="+mj-lt"/>
              </a:rPr>
              <a:t>Поддерживает </a:t>
            </a:r>
            <a:r>
              <a:rPr lang="en-US" sz="2000" b="0" dirty="0">
                <a:latin typeface="+mj-lt"/>
              </a:rPr>
              <a:t>L2 </a:t>
            </a:r>
            <a:r>
              <a:rPr lang="ru-RU" sz="2000" b="0" dirty="0">
                <a:latin typeface="+mj-lt"/>
              </a:rPr>
              <a:t>и </a:t>
            </a:r>
            <a:r>
              <a:rPr lang="en-US" sz="2000" b="0" dirty="0">
                <a:latin typeface="+mj-lt"/>
              </a:rPr>
              <a:t>L3 VPN</a:t>
            </a:r>
            <a:br>
              <a:rPr lang="en-US" sz="2000" b="0" dirty="0">
                <a:latin typeface="+mj-lt"/>
              </a:rPr>
            </a:br>
            <a:r>
              <a:rPr lang="ru-RU" sz="2000" b="0" dirty="0">
                <a:latin typeface="+mj-lt"/>
              </a:rPr>
              <a:t>Поддерживает L2 поверх IP сети – использует UDP для</a:t>
            </a:r>
            <a:br>
              <a:rPr lang="ru-RU" sz="2000" b="0" dirty="0">
                <a:latin typeface="+mj-lt"/>
              </a:rPr>
            </a:br>
            <a:r>
              <a:rPr lang="ru-RU" sz="2000" b="0" dirty="0">
                <a:latin typeface="+mj-lt"/>
              </a:rPr>
              <a:t>передачи кадров</a:t>
            </a:r>
            <a:r>
              <a:rPr lang="en-US" sz="2000" b="0" dirty="0">
                <a:latin typeface="+mj-lt"/>
              </a:rPr>
              <a:t/>
            </a:r>
            <a:br>
              <a:rPr lang="en-US" sz="2000" b="0" dirty="0">
                <a:latin typeface="+mj-lt"/>
              </a:rPr>
            </a:br>
            <a:endParaRPr sz="2000" b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715</Words>
  <Application>Microsoft Office PowerPoint</Application>
  <PresentationFormat>Экран (16:9)</PresentationFormat>
  <Paragraphs>196</Paragraphs>
  <Slides>16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Roboto</vt:lpstr>
      <vt:lpstr>Arial</vt:lpstr>
      <vt:lpstr>Courier New</vt:lpstr>
      <vt:lpstr>Times New Roman</vt:lpstr>
      <vt:lpstr>Светлая тема</vt:lpstr>
      <vt:lpstr>Дизайн сетей ЦОД</vt:lpstr>
      <vt:lpstr>Меня хорошо видно &amp; слышно?</vt:lpstr>
      <vt:lpstr>Защита проекта Тема: Модернизация геораспределённой сети датацентров с использованием EVPN\VXLAN   </vt:lpstr>
      <vt:lpstr>План защиты </vt:lpstr>
      <vt:lpstr>Цели проекта</vt:lpstr>
      <vt:lpstr>Запланированные задачи в рамках реализации проекта: </vt:lpstr>
      <vt:lpstr>Схема старой сети   </vt:lpstr>
      <vt:lpstr>Схема планируемой сети</vt:lpstr>
      <vt:lpstr>Используемые технологии   eBGP – для построения связанности в Underlay и Overlay сетях  BFD – быстрее всех сообщает о недоступности BGP соседа EVPN/VXLAN Снимает ограничение в 4096 VLAN за счет использования 24-разрядных идентификаторов, позволяя создавать 16 миллионов изолированных сетей. Поддерживает передачу трафика второго уровня по множественным путям (ECMP передача) Позволяет использовать Anycast Gateway на всех VTEP устройствах Поддерживает L2 и L3 VPN Поддерживает L2 поверх IP сети – использует UDP для передачи кадров </vt:lpstr>
      <vt:lpstr>EVPN/VXLAN</vt:lpstr>
      <vt:lpstr>Используемая адресация в IP фабрике: </vt:lpstr>
      <vt:lpstr>Используемые Автомные системы</vt:lpstr>
      <vt:lpstr>Используемая адресация внутри VRF</vt:lpstr>
      <vt:lpstr>Проверка доступности между серверами</vt:lpstr>
      <vt:lpstr>Выводы. планы по развитию  - После проверки связанности  между серверами, а так же после проверки VxLAN туннелей, таблиц BGP и маршрутизации в разных VRF – убедились, что связанность внутри и между ЦОДами функционирует как надо. - Добавить 2й маршрутизатор для отказоустойчивости, а лучше пару Statefull Firewall для контроля трафика между VRF. - Постепенный перевод из легаси сети в новую фабрику в DC Red с минимальным простоем для сервисов.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 сетей ЦОД</dc:title>
  <cp:lastModifiedBy>Oleg</cp:lastModifiedBy>
  <cp:revision>26</cp:revision>
  <dcterms:modified xsi:type="dcterms:W3CDTF">2024-07-23T22:42:56Z</dcterms:modified>
</cp:coreProperties>
</file>