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256" r:id="rId3"/>
    <p:sldId id="337" r:id="rId4"/>
    <p:sldId id="416" r:id="rId5"/>
    <p:sldId id="415" r:id="rId6"/>
    <p:sldId id="417" r:id="rId7"/>
    <p:sldId id="424" r:id="rId8"/>
    <p:sldId id="427" r:id="rId9"/>
    <p:sldId id="418" r:id="rId10"/>
    <p:sldId id="419" r:id="rId11"/>
    <p:sldId id="423" r:id="rId12"/>
    <p:sldId id="426" r:id="rId13"/>
    <p:sldId id="428" r:id="rId14"/>
    <p:sldId id="425" r:id="rId15"/>
    <p:sldId id="422" r:id="rId16"/>
    <p:sldId id="334" r:id="rId17"/>
    <p:sldId id="414" r:id="rId18"/>
  </p:sldIdLst>
  <p:sldSz cx="9144000" cy="6858000" type="screen4x3"/>
  <p:notesSz cx="6934200" cy="9220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  <a:srgbClr val="990000"/>
    <a:srgbClr val="FFCC00"/>
    <a:srgbClr val="FF33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9690" autoAdjust="0"/>
  </p:normalViewPr>
  <p:slideViewPr>
    <p:cSldViewPr snapToObjects="1">
      <p:cViewPr varScale="1">
        <p:scale>
          <a:sx n="67" d="100"/>
          <a:sy n="67" d="100"/>
        </p:scale>
        <p:origin x="-1061" y="-77"/>
      </p:cViewPr>
      <p:guideLst>
        <p:guide orient="horz" pos="2160"/>
        <p:guide pos="3195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08"/>
    </p:cViewPr>
  </p:sorterViewPr>
  <p:notesViewPr>
    <p:cSldViewPr snapToObjects="1">
      <p:cViewPr varScale="1">
        <p:scale>
          <a:sx n="70" d="100"/>
          <a:sy n="70" d="100"/>
        </p:scale>
        <p:origin x="-1914" y="-114"/>
      </p:cViewPr>
      <p:guideLst>
        <p:guide orient="horz" pos="2904"/>
        <p:guide pos="218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GRP\group\ees\RF\hovater\Projects2008\LINAC08\Cavity%20Power%20w_%20beam_08_dtun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JLABGRP\group\ees\RF\hovater\Projects2008\LINAC08\Cavity%20Power%20w_%20nobeam_08_dtu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67642813174518"/>
          <c:y val="2.4345597613657451E-2"/>
          <c:w val="0.74129801409601781"/>
          <c:h val="0.86904523343048368"/>
        </c:manualLayout>
      </c:layout>
      <c:scatterChart>
        <c:scatterStyle val="smoothMarker"/>
        <c:varyColors val="0"/>
        <c:ser>
          <c:idx val="0"/>
          <c:order val="0"/>
          <c:tx>
            <c:v>0 Hz</c:v>
          </c:tx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Sheet1!$K$16:$K$37</c:f>
              <c:numCache>
                <c:formatCode>0.0000E+00</c:formatCode>
                <c:ptCount val="22"/>
                <c:pt idx="0">
                  <c:v>27282.064410852709</c:v>
                </c:pt>
                <c:pt idx="1">
                  <c:v>23526.940978682156</c:v>
                </c:pt>
                <c:pt idx="2">
                  <c:v>21076.72710723514</c:v>
                </c:pt>
                <c:pt idx="3">
                  <c:v>19372.175841915832</c:v>
                </c:pt>
                <c:pt idx="4">
                  <c:v>18133.663705426359</c:v>
                </c:pt>
                <c:pt idx="5">
                  <c:v>17205.844321490091</c:v>
                </c:pt>
                <c:pt idx="6">
                  <c:v>16495.509864341082</c:v>
                </c:pt>
                <c:pt idx="7">
                  <c:v>15167.527761031675</c:v>
                </c:pt>
                <c:pt idx="8">
                  <c:v>14423.705497958732</c:v>
                </c:pt>
                <c:pt idx="9">
                  <c:v>14176.833682170552</c:v>
                </c:pt>
                <c:pt idx="10">
                  <c:v>14191.914195736432</c:v>
                </c:pt>
                <c:pt idx="11">
                  <c:v>14467.976621446938</c:v>
                </c:pt>
                <c:pt idx="12">
                  <c:v>15411.574341085268</c:v>
                </c:pt>
                <c:pt idx="13">
                  <c:v>16616.153972868044</c:v>
                </c:pt>
                <c:pt idx="14">
                  <c:v>17951.224560723509</c:v>
                </c:pt>
                <c:pt idx="15">
                  <c:v>19360.861409191581</c:v>
                </c:pt>
                <c:pt idx="16">
                  <c:v>20817.102170542632</c:v>
                </c:pt>
                <c:pt idx="17">
                  <c:v>22304.412207149006</c:v>
                </c:pt>
                <c:pt idx="18">
                  <c:v>23813.470736434097</c:v>
                </c:pt>
                <c:pt idx="19">
                  <c:v>39382.522868217035</c:v>
                </c:pt>
                <c:pt idx="20">
                  <c:v>55212.556912145126</c:v>
                </c:pt>
                <c:pt idx="21">
                  <c:v>71107.836434108511</c:v>
                </c:pt>
              </c:numCache>
            </c:numRef>
          </c:yVal>
          <c:smooth val="1"/>
        </c:ser>
        <c:ser>
          <c:idx val="2"/>
          <c:order val="1"/>
          <c:tx>
            <c:v>5 Hz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Sheet1!$L$16:$L$37</c:f>
              <c:numCache>
                <c:formatCode>0.0000E+00</c:formatCode>
                <c:ptCount val="22"/>
                <c:pt idx="0">
                  <c:v>27295.706457364337</c:v>
                </c:pt>
                <c:pt idx="1">
                  <c:v>23543.993536821697</c:v>
                </c:pt>
                <c:pt idx="2">
                  <c:v>21097.190177002496</c:v>
                </c:pt>
                <c:pt idx="3">
                  <c:v>19396.049423311182</c:v>
                </c:pt>
                <c:pt idx="4">
                  <c:v>18160.947798449721</c:v>
                </c:pt>
                <c:pt idx="5">
                  <c:v>17236.538926141253</c:v>
                </c:pt>
                <c:pt idx="6">
                  <c:v>16529.61498062015</c:v>
                </c:pt>
                <c:pt idx="7">
                  <c:v>15211.864412194394</c:v>
                </c:pt>
                <c:pt idx="8">
                  <c:v>14480.661042144846</c:v>
                </c:pt>
                <c:pt idx="9">
                  <c:v>14245.04391472868</c:v>
                </c:pt>
                <c:pt idx="10">
                  <c:v>14277.17698643404</c:v>
                </c:pt>
                <c:pt idx="11">
                  <c:v>14570.291970284225</c:v>
                </c:pt>
                <c:pt idx="12">
                  <c:v>15547.994806201548</c:v>
                </c:pt>
                <c:pt idx="13">
                  <c:v>16786.679554263552</c:v>
                </c:pt>
                <c:pt idx="14">
                  <c:v>18155.855258397689</c:v>
                </c:pt>
                <c:pt idx="15">
                  <c:v>19599.597223145058</c:v>
                </c:pt>
                <c:pt idx="16">
                  <c:v>21089.943100775188</c:v>
                </c:pt>
                <c:pt idx="17">
                  <c:v>22611.358253660634</c:v>
                </c:pt>
                <c:pt idx="18">
                  <c:v>24154.521899225037</c:v>
                </c:pt>
                <c:pt idx="19">
                  <c:v>40064.625193798434</c:v>
                </c:pt>
                <c:pt idx="20">
                  <c:v>56235.710400516575</c:v>
                </c:pt>
                <c:pt idx="21">
                  <c:v>72472.04108527131</c:v>
                </c:pt>
              </c:numCache>
            </c:numRef>
          </c:yVal>
          <c:smooth val="1"/>
        </c:ser>
        <c:ser>
          <c:idx val="1"/>
          <c:order val="2"/>
          <c:tx>
            <c:v>10 Hz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Sheet1!$M$16:$M$37</c:f>
              <c:numCache>
                <c:formatCode>0.0000E+00</c:formatCode>
                <c:ptCount val="22"/>
                <c:pt idx="0">
                  <c:v>27338.298705426361</c:v>
                </c:pt>
                <c:pt idx="1">
                  <c:v>23597.233846899217</c:v>
                </c:pt>
                <c:pt idx="2">
                  <c:v>21161.078549095444</c:v>
                </c:pt>
                <c:pt idx="3">
                  <c:v>19470.585857419708</c:v>
                </c:pt>
                <c:pt idx="4">
                  <c:v>18246.132294573636</c:v>
                </c:pt>
                <c:pt idx="5">
                  <c:v>17332.371484280789</c:v>
                </c:pt>
                <c:pt idx="6">
                  <c:v>16636.095600775192</c:v>
                </c:pt>
                <c:pt idx="7">
                  <c:v>15350.289218396025</c:v>
                </c:pt>
                <c:pt idx="8">
                  <c:v>14658.483677803693</c:v>
                </c:pt>
                <c:pt idx="9">
                  <c:v>14458.005155038751</c:v>
                </c:pt>
                <c:pt idx="10">
                  <c:v>14543.378536821703</c:v>
                </c:pt>
                <c:pt idx="11">
                  <c:v>14889.733830749352</c:v>
                </c:pt>
                <c:pt idx="12">
                  <c:v>15973.917286821708</c:v>
                </c:pt>
                <c:pt idx="13">
                  <c:v>17319.082655038757</c:v>
                </c:pt>
                <c:pt idx="14">
                  <c:v>18794.738979328096</c:v>
                </c:pt>
                <c:pt idx="15">
                  <c:v>20344.96156423034</c:v>
                </c:pt>
                <c:pt idx="16">
                  <c:v>21941.788062015501</c:v>
                </c:pt>
                <c:pt idx="17">
                  <c:v>23569.683835055981</c:v>
                </c:pt>
                <c:pt idx="18">
                  <c:v>25219.32810077519</c:v>
                </c:pt>
                <c:pt idx="19">
                  <c:v>42194.23759689922</c:v>
                </c:pt>
                <c:pt idx="20">
                  <c:v>59430.129005167924</c:v>
                </c:pt>
                <c:pt idx="21">
                  <c:v>76731.265891471965</c:v>
                </c:pt>
              </c:numCache>
            </c:numRef>
          </c:yVal>
          <c:smooth val="1"/>
        </c:ser>
        <c:ser>
          <c:idx val="3"/>
          <c:order val="3"/>
          <c:tx>
            <c:v>20 Hz</c:v>
          </c:tx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Sheet1!$N$16:$N$37</c:f>
              <c:numCache>
                <c:formatCode>0.0000E+00</c:formatCode>
                <c:ptCount val="22"/>
                <c:pt idx="0">
                  <c:v>27503.656844961235</c:v>
                </c:pt>
                <c:pt idx="1">
                  <c:v>23803.931521317816</c:v>
                </c:pt>
                <c:pt idx="2">
                  <c:v>21409.115758397689</c:v>
                </c:pt>
                <c:pt idx="3">
                  <c:v>19759.962601605755</c:v>
                </c:pt>
                <c:pt idx="4">
                  <c:v>18576.848573643409</c:v>
                </c:pt>
                <c:pt idx="5">
                  <c:v>17704.427298234321</c:v>
                </c:pt>
                <c:pt idx="6">
                  <c:v>17049.490949612398</c:v>
                </c:pt>
                <c:pt idx="7">
                  <c:v>15887.703171884314</c:v>
                </c:pt>
                <c:pt idx="8">
                  <c:v>15348.853910361766</c:v>
                </c:pt>
                <c:pt idx="9">
                  <c:v>15284.795852713176</c:v>
                </c:pt>
                <c:pt idx="10">
                  <c:v>15576.866908914721</c:v>
                </c:pt>
                <c:pt idx="11">
                  <c:v>16129.91987726098</c:v>
                </c:pt>
                <c:pt idx="12">
                  <c:v>17627.498682170539</c:v>
                </c:pt>
                <c:pt idx="13">
                  <c:v>19386.059399224821</c:v>
                </c:pt>
                <c:pt idx="14">
                  <c:v>21275.111072351214</c:v>
                </c:pt>
                <c:pt idx="15">
                  <c:v>23238.729006090802</c:v>
                </c:pt>
                <c:pt idx="16">
                  <c:v>25248.950852713329</c:v>
                </c:pt>
                <c:pt idx="17">
                  <c:v>27290.241974590866</c:v>
                </c:pt>
                <c:pt idx="18">
                  <c:v>29353.281589147289</c:v>
                </c:pt>
                <c:pt idx="19">
                  <c:v>50462.144573643403</c:v>
                </c:pt>
                <c:pt idx="20">
                  <c:v>71831.989470284287</c:v>
                </c:pt>
                <c:pt idx="21">
                  <c:v>93267.079844961423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55520"/>
        <c:axId val="165757312"/>
      </c:scatterChart>
      <c:valAx>
        <c:axId val="165755520"/>
        <c:scaling>
          <c:logBase val="10"/>
          <c:orientation val="minMax"/>
          <c:max val="400000000"/>
          <c:min val="4000000"/>
        </c:scaling>
        <c:delete val="0"/>
        <c:axPos val="b"/>
        <c:minorGridlines/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5757312"/>
        <c:crosses val="autoZero"/>
        <c:crossBetween val="midCat"/>
      </c:valAx>
      <c:valAx>
        <c:axId val="165757312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57555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3511949164249514"/>
          <c:y val="0.15105380577427821"/>
          <c:w val="0.17239858175622949"/>
          <c:h val="0.47289238845144382"/>
        </c:manualLayout>
      </c:layout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67642813174517"/>
          <c:y val="2.4345597613657316E-2"/>
          <c:w val="0.74129801409601792"/>
          <c:h val="0.86904523343048401"/>
        </c:manualLayout>
      </c:layout>
      <c:scatterChart>
        <c:scatterStyle val="smoothMarker"/>
        <c:varyColors val="0"/>
        <c:ser>
          <c:idx val="0"/>
          <c:order val="0"/>
          <c:tx>
            <c:v>0 Hz</c:v>
          </c:tx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Sheet1!$K$16:$K$37</c:f>
              <c:numCache>
                <c:formatCode>0.0000E+00</c:formatCode>
                <c:ptCount val="22"/>
                <c:pt idx="0">
                  <c:v>19644.407252952707</c:v>
                </c:pt>
                <c:pt idx="1">
                  <c:v>15729.694531307168</c:v>
                </c:pt>
                <c:pt idx="2">
                  <c:v>13119.891370385141</c:v>
                </c:pt>
                <c:pt idx="3">
                  <c:v>11255.750815590833</c:v>
                </c:pt>
                <c:pt idx="4">
                  <c:v>9857.649389626351</c:v>
                </c:pt>
                <c:pt idx="5">
                  <c:v>8770.2407162151685</c:v>
                </c:pt>
                <c:pt idx="6">
                  <c:v>7900.3169695911565</c:v>
                </c:pt>
                <c:pt idx="7">
                  <c:v>6093.5669978566402</c:v>
                </c:pt>
                <c:pt idx="8">
                  <c:v>4759.2643637262327</c:v>
                </c:pt>
                <c:pt idx="9">
                  <c:v>3985.7478926705421</c:v>
                </c:pt>
                <c:pt idx="10">
                  <c:v>3202.8819588614547</c:v>
                </c:pt>
                <c:pt idx="11">
                  <c:v>2680.9979371970312</c:v>
                </c:pt>
                <c:pt idx="12">
                  <c:v>2028.7027620852803</c:v>
                </c:pt>
                <c:pt idx="13">
                  <c:v>1637.3894991182158</c:v>
                </c:pt>
                <c:pt idx="14">
                  <c:v>1376.567192223514</c:v>
                </c:pt>
                <c:pt idx="15">
                  <c:v>1190.3111459415834</c:v>
                </c:pt>
                <c:pt idx="16">
                  <c:v>1050.6590125426349</c:v>
                </c:pt>
                <c:pt idx="17">
                  <c:v>942.07615439900928</c:v>
                </c:pt>
                <c:pt idx="18">
                  <c:v>855.24178893410851</c:v>
                </c:pt>
                <c:pt idx="19">
                  <c:v>465.36497321705428</c:v>
                </c:pt>
                <c:pt idx="20">
                  <c:v>336.47006964470279</c:v>
                </c:pt>
                <c:pt idx="21">
                  <c:v>272.82064410852712</c:v>
                </c:pt>
              </c:numCache>
            </c:numRef>
          </c:yVal>
          <c:smooth val="1"/>
        </c:ser>
        <c:ser>
          <c:idx val="2"/>
          <c:order val="1"/>
          <c:tx>
            <c:v>5 Hz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Sheet1!$L$16:$L$37</c:f>
              <c:numCache>
                <c:formatCode>0.0000E+00</c:formatCode>
                <c:ptCount val="22"/>
                <c:pt idx="0">
                  <c:v>19658.049299464332</c:v>
                </c:pt>
                <c:pt idx="1">
                  <c:v>15746.747089446702</c:v>
                </c:pt>
                <c:pt idx="2">
                  <c:v>13140.354440152691</c:v>
                </c:pt>
                <c:pt idx="3">
                  <c:v>11279.624396986184</c:v>
                </c:pt>
                <c:pt idx="4">
                  <c:v>9884.9334826496106</c:v>
                </c:pt>
                <c:pt idx="5">
                  <c:v>8800.9353208662451</c:v>
                </c:pt>
                <c:pt idx="6">
                  <c:v>7934.4220858701538</c:v>
                </c:pt>
                <c:pt idx="7">
                  <c:v>6137.903649019393</c:v>
                </c:pt>
                <c:pt idx="8">
                  <c:v>4816.2199079122765</c:v>
                </c:pt>
                <c:pt idx="9">
                  <c:v>4053.9581252286807</c:v>
                </c:pt>
                <c:pt idx="10">
                  <c:v>3288.1447495591083</c:v>
                </c:pt>
                <c:pt idx="11">
                  <c:v>2783.313286034263</c:v>
                </c:pt>
                <c:pt idx="12">
                  <c:v>2165.1232272015668</c:v>
                </c:pt>
                <c:pt idx="13">
                  <c:v>1807.9150805135657</c:v>
                </c:pt>
                <c:pt idx="14">
                  <c:v>1581.1978898979326</c:v>
                </c:pt>
                <c:pt idx="15">
                  <c:v>1429.0469598950717</c:v>
                </c:pt>
                <c:pt idx="16">
                  <c:v>1323.4999427751936</c:v>
                </c:pt>
                <c:pt idx="17">
                  <c:v>1249.0222009106358</c:v>
                </c:pt>
                <c:pt idx="18">
                  <c:v>1196.292951724806</c:v>
                </c:pt>
                <c:pt idx="19">
                  <c:v>1147.4672987984495</c:v>
                </c:pt>
                <c:pt idx="20">
                  <c:v>1359.6235580167956</c:v>
                </c:pt>
                <c:pt idx="21">
                  <c:v>1637.0252952713176</c:v>
                </c:pt>
              </c:numCache>
            </c:numRef>
          </c:yVal>
          <c:smooth val="1"/>
        </c:ser>
        <c:ser>
          <c:idx val="1"/>
          <c:order val="2"/>
          <c:tx>
            <c:v>10 Hz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Sheet1!$M$16:$M$37</c:f>
              <c:numCache>
                <c:formatCode>0.0000E+00</c:formatCode>
                <c:ptCount val="22"/>
                <c:pt idx="0">
                  <c:v>19700.641547526193</c:v>
                </c:pt>
                <c:pt idx="1">
                  <c:v>15799.98739952414</c:v>
                </c:pt>
                <c:pt idx="2">
                  <c:v>13204.242812245673</c:v>
                </c:pt>
                <c:pt idx="3">
                  <c:v>11354.160831094709</c:v>
                </c:pt>
                <c:pt idx="4">
                  <c:v>9970.1179787736419</c:v>
                </c:pt>
                <c:pt idx="5">
                  <c:v>8896.7678790057871</c:v>
                </c:pt>
                <c:pt idx="6">
                  <c:v>8040.9027060251919</c:v>
                </c:pt>
                <c:pt idx="7">
                  <c:v>6276.3284552209425</c:v>
                </c:pt>
                <c:pt idx="8">
                  <c:v>4994.0425435712359</c:v>
                </c:pt>
                <c:pt idx="9">
                  <c:v>4266.9193655387589</c:v>
                </c:pt>
                <c:pt idx="10">
                  <c:v>3554.3462999467047</c:v>
                </c:pt>
                <c:pt idx="11">
                  <c:v>3102.7551464993562</c:v>
                </c:pt>
                <c:pt idx="12">
                  <c:v>2591.045707821705</c:v>
                </c:pt>
                <c:pt idx="13">
                  <c:v>2340.3181812887601</c:v>
                </c:pt>
                <c:pt idx="14">
                  <c:v>2220.0816108281651</c:v>
                </c:pt>
                <c:pt idx="15">
                  <c:v>2174.4113009803777</c:v>
                </c:pt>
                <c:pt idx="16">
                  <c:v>2175.3449040155042</c:v>
                </c:pt>
                <c:pt idx="17">
                  <c:v>2207.3477823059861</c:v>
                </c:pt>
                <c:pt idx="18">
                  <c:v>2261.0991532752309</c:v>
                </c:pt>
                <c:pt idx="19">
                  <c:v>3277.0797018992262</c:v>
                </c:pt>
                <c:pt idx="20">
                  <c:v>4554.0421626680054</c:v>
                </c:pt>
                <c:pt idx="21">
                  <c:v>5896.2501014729141</c:v>
                </c:pt>
              </c:numCache>
            </c:numRef>
          </c:yVal>
          <c:smooth val="1"/>
        </c:ser>
        <c:ser>
          <c:idx val="3"/>
          <c:order val="3"/>
          <c:tx>
            <c:v>20 Hz</c:v>
          </c:tx>
          <c:marker>
            <c:symbol val="none"/>
          </c:marker>
          <c:xVal>
            <c:numRef>
              <c:f>Sheet1!$A$16:$A$37</c:f>
              <c:numCache>
                <c:formatCode>0.00E+00</c:formatCode>
                <c:ptCount val="22"/>
                <c:pt idx="0">
                  <c:v>4000000</c:v>
                </c:pt>
                <c:pt idx="1">
                  <c:v>5000000</c:v>
                </c:pt>
                <c:pt idx="2">
                  <c:v>6000000</c:v>
                </c:pt>
                <c:pt idx="3">
                  <c:v>7000000</c:v>
                </c:pt>
                <c:pt idx="4">
                  <c:v>8000000</c:v>
                </c:pt>
                <c:pt idx="5">
                  <c:v>9000000</c:v>
                </c:pt>
                <c:pt idx="6">
                  <c:v>10000000</c:v>
                </c:pt>
                <c:pt idx="7">
                  <c:v>13000000</c:v>
                </c:pt>
                <c:pt idx="8">
                  <c:v>16700000</c:v>
                </c:pt>
                <c:pt idx="9">
                  <c:v>20000000</c:v>
                </c:pt>
                <c:pt idx="10">
                  <c:v>25000000</c:v>
                </c:pt>
                <c:pt idx="11">
                  <c:v>30000000</c:v>
                </c:pt>
                <c:pt idx="12">
                  <c:v>40000000</c:v>
                </c:pt>
                <c:pt idx="13">
                  <c:v>50000000</c:v>
                </c:pt>
                <c:pt idx="14">
                  <c:v>60000000</c:v>
                </c:pt>
                <c:pt idx="15">
                  <c:v>70000000</c:v>
                </c:pt>
                <c:pt idx="16">
                  <c:v>80000000</c:v>
                </c:pt>
                <c:pt idx="17">
                  <c:v>90000000</c:v>
                </c:pt>
                <c:pt idx="18">
                  <c:v>100000000</c:v>
                </c:pt>
                <c:pt idx="19">
                  <c:v>200000000</c:v>
                </c:pt>
                <c:pt idx="20">
                  <c:v>300000000</c:v>
                </c:pt>
                <c:pt idx="21">
                  <c:v>400000000</c:v>
                </c:pt>
              </c:numCache>
            </c:numRef>
          </c:xVal>
          <c:yVal>
            <c:numRef>
              <c:f>Sheet1!$N$16:$N$37</c:f>
              <c:numCache>
                <c:formatCode>0.0000E+00</c:formatCode>
                <c:ptCount val="22"/>
                <c:pt idx="0">
                  <c:v>19865.999687061238</c:v>
                </c:pt>
                <c:pt idx="1">
                  <c:v>16006.685073942825</c:v>
                </c:pt>
                <c:pt idx="2">
                  <c:v>13452.280021547931</c:v>
                </c:pt>
                <c:pt idx="3">
                  <c:v>11643.537575280749</c:v>
                </c:pt>
                <c:pt idx="4">
                  <c:v>10300.834257843477</c:v>
                </c:pt>
                <c:pt idx="5">
                  <c:v>9268.8236929592731</c:v>
                </c:pt>
                <c:pt idx="6">
                  <c:v>8454.2980548624109</c:v>
                </c:pt>
                <c:pt idx="7">
                  <c:v>6813.7424087093159</c:v>
                </c:pt>
                <c:pt idx="8">
                  <c:v>5684.4127761293339</c:v>
                </c:pt>
                <c:pt idx="9">
                  <c:v>5093.7100632131824</c:v>
                </c:pt>
                <c:pt idx="10">
                  <c:v>4587.8346720397294</c:v>
                </c:pt>
                <c:pt idx="11">
                  <c:v>4342.9411930109809</c:v>
                </c:pt>
                <c:pt idx="12">
                  <c:v>4244.6271031705755</c:v>
                </c:pt>
                <c:pt idx="13">
                  <c:v>4407.2949254748391</c:v>
                </c:pt>
                <c:pt idx="14">
                  <c:v>4700.45370385142</c:v>
                </c:pt>
                <c:pt idx="15">
                  <c:v>5068.178742840767</c:v>
                </c:pt>
                <c:pt idx="16">
                  <c:v>5482.5076947132138</c:v>
                </c:pt>
                <c:pt idx="17">
                  <c:v>5927.9059218408693</c:v>
                </c:pt>
                <c:pt idx="18">
                  <c:v>6395.0526416473267</c:v>
                </c:pt>
                <c:pt idx="19">
                  <c:v>11544.986678643319</c:v>
                </c:pt>
                <c:pt idx="20">
                  <c:v>16955.902627784235</c:v>
                </c:pt>
                <c:pt idx="21">
                  <c:v>22432.064054961265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79712"/>
        <c:axId val="165806080"/>
      </c:scatterChart>
      <c:valAx>
        <c:axId val="165779712"/>
        <c:scaling>
          <c:logBase val="10"/>
          <c:orientation val="minMax"/>
          <c:max val="400000000"/>
          <c:min val="4000000"/>
        </c:scaling>
        <c:delete val="0"/>
        <c:axPos val="b"/>
        <c:minorGridlines/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5806080"/>
        <c:crosses val="autoZero"/>
        <c:crossBetween val="midCat"/>
      </c:valAx>
      <c:valAx>
        <c:axId val="165806080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57797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6143521408936305"/>
          <c:y val="0.18855388530979203"/>
          <c:w val="0.18079682171839156"/>
          <c:h val="0.45366141732283488"/>
        </c:manualLayout>
      </c:layout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0.30296</cdr:x>
      <cdr:y>0.07692</cdr:y>
    </cdr:from>
    <cdr:to>
      <cdr:x>0.68703</cdr:x>
      <cdr:y>0.18049</cdr:y>
    </cdr:to>
    <cdr:sp macro="" textlink="">
      <cdr:nvSpPr>
        <cdr:cNvPr id="2" name="TextBox 19"/>
        <cdr:cNvSpPr txBox="1"/>
      </cdr:nvSpPr>
      <cdr:spPr>
        <a:xfrm xmlns:a="http://schemas.openxmlformats.org/drawingml/2006/main">
          <a:off x="1219200" y="228600"/>
          <a:ext cx="154561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rgbClr val="000000"/>
              </a:solidFill>
              <a:latin typeface="Arial" charset="0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rgbClr val="000000"/>
              </a:solidFill>
              <a:latin typeface="Arial" charset="0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rgbClr val="000000"/>
              </a:solidFill>
              <a:latin typeface="Arial" charset="0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rgbClr val="000000"/>
              </a:solidFill>
              <a:latin typeface="Arial" charset="0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rgbClr val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sz="2400" kern="1200">
              <a:solidFill>
                <a:srgbClr val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sz="2400" kern="1200">
              <a:solidFill>
                <a:srgbClr val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sz="2400" kern="1200">
              <a:solidFill>
                <a:srgbClr val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sz="2400" kern="1200">
              <a:solidFill>
                <a:srgbClr val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rgbClr val="C00000"/>
              </a:solidFill>
            </a:rPr>
            <a:t>Cavity Detuning</a:t>
          </a:r>
          <a:endParaRPr lang="en-US" sz="1400" b="1" dirty="0">
            <a:solidFill>
              <a:srgbClr val="C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FFBAFFF-77F6-43E7-B365-1C0576BFA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5FFE3DD-73BF-4B0E-8DA6-BEC0B988E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F96E-B5A2-4B59-BEE7-A1C141D2B97C}" type="slidenum">
              <a:rPr lang="en-US" smtClean="0">
                <a:latin typeface="Times"/>
              </a:rPr>
              <a:pPr/>
              <a:t>1</a:t>
            </a:fld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>
              <a:latin typeface="Times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B1984-A3B0-4050-AE24-5974CF10568B}" type="slidenum">
              <a:rPr lang="en-US" smtClean="0">
                <a:latin typeface="Times"/>
              </a:rPr>
              <a:pPr/>
              <a:t>2</a:t>
            </a:fld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"/>
              </a:rPr>
              <a:t>Beam loading pushes</a:t>
            </a:r>
            <a:r>
              <a:rPr lang="en-US" baseline="0" dirty="0" smtClean="0">
                <a:latin typeface="Times"/>
              </a:rPr>
              <a:t> the QL lower …..less susceptible to microphonics.</a:t>
            </a:r>
          </a:p>
          <a:p>
            <a:r>
              <a:rPr lang="en-US" baseline="0" dirty="0" smtClean="0">
                <a:latin typeface="Times"/>
              </a:rPr>
              <a:t>Lightly loaded cavities, like and ERL, may have QLs closer to 5e7</a:t>
            </a:r>
            <a:endParaRPr lang="en-US" dirty="0" smtClean="0">
              <a:latin typeface="Times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B5DD8-3792-4E7F-A33B-3F8C165C962C}" type="slidenum">
              <a:rPr lang="en-US" smtClean="0">
                <a:latin typeface="Times"/>
              </a:rPr>
              <a:pPr/>
              <a:t>15</a:t>
            </a:fld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2" y="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2" y="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T.J. Powers|| 2009 Energy Recovered Linac Workshop || Ithaca, NY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J. Powers|| 2009 Energy Recovered Linac Workshop || Ithaca, NY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92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Powers /SRF Workshop 2011 Tutorial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144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web.jlab.org/~power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Cost Optimization Models for </a:t>
            </a:r>
            <a:b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</a:b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SRF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Linacs</a:t>
            </a:r>
            <a:endParaRPr lang="en-US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81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Tom Powers</a:t>
            </a:r>
          </a:p>
        </p:txBody>
      </p:sp>
      <p:sp>
        <p:nvSpPr>
          <p:cNvPr id="51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20" y="206375"/>
            <a:ext cx="910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TTC Workshop   June 2013    Final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75" y="0"/>
            <a:ext cx="5960070" cy="762000"/>
          </a:xfrm>
        </p:spPr>
        <p:txBody>
          <a:bodyPr/>
          <a:lstStyle/>
          <a:p>
            <a:r>
              <a:rPr lang="en-US" dirty="0" smtClean="0"/>
              <a:t>Other Inputs/Controls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635" y="932675"/>
            <a:ext cx="5729639" cy="5181600"/>
          </a:xfrm>
        </p:spPr>
        <p:txBody>
          <a:bodyPr/>
          <a:lstStyle/>
          <a:p>
            <a:r>
              <a:rPr lang="en-US" dirty="0" smtClean="0"/>
              <a:t>Ability to what if </a:t>
            </a:r>
            <a:r>
              <a:rPr lang="en-US" dirty="0" err="1" smtClean="0"/>
              <a:t>Qo</a:t>
            </a:r>
            <a:r>
              <a:rPr lang="en-US" dirty="0" smtClean="0"/>
              <a:t> improvements by adjusting scale and slope.</a:t>
            </a:r>
          </a:p>
          <a:p>
            <a:r>
              <a:rPr lang="en-US" dirty="0" smtClean="0"/>
              <a:t>ERL parameters to adjust resultant current and tune beam. </a:t>
            </a:r>
          </a:p>
          <a:p>
            <a:r>
              <a:rPr lang="en-US" dirty="0" smtClean="0"/>
              <a:t>Temperature array allows one to change the parameter.</a:t>
            </a:r>
          </a:p>
          <a:p>
            <a:r>
              <a:rPr lang="en-US" dirty="0" smtClean="0"/>
              <a:t>Cryomodule type allows one to select between several types with one being user defined.   This is only used on the sweep gradient module.</a:t>
            </a:r>
          </a:p>
          <a:p>
            <a:r>
              <a:rPr lang="en-US" dirty="0" smtClean="0"/>
              <a:t>Beam current slider.</a:t>
            </a:r>
          </a:p>
          <a:p>
            <a:r>
              <a:rPr lang="en-US" dirty="0" smtClean="0"/>
              <a:t>Also have buttons to pause, save results, save and restore set up parameters.</a:t>
            </a:r>
            <a:endParaRPr lang="en-US" dirty="0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5" y="174987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0" y="2116979"/>
            <a:ext cx="2857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5" y="3996876"/>
            <a:ext cx="2247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5541275"/>
            <a:ext cx="1590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1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280" y="76200"/>
            <a:ext cx="4807919" cy="762000"/>
          </a:xfrm>
        </p:spPr>
        <p:txBody>
          <a:bodyPr/>
          <a:lstStyle/>
          <a:p>
            <a:r>
              <a:rPr lang="en-US" dirty="0" smtClean="0"/>
              <a:t>Output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6230" y="971080"/>
            <a:ext cx="5530320" cy="5277320"/>
          </a:xfrm>
        </p:spPr>
        <p:txBody>
          <a:bodyPr/>
          <a:lstStyle/>
          <a:p>
            <a:r>
              <a:rPr lang="en-US" dirty="0" smtClean="0"/>
              <a:t>Costs of different components of the overall costs.</a:t>
            </a:r>
          </a:p>
          <a:p>
            <a:r>
              <a:rPr lang="en-US" dirty="0" smtClean="0"/>
              <a:t>10 year AC power costs</a:t>
            </a:r>
          </a:p>
          <a:p>
            <a:r>
              <a:rPr lang="en-US" dirty="0" smtClean="0"/>
              <a:t>Linac Length</a:t>
            </a:r>
          </a:p>
          <a:p>
            <a:r>
              <a:rPr lang="en-US" dirty="0" smtClean="0"/>
              <a:t>Match Loaded Q</a:t>
            </a:r>
          </a:p>
          <a:p>
            <a:r>
              <a:rPr lang="en-US" dirty="0" err="1" smtClean="0"/>
              <a:t>Qo</a:t>
            </a:r>
            <a:r>
              <a:rPr lang="en-US" dirty="0" smtClean="0"/>
              <a:t> at E and F</a:t>
            </a:r>
          </a:p>
          <a:p>
            <a:r>
              <a:rPr lang="en-US" dirty="0" smtClean="0"/>
              <a:t>RF power per cavity</a:t>
            </a:r>
          </a:p>
          <a:p>
            <a:endParaRPr lang="en-US" dirty="0"/>
          </a:p>
          <a:p>
            <a:r>
              <a:rPr lang="en-US" dirty="0" smtClean="0"/>
              <a:t>All output parameters during a sweep can be written to a </a:t>
            </a:r>
            <a:r>
              <a:rPr lang="en-US" dirty="0" smtClean="0"/>
              <a:t>file or viewed on live graphs.</a:t>
            </a:r>
            <a:endParaRPr lang="en-US" dirty="0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18730"/>
            <a:ext cx="276181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9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Executable files (Windows 32 Bit and Windows 64 bit) will be available by the end of next week at: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https://userweb.jlab.org/~powers/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Demonstration to follow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Comments and suggestions welcome.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</a:t>
            </a:r>
            <a:r>
              <a:rPr lang="en-US" dirty="0" smtClean="0"/>
              <a:t> Cryomodule Cost History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1485890"/>
            <a:ext cx="3657600" cy="806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Data taken from closed projects, C100 is estimated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Engineering costs included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Overhead Rates lowered for C100,SNS,CEBAF projects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XFEL estimate ~$1.7M?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ILC estimate ~$1M?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2100" y="963769"/>
            <a:ext cx="18034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A. McEwen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33400"/>
            <a:ext cx="5422900" cy="562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32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Q</a:t>
            </a:r>
            <a:r>
              <a:rPr lang="en-US" sz="3200" i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L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 Optimization for Minimum Power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solidFill>
                  <a:srgbClr val="C00000"/>
                </a:solidFill>
                <a:latin typeface="Arial" charset="0"/>
                <a:cs typeface="Arial" charset="0"/>
              </a:rPr>
              <a:t>    </a:t>
            </a:r>
            <a:endParaRPr lang="en-US" sz="2800" b="1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252412" y="838201"/>
            <a:ext cx="8639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/>
              <a:t>Depending on the application (injector/LINAC or ERL) the </a:t>
            </a:r>
            <a:r>
              <a:rPr lang="en-US" sz="1600" b="1" dirty="0" smtClean="0"/>
              <a:t>cavity </a:t>
            </a:r>
            <a:r>
              <a:rPr lang="en-US" sz="1600" b="1" i="1" dirty="0"/>
              <a:t>Q</a:t>
            </a:r>
            <a:r>
              <a:rPr lang="en-US" sz="1600" b="1" i="1" baseline="-25000" dirty="0"/>
              <a:t>L</a:t>
            </a:r>
            <a:r>
              <a:rPr lang="en-US" sz="1600" b="1" i="1" dirty="0"/>
              <a:t> </a:t>
            </a:r>
            <a:r>
              <a:rPr lang="en-US" sz="1600" b="1" dirty="0"/>
              <a:t>must be optimized for minimum power. 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72393" y="2697163"/>
          <a:ext cx="18288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4" imgW="1257300" imgH="241300" progId="">
                  <p:embed/>
                </p:oleObj>
              </mc:Choice>
              <mc:Fallback>
                <p:oleObj name="Equation" r:id="rId4" imgW="1257300" imgH="241300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93" y="2697163"/>
                        <a:ext cx="18288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486400" y="2655888"/>
          <a:ext cx="1454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6" imgW="1002865" imgH="241195" progId="">
                  <p:embed/>
                </p:oleObj>
              </mc:Choice>
              <mc:Fallback>
                <p:oleObj name="Equation" r:id="rId6" imgW="1002865" imgH="241195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55888"/>
                        <a:ext cx="14541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901700" y="228600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C00000"/>
                </a:solidFill>
              </a:rPr>
              <a:t>Beam Loaded Cavity</a:t>
            </a:r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4437062" y="2286000"/>
            <a:ext cx="367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C00000"/>
                </a:solidFill>
              </a:rPr>
              <a:t>Lightly-non beam loaded Cavity</a:t>
            </a:r>
          </a:p>
        </p:txBody>
      </p:sp>
      <p:graphicFrame>
        <p:nvGraphicFramePr>
          <p:cNvPr id="19" name="Chart 18"/>
          <p:cNvGraphicFramePr/>
          <p:nvPr/>
        </p:nvGraphicFramePr>
        <p:xfrm>
          <a:off x="152400" y="3048000"/>
          <a:ext cx="4343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1676400" y="3276600"/>
            <a:ext cx="1546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C00000"/>
                </a:solidFill>
              </a:rPr>
              <a:t>Cavity Detuning</a:t>
            </a:r>
          </a:p>
        </p:txBody>
      </p:sp>
      <p:graphicFrame>
        <p:nvGraphicFramePr>
          <p:cNvPr id="21" name="Chart 20"/>
          <p:cNvGraphicFramePr/>
          <p:nvPr/>
        </p:nvGraphicFramePr>
        <p:xfrm>
          <a:off x="4572000" y="3048000"/>
          <a:ext cx="4024313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38" name="Rectangle 21"/>
          <p:cNvSpPr>
            <a:spLocks noChangeArrowheads="1"/>
          </p:cNvSpPr>
          <p:nvPr/>
        </p:nvSpPr>
        <p:spPr bwMode="auto">
          <a:xfrm>
            <a:off x="7315200" y="5334000"/>
            <a:ext cx="1066800" cy="381000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FF3300"/>
              </a:solidFill>
              <a:latin typeface="Times"/>
            </a:endParaRPr>
          </a:p>
        </p:txBody>
      </p:sp>
      <p:sp>
        <p:nvSpPr>
          <p:cNvPr id="1039" name="TextBox 22"/>
          <p:cNvSpPr txBox="1">
            <a:spLocks noChangeArrowheads="1"/>
          </p:cNvSpPr>
          <p:nvPr/>
        </p:nvSpPr>
        <p:spPr bwMode="auto">
          <a:xfrm>
            <a:off x="6096000" y="594360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I = 10 </a:t>
            </a:r>
            <a:r>
              <a:rPr lang="en-US" sz="1800" b="1">
                <a:latin typeface="Symbol" pitchFamily="18" charset="2"/>
              </a:rPr>
              <a:t>m</a:t>
            </a:r>
            <a:r>
              <a:rPr lang="en-US" sz="1800" b="1"/>
              <a:t>A</a:t>
            </a:r>
          </a:p>
        </p:txBody>
      </p:sp>
      <p:sp>
        <p:nvSpPr>
          <p:cNvPr id="1040" name="TextBox 23"/>
          <p:cNvSpPr txBox="1">
            <a:spLocks noChangeArrowheads="1"/>
          </p:cNvSpPr>
          <p:nvPr/>
        </p:nvSpPr>
        <p:spPr bwMode="auto">
          <a:xfrm>
            <a:off x="1828800" y="6019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I = 1 mA</a:t>
            </a:r>
          </a:p>
        </p:txBody>
      </p:sp>
      <p:sp>
        <p:nvSpPr>
          <p:cNvPr id="1041" name="Rectangle 16"/>
          <p:cNvSpPr>
            <a:spLocks noChangeArrowheads="1"/>
          </p:cNvSpPr>
          <p:nvPr/>
        </p:nvSpPr>
        <p:spPr bwMode="auto">
          <a:xfrm>
            <a:off x="1600200" y="5105400"/>
            <a:ext cx="1066800" cy="381000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FF3300"/>
              </a:solidFill>
              <a:latin typeface="Times"/>
            </a:endParaRPr>
          </a:p>
        </p:txBody>
      </p:sp>
      <p:cxnSp>
        <p:nvCxnSpPr>
          <p:cNvPr id="1042" name="Straight Connector 26"/>
          <p:cNvCxnSpPr>
            <a:cxnSpLocks noChangeShapeType="1"/>
          </p:cNvCxnSpPr>
          <p:nvPr/>
        </p:nvCxnSpPr>
        <p:spPr bwMode="auto">
          <a:xfrm>
            <a:off x="4343400" y="2409825"/>
            <a:ext cx="38100" cy="3305175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dash"/>
            <a:round/>
            <a:headEnd/>
            <a:tailEnd/>
          </a:ln>
        </p:spPr>
      </p:cxnSp>
      <p:graphicFrame>
        <p:nvGraphicFramePr>
          <p:cNvPr id="1128" name="Object 1"/>
          <p:cNvGraphicFramePr>
            <a:graphicFrameLocks noChangeAspect="1"/>
          </p:cNvGraphicFramePr>
          <p:nvPr/>
        </p:nvGraphicFramePr>
        <p:xfrm>
          <a:off x="2075675" y="1311275"/>
          <a:ext cx="54848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0" imgW="3949700" imgH="787400" progId="Equation.3">
                  <p:embed/>
                </p:oleObj>
              </mc:Choice>
              <mc:Fallback>
                <p:oleObj name="Equation" r:id="rId10" imgW="3949700" imgH="787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675" y="1311275"/>
                        <a:ext cx="5484813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for Transient Beam Loading?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505" y="1174694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94631"/>
              </p:ext>
            </p:extLst>
          </p:nvPr>
        </p:nvGraphicFramePr>
        <p:xfrm>
          <a:off x="347450" y="4758235"/>
          <a:ext cx="8229600" cy="94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1" name="Equation" r:id="rId4" imgW="5321160" imgH="609480" progId="Equation.3">
                  <p:embed/>
                </p:oleObj>
              </mc:Choice>
              <mc:Fallback>
                <p:oleObj name="Equation" r:id="rId4" imgW="5321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50" y="4758235"/>
                        <a:ext cx="8229600" cy="946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639191" y="4045402"/>
            <a:ext cx="2286000" cy="1828800"/>
            <a:chOff x="6019006" y="2819400"/>
            <a:chExt cx="2516188" cy="1905000"/>
          </a:xfrm>
        </p:grpSpPr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5867400" y="3733800"/>
              <a:ext cx="304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019800" y="3581400"/>
              <a:ext cx="2514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8382000" y="3733800"/>
              <a:ext cx="304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867400" y="4343400"/>
              <a:ext cx="304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19800" y="4495800"/>
              <a:ext cx="25146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 flipH="1" flipV="1">
              <a:off x="8382000" y="4343400"/>
              <a:ext cx="304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6324600" y="3200400"/>
              <a:ext cx="1828800" cy="15240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8077200" y="2819400"/>
              <a:ext cx="456406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12146" y="5874202"/>
            <a:ext cx="36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 Transient Loading</a:t>
            </a:r>
            <a:endParaRPr lang="en-US" sz="1800" dirty="0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612" y="838200"/>
            <a:ext cx="2743200" cy="188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35" y="838200"/>
            <a:ext cx="2743200" cy="188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43505" y="3836604"/>
            <a:ext cx="186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Measured gradient </a:t>
            </a:r>
          </a:p>
          <a:p>
            <a:r>
              <a:rPr lang="en-US" sz="1400" dirty="0"/>
              <a:t>2 Measured phase </a:t>
            </a:r>
          </a:p>
          <a:p>
            <a:r>
              <a:rPr lang="en-US" sz="1400" dirty="0"/>
              <a:t>3 Magnitude drive </a:t>
            </a:r>
          </a:p>
          <a:p>
            <a:r>
              <a:rPr lang="en-US" sz="1400" dirty="0"/>
              <a:t>4 Phase </a:t>
            </a:r>
            <a:r>
              <a:rPr lang="en-US" sz="1400" dirty="0" smtClean="0"/>
              <a:t>drive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4852" y="3574994"/>
            <a:ext cx="387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Tune Beam Transient, 600 </a:t>
            </a:r>
            <a:r>
              <a:rPr lang="en-US" sz="1400" dirty="0" err="1" smtClean="0"/>
              <a:t>uA</a:t>
            </a:r>
            <a:r>
              <a:rPr lang="en-US" sz="1400" dirty="0" smtClean="0"/>
              <a:t>, </a:t>
            </a:r>
            <a:r>
              <a:rPr lang="en-US" sz="1400" dirty="0"/>
              <a:t>Phase </a:t>
            </a:r>
            <a:r>
              <a:rPr lang="en-US" sz="1400" dirty="0">
                <a:sym typeface="Symbol"/>
              </a:rPr>
              <a:t> </a:t>
            </a:r>
            <a:r>
              <a:rPr lang="en-US" sz="1400" dirty="0"/>
              <a:t>0°</a:t>
            </a:r>
          </a:p>
          <a:p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42305" y="3002465"/>
            <a:ext cx="4531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Measured and predicted RF drive  amplitude and phase due to CW beam loading in an ERL where the effective current is approximately 7% of the single pass beam at 75º.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4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60" y="32905"/>
            <a:ext cx="8679530" cy="7620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Overall Cost Calculation</a:t>
            </a:r>
            <a:endParaRPr lang="en-US" sz="2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597" y="1822769"/>
            <a:ext cx="145939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Loaded-Q’s</a:t>
            </a:r>
          </a:p>
          <a:p>
            <a:pPr algn="ctr"/>
            <a:r>
              <a:rPr lang="en-US" sz="1800" dirty="0" smtClean="0"/>
              <a:t>Including </a:t>
            </a:r>
          </a:p>
          <a:p>
            <a:pPr algn="ctr"/>
            <a:r>
              <a:rPr lang="en-US" sz="1800" dirty="0" smtClean="0"/>
              <a:t>Variance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31369" y="971707"/>
            <a:ext cx="18818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How Many </a:t>
            </a:r>
          </a:p>
          <a:p>
            <a:pPr algn="ctr"/>
            <a:r>
              <a:rPr lang="en-US" sz="1800" dirty="0" smtClean="0"/>
              <a:t>Cryomodules?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8179" y="3247863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Permutations on RF Power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89140" y="4087075"/>
            <a:ext cx="217782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</a:t>
            </a:r>
          </a:p>
          <a:p>
            <a:pPr algn="ctr"/>
            <a:r>
              <a:rPr lang="en-US" sz="1800" dirty="0" smtClean="0"/>
              <a:t>Linac Hardware Costs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361504" y="971707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Determine </a:t>
            </a:r>
            <a:r>
              <a:rPr lang="en-US" sz="1800" dirty="0" err="1" smtClean="0"/>
              <a:t>Qo</a:t>
            </a:r>
            <a:endParaRPr lang="en-US" sz="1800" dirty="0" smtClean="0"/>
          </a:p>
          <a:p>
            <a:pPr algn="ctr"/>
            <a:r>
              <a:rPr lang="en-US" sz="1800" dirty="0" smtClean="0"/>
              <a:t>At E and F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9644" y="1809534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Heat</a:t>
            </a:r>
          </a:p>
          <a:p>
            <a:pPr algn="ctr"/>
            <a:r>
              <a:rPr lang="en-US" sz="1800" dirty="0" smtClean="0"/>
              <a:t>Load w/Margin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363640" y="2699932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Number of Plants?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71575" y="5451514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AC Efficiency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3959" y="3571028"/>
            <a:ext cx="172822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</a:t>
            </a:r>
            <a:r>
              <a:rPr lang="en-US" sz="1800" dirty="0" err="1" smtClean="0"/>
              <a:t>Cryo</a:t>
            </a:r>
            <a:r>
              <a:rPr lang="en-US" sz="1800" dirty="0" smtClean="0"/>
              <a:t> Plant Costs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2898" y="1874121"/>
            <a:ext cx="136064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Linac Civil Costs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3470" y="4894685"/>
            <a:ext cx="216714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AC Power</a:t>
            </a:r>
            <a:r>
              <a:rPr lang="en-US" sz="1800" dirty="0"/>
              <a:t> </a:t>
            </a:r>
            <a:r>
              <a:rPr lang="en-US" sz="1800" dirty="0" smtClean="0"/>
              <a:t>Overhead</a:t>
            </a:r>
          </a:p>
          <a:p>
            <a:pPr algn="ctr"/>
            <a:r>
              <a:rPr lang="en-US" sz="1800" dirty="0" smtClean="0"/>
              <a:t>And 10 Year Costs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06343" y="932371"/>
            <a:ext cx="134417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Include Inner </a:t>
            </a:r>
            <a:r>
              <a:rPr lang="en-US" sz="1800" dirty="0" err="1" smtClean="0"/>
              <a:t>Cryomdule</a:t>
            </a:r>
            <a:r>
              <a:rPr lang="en-US" sz="1800" dirty="0" smtClean="0"/>
              <a:t> Girders</a:t>
            </a:r>
          </a:p>
          <a:p>
            <a:pPr algn="ctr"/>
            <a:r>
              <a:rPr lang="en-US" sz="1800" dirty="0" smtClean="0"/>
              <a:t>And Controls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821748" y="5215136"/>
            <a:ext cx="187058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Determine Linac AC PWR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3326572" y="3725873"/>
            <a:ext cx="216714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Cost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82815" y="4401949"/>
            <a:ext cx="172822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Calculate </a:t>
            </a:r>
            <a:r>
              <a:rPr lang="en-US" sz="1800" dirty="0" err="1" smtClean="0"/>
              <a:t>Cryo</a:t>
            </a:r>
            <a:endParaRPr lang="en-US" sz="1800" dirty="0" smtClean="0"/>
          </a:p>
          <a:p>
            <a:pPr algn="ctr"/>
            <a:r>
              <a:rPr lang="en-US" sz="1800" dirty="0" smtClean="0"/>
              <a:t>Infrastructure Costs</a:t>
            </a:r>
            <a:endParaRPr lang="en-US" sz="1800" dirty="0"/>
          </a:p>
        </p:txBody>
      </p:sp>
      <p:cxnSp>
        <p:nvCxnSpPr>
          <p:cNvPr id="21" name="Straight Arrow Connector 20"/>
          <p:cNvCxnSpPr>
            <a:stCxn id="7" idx="2"/>
            <a:endCxn id="3" idx="0"/>
          </p:cNvCxnSpPr>
          <p:nvPr/>
        </p:nvCxnSpPr>
        <p:spPr bwMode="auto">
          <a:xfrm>
            <a:off x="1672292" y="1618038"/>
            <a:ext cx="0" cy="204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78053" y="3023098"/>
            <a:ext cx="0" cy="204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8053" y="3891086"/>
            <a:ext cx="0" cy="204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3266227" y="3423006"/>
            <a:ext cx="2551198" cy="10035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3483218" y="2797451"/>
            <a:ext cx="512707" cy="7083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7" idx="2"/>
          </p:cNvCxnSpPr>
          <p:nvPr/>
        </p:nvCxnSpPr>
        <p:spPr bwMode="auto">
          <a:xfrm flipH="1">
            <a:off x="4876821" y="2686697"/>
            <a:ext cx="401610" cy="7363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9" idx="3"/>
          </p:cNvCxnSpPr>
          <p:nvPr/>
        </p:nvCxnSpPr>
        <p:spPr bwMode="auto">
          <a:xfrm flipV="1">
            <a:off x="2766965" y="4095818"/>
            <a:ext cx="614480" cy="4529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0" idx="1"/>
            <a:endCxn id="22" idx="5"/>
          </p:cNvCxnSpPr>
          <p:nvPr/>
        </p:nvCxnSpPr>
        <p:spPr bwMode="auto">
          <a:xfrm flipH="1" flipV="1">
            <a:off x="5443811" y="4279631"/>
            <a:ext cx="939004" cy="5839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4" idx="1"/>
            <a:endCxn id="22" idx="6"/>
          </p:cNvCxnSpPr>
          <p:nvPr/>
        </p:nvCxnSpPr>
        <p:spPr bwMode="auto">
          <a:xfrm flipH="1">
            <a:off x="5817425" y="3894194"/>
            <a:ext cx="546534" cy="306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8" idx="3"/>
            <a:endCxn id="16" idx="1"/>
          </p:cNvCxnSpPr>
          <p:nvPr/>
        </p:nvCxnSpPr>
        <p:spPr bwMode="auto">
          <a:xfrm flipV="1">
            <a:off x="2692334" y="5356350"/>
            <a:ext cx="881136" cy="181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3" idx="1"/>
          </p:cNvCxnSpPr>
          <p:nvPr/>
        </p:nvCxnSpPr>
        <p:spPr bwMode="auto">
          <a:xfrm flipH="1" flipV="1">
            <a:off x="5719906" y="5351944"/>
            <a:ext cx="651669" cy="4227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6" idx="0"/>
          </p:cNvCxnSpPr>
          <p:nvPr/>
        </p:nvCxnSpPr>
        <p:spPr bwMode="auto">
          <a:xfrm flipV="1">
            <a:off x="4657043" y="4435351"/>
            <a:ext cx="0" cy="45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223757" y="1604803"/>
            <a:ext cx="0" cy="204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11" idx="2"/>
            <a:endCxn id="12" idx="0"/>
          </p:cNvCxnSpPr>
          <p:nvPr/>
        </p:nvCxnSpPr>
        <p:spPr bwMode="auto">
          <a:xfrm>
            <a:off x="7223757" y="2455865"/>
            <a:ext cx="3996" cy="244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219760" y="3319189"/>
            <a:ext cx="3996" cy="244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7228071" y="4217359"/>
            <a:ext cx="0" cy="204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Arc 55"/>
          <p:cNvSpPr/>
          <p:nvPr/>
        </p:nvSpPr>
        <p:spPr bwMode="auto">
          <a:xfrm>
            <a:off x="7246927" y="3023097"/>
            <a:ext cx="1703243" cy="2779579"/>
          </a:xfrm>
          <a:prstGeom prst="arc">
            <a:avLst>
              <a:gd name="adj1" fmla="val 16200000"/>
              <a:gd name="adj2" fmla="val 543152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2639203" y="1294473"/>
            <a:ext cx="163695" cy="5796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7" idx="3"/>
            <a:endCxn id="17" idx="1"/>
          </p:cNvCxnSpPr>
          <p:nvPr/>
        </p:nvCxnSpPr>
        <p:spPr bwMode="auto">
          <a:xfrm>
            <a:off x="2613215" y="1294873"/>
            <a:ext cx="1993128" cy="5146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582" name="Arc 24581"/>
          <p:cNvSpPr/>
          <p:nvPr/>
        </p:nvSpPr>
        <p:spPr bwMode="auto">
          <a:xfrm>
            <a:off x="91182" y="3571028"/>
            <a:ext cx="1461131" cy="1975044"/>
          </a:xfrm>
          <a:prstGeom prst="arc">
            <a:avLst>
              <a:gd name="adj1" fmla="val 5429151"/>
              <a:gd name="adj2" fmla="val 16102114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Cryogenic Plant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5" y="876300"/>
            <a:ext cx="8410695" cy="570191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A 2 K liquid helium cold box is limited by transportation infrastructure to about 18 kW at 4 K which equates to 5 kW at 2 K, and 3.8 kW at 1.8 K.*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It is beneficial from a design and maintenance standpoint to build </a:t>
            </a:r>
            <a:r>
              <a:rPr lang="en-US" sz="2000" dirty="0" err="1" smtClean="0"/>
              <a:t>mulitple</a:t>
            </a:r>
            <a:r>
              <a:rPr lang="en-US" sz="2000" dirty="0" smtClean="0"/>
              <a:t> copies of the same plant.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 these reasons in the model, any time that the plant exceeds a multiple of 5kW @ 2K the plant was split into two identical plants and the efficiency will come from the following curve.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cost of a </a:t>
            </a:r>
            <a:r>
              <a:rPr lang="en-US" sz="2000" dirty="0" err="1" smtClean="0"/>
              <a:t>cryo</a:t>
            </a:r>
            <a:r>
              <a:rPr lang="en-US" sz="2000" dirty="0" smtClean="0"/>
              <a:t> plant doubles (at least) if you buy it turn key rather than buying the components, (compressors, </a:t>
            </a:r>
            <a:r>
              <a:rPr lang="en-US" sz="2000" dirty="0" err="1" smtClean="0"/>
              <a:t>coldboxes</a:t>
            </a:r>
            <a:r>
              <a:rPr lang="en-US" sz="2000" dirty="0" smtClean="0"/>
              <a:t>, oil removal systems, etc.) seperately.*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 this model we used $25M for the cost of a 5 kW@2K plant and $5M for civil and infrastructure costs (based on the CEBAF 12 </a:t>
            </a:r>
            <a:r>
              <a:rPr lang="en-US" sz="2000" dirty="0" err="1" smtClean="0"/>
              <a:t>GeV</a:t>
            </a:r>
            <a:r>
              <a:rPr lang="en-US" sz="2000" dirty="0" smtClean="0"/>
              <a:t> project). 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costs were escalated and the efficiency reduced by 30% at 1.8K.  These factors can be adjusted by the user. </a:t>
            </a:r>
            <a:endParaRPr lang="en-US" sz="20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*Dana </a:t>
            </a:r>
            <a:r>
              <a:rPr lang="en-US" sz="1400" dirty="0" err="1" smtClean="0"/>
              <a:t>Arenius</a:t>
            </a:r>
            <a:r>
              <a:rPr lang="en-US" sz="1400" dirty="0" smtClean="0"/>
              <a:t>, Jefferson Lab, Personal Communication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Cryo</a:t>
            </a:r>
            <a:r>
              <a:rPr lang="en-US" sz="2400" dirty="0" smtClean="0"/>
              <a:t> Plant Efficiency as a Function of Heat Load</a:t>
            </a:r>
            <a:endParaRPr lang="en-US" sz="2400" dirty="0"/>
          </a:p>
        </p:txBody>
      </p:sp>
      <p:pic>
        <p:nvPicPr>
          <p:cNvPr id="332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5" y="857415"/>
            <a:ext cx="8229600" cy="516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7715" y="6024839"/>
            <a:ext cx="72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Ganni</a:t>
            </a:r>
            <a:r>
              <a:rPr lang="en-US" sz="1200" dirty="0"/>
              <a:t>, R., et. al., “Cryogenic Systems Improvements,” </a:t>
            </a:r>
            <a:r>
              <a:rPr lang="en-US" sz="1200" dirty="0" smtClean="0"/>
              <a:t>JLAB </a:t>
            </a:r>
            <a:r>
              <a:rPr lang="en-US" sz="1200" dirty="0"/>
              <a:t>Science and Technology Review, May, 2008.</a:t>
            </a:r>
          </a:p>
        </p:txBody>
      </p:sp>
    </p:spTree>
    <p:extLst>
      <p:ext uri="{BB962C8B-B14F-4D97-AF65-F5344CB8AC3E}">
        <p14:creationId xmlns:p14="http://schemas.microsoft.com/office/powerpoint/2010/main" val="195458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Resultant Cost and Efficiency Curves for the </a:t>
            </a:r>
            <a:r>
              <a:rPr lang="en-US" sz="2400" dirty="0" err="1" smtClean="0"/>
              <a:t>Cryo</a:t>
            </a:r>
            <a:r>
              <a:rPr lang="en-US" sz="2400" dirty="0" smtClean="0"/>
              <a:t> Plant</a:t>
            </a:r>
            <a:endParaRPr lang="en-US" sz="2400" dirty="0"/>
          </a:p>
        </p:txBody>
      </p:sp>
      <p:pic>
        <p:nvPicPr>
          <p:cNvPr id="333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0" y="1086295"/>
            <a:ext cx="7315200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2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Different Approaches for Optimization.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1009484"/>
            <a:ext cx="8679530" cy="5338295"/>
          </a:xfrm>
        </p:spPr>
        <p:txBody>
          <a:bodyPr/>
          <a:lstStyle/>
          <a:p>
            <a:r>
              <a:rPr lang="en-US" dirty="0" smtClean="0"/>
              <a:t>Non causal cryomodules.  Smooth curves of frequency dependence by.</a:t>
            </a:r>
          </a:p>
          <a:p>
            <a:pPr lvl="1"/>
            <a:r>
              <a:rPr lang="en-US" sz="2000" dirty="0" smtClean="0"/>
              <a:t>Using a fixed active length per cryomodule and thus a fixed number of cryomodules,</a:t>
            </a:r>
          </a:p>
          <a:p>
            <a:pPr lvl="1"/>
            <a:r>
              <a:rPr lang="en-US" sz="2000" dirty="0" smtClean="0"/>
              <a:t>Using fractional number of cavities within each cryomodule.</a:t>
            </a:r>
          </a:p>
          <a:p>
            <a:r>
              <a:rPr lang="en-US" dirty="0" smtClean="0"/>
              <a:t>Variable number of cells per cavity and cavities per cryomodule.  </a:t>
            </a:r>
          </a:p>
          <a:p>
            <a:pPr lvl="1"/>
            <a:r>
              <a:rPr lang="en-US" sz="2000" dirty="0" smtClean="0"/>
              <a:t>Scale shunt impedance as 1/f.</a:t>
            </a:r>
          </a:p>
          <a:p>
            <a:pPr lvl="1"/>
            <a:r>
              <a:rPr lang="en-US" sz="2000" dirty="0" smtClean="0"/>
              <a:t>Provides curves that have steps as you change cavity parameters and number of cryomodules</a:t>
            </a:r>
          </a:p>
          <a:p>
            <a:r>
              <a:rPr lang="en-US" dirty="0" smtClean="0"/>
              <a:t>Variable gradient for specific cavity/cryomodule designs</a:t>
            </a:r>
          </a:p>
          <a:p>
            <a:pPr lvl="1"/>
            <a:r>
              <a:rPr lang="en-US" sz="2000" dirty="0" smtClean="0"/>
              <a:t>Effectively optimizes on the number of cryomodules to reach the design energy gain.</a:t>
            </a:r>
          </a:p>
          <a:p>
            <a:pPr lvl="1"/>
            <a:r>
              <a:rPr lang="en-US" sz="2000" dirty="0" smtClean="0"/>
              <a:t>Provides smooth results with steps for </a:t>
            </a:r>
            <a:r>
              <a:rPr lang="en-US" sz="2000" dirty="0" err="1" smtClean="0"/>
              <a:t>cryo</a:t>
            </a:r>
            <a:r>
              <a:rPr lang="en-US" sz="2000" dirty="0" smtClean="0"/>
              <a:t> plant configurations.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7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</a:t>
            </a:r>
            <a:r>
              <a:rPr lang="en-US" dirty="0" smtClean="0"/>
              <a:t>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625" y="1086295"/>
            <a:ext cx="2880375" cy="30339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as a function of frequency and temperature at 16 MV/m.  All frequencies scaled from CEBAF C100 upgrade cavity.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t="3630" b="2178"/>
          <a:stretch>
            <a:fillRect/>
          </a:stretch>
        </p:blipFill>
        <p:spPr bwMode="auto">
          <a:xfrm>
            <a:off x="299930" y="879660"/>
            <a:ext cx="5744538" cy="39319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9530" y="4811580"/>
            <a:ext cx="83027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 is calculated for each data point, and is based on a compilation of historic data.  This historical data is a compilation from measurements taken in the vertical test area at Jefferson </a:t>
            </a:r>
            <a:r>
              <a:rPr lang="en-US" sz="2000" dirty="0" smtClean="0"/>
              <a:t>Lab.*</a:t>
            </a:r>
          </a:p>
          <a:p>
            <a:r>
              <a:rPr lang="en-US" sz="2000" dirty="0" smtClean="0"/>
              <a:t>*</a:t>
            </a:r>
            <a:r>
              <a:rPr lang="en-US" sz="1400" dirty="0" err="1"/>
              <a:t>Ciovati</a:t>
            </a:r>
            <a:r>
              <a:rPr lang="en-US" sz="1400" dirty="0"/>
              <a:t>, G., et. al., “Residual Resistance Data from Cavity Production Projects at Jefferson Lab,” IEEE Transactions on Applied Superconductivity, </a:t>
            </a:r>
            <a:r>
              <a:rPr lang="en-US" sz="1400" dirty="0" err="1"/>
              <a:t>Vol</a:t>
            </a:r>
            <a:r>
              <a:rPr lang="en-US" sz="1400" dirty="0"/>
              <a:t> 21, No. 3, June 2011</a:t>
            </a:r>
          </a:p>
        </p:txBody>
      </p:sp>
    </p:spTree>
    <p:extLst>
      <p:ext uri="{BB962C8B-B14F-4D97-AF65-F5344CB8AC3E}">
        <p14:creationId xmlns:p14="http://schemas.microsoft.com/office/powerpoint/2010/main" val="39952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180" y="91440"/>
            <a:ext cx="5806450" cy="762000"/>
          </a:xfrm>
        </p:spPr>
        <p:txBody>
          <a:bodyPr/>
          <a:lstStyle/>
          <a:p>
            <a:r>
              <a:rPr lang="en-US" dirty="0" smtClean="0"/>
              <a:t>SRF Parameters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770" y="779055"/>
            <a:ext cx="5837559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Includes</a:t>
            </a:r>
          </a:p>
          <a:p>
            <a:r>
              <a:rPr lang="en-US" dirty="0" smtClean="0"/>
              <a:t>General cavity parameters</a:t>
            </a:r>
          </a:p>
          <a:p>
            <a:r>
              <a:rPr lang="en-US" dirty="0" smtClean="0"/>
              <a:t>Beam current and phase</a:t>
            </a:r>
          </a:p>
          <a:p>
            <a:r>
              <a:rPr lang="en-US" dirty="0" smtClean="0"/>
              <a:t>Detune allowance for microphonics, helium pressure variations, tuning uncertainty, etc.</a:t>
            </a:r>
          </a:p>
          <a:p>
            <a:r>
              <a:rPr lang="en-US" dirty="0" smtClean="0"/>
              <a:t>RF power margin</a:t>
            </a:r>
          </a:p>
          <a:p>
            <a:r>
              <a:rPr lang="en-US" dirty="0" smtClean="0"/>
              <a:t>Maximum allowed loaded-Q</a:t>
            </a:r>
          </a:p>
          <a:p>
            <a:r>
              <a:rPr lang="en-US" dirty="0" smtClean="0"/>
              <a:t>Material type and treatment</a:t>
            </a:r>
          </a:p>
          <a:p>
            <a:r>
              <a:rPr lang="en-US" dirty="0" smtClean="0"/>
              <a:t>Linac energy</a:t>
            </a:r>
            <a:endParaRPr lang="en-US" dirty="0"/>
          </a:p>
          <a:p>
            <a:r>
              <a:rPr lang="en-US" dirty="0" smtClean="0"/>
              <a:t>Linac Packing factor (Total L / Active L)</a:t>
            </a:r>
          </a:p>
          <a:p>
            <a:r>
              <a:rPr lang="en-US" dirty="0" smtClean="0"/>
              <a:t>ERL? Uses resultant current and tune up beam for RF Power calculations</a:t>
            </a:r>
          </a:p>
        </p:txBody>
      </p:sp>
      <p:pic>
        <p:nvPicPr>
          <p:cNvPr id="334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2" y="-7310"/>
            <a:ext cx="249787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3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280" y="19050"/>
            <a:ext cx="5338295" cy="762000"/>
          </a:xfrm>
        </p:spPr>
        <p:txBody>
          <a:bodyPr/>
          <a:lstStyle/>
          <a:p>
            <a:r>
              <a:rPr lang="en-US" dirty="0" smtClean="0"/>
              <a:t>Baseline Costs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711" y="894270"/>
            <a:ext cx="5476864" cy="5181600"/>
          </a:xfrm>
        </p:spPr>
        <p:txBody>
          <a:bodyPr/>
          <a:lstStyle/>
          <a:p>
            <a:r>
              <a:rPr lang="en-US" sz="2000" dirty="0" smtClean="0"/>
              <a:t>Cryomodule fixed cost includes installation and testing.</a:t>
            </a:r>
          </a:p>
          <a:p>
            <a:r>
              <a:rPr lang="en-US" sz="2000" dirty="0" smtClean="0"/>
              <a:t>RF power costs includes transmission, circulators, etc.</a:t>
            </a:r>
          </a:p>
          <a:p>
            <a:r>
              <a:rPr lang="en-US" sz="2000" dirty="0" smtClean="0"/>
              <a:t>Inner cryomodule girder includes magnets, controls, valves, viewers, etc.</a:t>
            </a:r>
          </a:p>
          <a:p>
            <a:r>
              <a:rPr lang="en-US" sz="2000" dirty="0" smtClean="0"/>
              <a:t>Tunnel civil costs includes service buildings, AC power, LCW, etc. </a:t>
            </a:r>
          </a:p>
          <a:p>
            <a:r>
              <a:rPr lang="en-US" sz="2000" dirty="0" err="1" smtClean="0"/>
              <a:t>Cryo</a:t>
            </a:r>
            <a:r>
              <a:rPr lang="en-US" sz="2000" dirty="0" smtClean="0"/>
              <a:t> plant is based on CEBAF upgrade costs assumes you buy the major components double or triple the cost if you buy a turn-key plant.</a:t>
            </a:r>
          </a:p>
          <a:p>
            <a:r>
              <a:rPr lang="en-US" sz="2000" dirty="0" smtClean="0"/>
              <a:t>Linac R&amp;D costs includes prototype cryomodule as well as remainder of electronics.</a:t>
            </a:r>
            <a:endParaRPr lang="en-US" sz="2000" dirty="0"/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0" y="133350"/>
            <a:ext cx="32575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376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st Optimization Models for &amp;#x0D;&amp;#x0A;SRF Linacs&amp;quot;&quot;/&gt;&lt;property id=&quot;20307&quot; value=&quot;256&quot;/&gt;&lt;/object&gt;&lt;object type=&quot;3&quot; unique_id=&quot;10007&quot;&gt;&lt;property id=&quot;20148&quot; value=&quot;5&quot;/&gt;&lt;property id=&quot;20300&quot; value=&quot;Slide 2 - &amp;quot;Overall Cost Calculation&amp;quot;&quot;/&gt;&lt;property id=&quot;20307&quot; value=&quot;337&quot;/&gt;&lt;/object&gt;&lt;object type=&quot;3&quot; unique_id=&quot;10008&quot;&gt;&lt;property id=&quot;20148&quot; value=&quot;5&quot;/&gt;&lt;property id=&quot;20300&quot; value=&quot;Slide 15 - &amp;quot;QL Optimization for Minimum Power&amp;quot;&quot;/&gt;&lt;property id=&quot;20307&quot; value=&quot;334&quot;/&gt;&lt;/object&gt;&lt;object type=&quot;3&quot; unique_id=&quot;12032&quot;&gt;&lt;property id=&quot;20148&quot; value=&quot;5&quot;/&gt;&lt;property id=&quot;20300&quot; value=&quot;Slide 16 - &amp;quot;Allow for Transient Beam Loading?&amp;quot;&quot;/&gt;&lt;property id=&quot;20307&quot; value=&quot;414&quot;/&gt;&lt;/object&gt;&lt;object type=&quot;3&quot; unique_id=&quot;12425&quot;&gt;&lt;property id=&quot;20148&quot; value=&quot;5&quot;/&gt;&lt;property id=&quot;20300&quot; value=&quot;Slide 3 - &amp;quot;Cryogenic Plant Considerations&amp;quot;&quot;/&gt;&lt;property id=&quot;20307&quot; value=&quot;416&quot;/&gt;&lt;/object&gt;&lt;object type=&quot;3&quot; unique_id=&quot;12426&quot;&gt;&lt;property id=&quot;20148&quot; value=&quot;5&quot;/&gt;&lt;property id=&quot;20300&quot; value=&quot;Slide 4 - &amp;quot;Cryo Plant Efficiency as a Function of Heat Load&amp;quot;&quot;/&gt;&lt;property id=&quot;20307&quot; value=&quot;415&quot;/&gt;&lt;/object&gt;&lt;object type=&quot;3&quot; unique_id=&quot;12427&quot;&gt;&lt;property id=&quot;20148&quot; value=&quot;5&quot;/&gt;&lt;property id=&quot;20300&quot; value=&quot;Slide 5 - &amp;quot;Resultant Cost and Efficiency Curves for the Cryo Plant&amp;quot;&quot;/&gt;&lt;property id=&quot;20307&quot; value=&quot;417&quot;/&gt;&lt;/object&gt;&lt;object type=&quot;3&quot; unique_id=&quot;12428&quot;&gt;&lt;property id=&quot;20148&quot; value=&quot;5&quot;/&gt;&lt;property id=&quot;20300&quot; value=&quot;Slide 8 - &amp;quot;SRF Parameters Variables&amp;quot;&quot;/&gt;&lt;property id=&quot;20307&quot; value=&quot;418&quot;/&gt;&lt;/object&gt;&lt;object type=&quot;3&quot; unique_id=&quot;12429&quot;&gt;&lt;property id=&quot;20148&quot; value=&quot;5&quot;/&gt;&lt;property id=&quot;20300&quot; value=&quot;Slide 9 - &amp;quot;Baseline Costs Variables&amp;quot;&quot;/&gt;&lt;property id=&quot;20307&quot; value=&quot;419&quot;/&gt;&lt;/object&gt;&lt;object type=&quot;3&quot; unique_id=&quot;13773&quot;&gt;&lt;property id=&quot;20148&quot; value=&quot;5&quot;/&gt;&lt;property id=&quot;20300&quot; value=&quot;Slide 10 - &amp;quot;Other Inputs/Controls&amp;quot;&quot;/&gt;&lt;property id=&quot;20307&quot; value=&quot;423&quot;/&gt;&lt;/object&gt;&lt;object type=&quot;3&quot; unique_id=&quot;13774&quot;&gt;&lt;property id=&quot;20148&quot; value=&quot;5&quot;/&gt;&lt;property id=&quot;20300&quot; value=&quot;Slide 14 - &amp;quot;Jlab Cryomodule Cost History&amp;quot;&quot;/&gt;&lt;property id=&quot;20307&quot; value=&quot;422&quot;/&gt;&lt;/object&gt;&lt;object type=&quot;3&quot; unique_id=&quot;13919&quot;&gt;&lt;property id=&quot;20148&quot; value=&quot;5&quot;/&gt;&lt;property id=&quot;20300&quot; value=&quot;Slide 6 - &amp;quot;Different Approaches for Optimization. &amp;quot;&quot;/&gt;&lt;property id=&quot;20307&quot; value=&quot;424&quot;/&gt;&lt;/object&gt;&lt;object type=&quot;3&quot; unique_id=&quot;13920&quot;&gt;&lt;property id=&quot;20148&quot; value=&quot;5&quot;/&gt;&lt;property id=&quot;20300&quot; value=&quot;Slide 7 - &amp;quot;Qo Calculations&amp;quot;&quot;/&gt;&lt;property id=&quot;20307&quot; value=&quot;427&quot;/&gt;&lt;/object&gt;&lt;object type=&quot;3&quot; unique_id=&quot;13921&quot;&gt;&lt;property id=&quot;20148&quot; value=&quot;5&quot;/&gt;&lt;property id=&quot;20300&quot; value=&quot;Slide 11 - &amp;quot;Output Parameters&amp;quot;&quot;/&gt;&lt;property id=&quot;20307&quot; value=&quot;426&quot;/&gt;&lt;/object&gt;&lt;object type=&quot;3&quot; unique_id=&quot;13922&quot;&gt;&lt;property id=&quot;20148&quot; value=&quot;5&quot;/&gt;&lt;property id=&quot;20300&quot; value=&quot;Slide 13 - &amp;quot;Backup Slides&amp;quot;&quot;/&gt;&lt;property id=&quot;20307&quot; value=&quot;425&quot;/&gt;&lt;/object&gt;&lt;object type=&quot;3&quot; unique_id=&quot;13979&quot;&gt;&lt;property id=&quot;20148&quot; value=&quot;5&quot;/&gt;&lt;property id=&quot;20300&quot; value=&quot;Slide 12 - &amp;quot;Summary&amp;quot;&quot;/&gt;&lt;property id=&quot;20307&quot; value=&quot;42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JLab_PowerPoint3-3">
  <a:themeElements>
    <a:clrScheme name="JLab_PowerPoint3-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Lab_PowerPoint3-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JLab_PowerPoint3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Lab_PowerPoint1">
  <a:themeElements>
    <a:clrScheme name="JLab_PowerPoint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Lab_PowerPoint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JLab_PowerPoin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JLab_PowerPoint3-3</Template>
  <TotalTime>98858</TotalTime>
  <Words>996</Words>
  <Application>Microsoft Office PowerPoint</Application>
  <PresentationFormat>On-screen Show (4:3)</PresentationFormat>
  <Paragraphs>132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JLab_PowerPoint3-3</vt:lpstr>
      <vt:lpstr>JLab_PowerPoint1</vt:lpstr>
      <vt:lpstr>Equation</vt:lpstr>
      <vt:lpstr>Cost Optimization Models for  SRF Linacs</vt:lpstr>
      <vt:lpstr>Overall Cost Calculation</vt:lpstr>
      <vt:lpstr>Cryogenic Plant Considerations</vt:lpstr>
      <vt:lpstr>Cryo Plant Efficiency as a Function of Heat Load</vt:lpstr>
      <vt:lpstr>Resultant Cost and Efficiency Curves for the Cryo Plant</vt:lpstr>
      <vt:lpstr>Different Approaches for Optimization. </vt:lpstr>
      <vt:lpstr>Qo Calculations</vt:lpstr>
      <vt:lpstr>SRF Parameters Variables</vt:lpstr>
      <vt:lpstr>Baseline Costs Variables</vt:lpstr>
      <vt:lpstr>Other Inputs/Controls</vt:lpstr>
      <vt:lpstr>Output Parameters</vt:lpstr>
      <vt:lpstr>Summary</vt:lpstr>
      <vt:lpstr>Backup Slides</vt:lpstr>
      <vt:lpstr>Jlab Cryomodule Cost History</vt:lpstr>
      <vt:lpstr>QL Optimization for Minimum Power</vt:lpstr>
      <vt:lpstr>Allow for Transient Beam Loading?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hovater</dc:creator>
  <cp:lastModifiedBy>powers</cp:lastModifiedBy>
  <cp:revision>3436</cp:revision>
  <dcterms:created xsi:type="dcterms:W3CDTF">2007-02-13T19:00:42Z</dcterms:created>
  <dcterms:modified xsi:type="dcterms:W3CDTF">2013-06-14T12:26:49Z</dcterms:modified>
</cp:coreProperties>
</file>