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3"/>
  </p:notesMasterIdLst>
  <p:sldIdLst>
    <p:sldId id="260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3" r:id="rId15"/>
    <p:sldId id="272" r:id="rId16"/>
    <p:sldId id="277" r:id="rId17"/>
    <p:sldId id="269" r:id="rId18"/>
    <p:sldId id="274" r:id="rId19"/>
    <p:sldId id="275" r:id="rId20"/>
    <p:sldId id="276" r:id="rId21"/>
    <p:sldId id="278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8EE70-FDC4-4C37-AFF0-B8A4CD108CCC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CE3A3-1081-4931-AF51-54C47009A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87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CE3A3-1081-4931-AF51-54C47009AE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849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CE3A3-1081-4931-AF51-54C47009AE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84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2.bin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11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5.bin"/><Relationship Id="rId10" Type="http://schemas.openxmlformats.org/officeDocument/2006/relationships/oleObject" Target="../embeddings/oleObject11.bin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0.bin"/><Relationship Id="rId14" Type="http://schemas.openxmlformats.org/officeDocument/2006/relationships/oleObject" Target="../embeddings/oleObject14.bin"/><Relationship Id="rId22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187624" y="1916832"/>
            <a:ext cx="7681614" cy="1472184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zh-CN" altLang="en-US" sz="6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腔体</a:t>
            </a:r>
            <a:r>
              <a:rPr lang="en-US" altLang="zh-CN" sz="6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Beta</a:t>
            </a:r>
            <a:r>
              <a:rPr lang="zh-CN" altLang="en-US" sz="6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值和能量分段值的选取</a:t>
            </a:r>
            <a:endParaRPr lang="zh-CN" altLang="en-US" sz="6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14986" y="4797152"/>
            <a:ext cx="210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陶   玥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893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初步结果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277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941898"/>
              </p:ext>
            </p:extLst>
          </p:nvPr>
        </p:nvGraphicFramePr>
        <p:xfrm>
          <a:off x="1212334" y="2659500"/>
          <a:ext cx="7776862" cy="3172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987580"/>
                <a:gridCol w="961843"/>
                <a:gridCol w="961843"/>
                <a:gridCol w="961843"/>
                <a:gridCol w="961843"/>
                <a:gridCol w="961843"/>
                <a:gridCol w="1043963"/>
              </a:tblGrid>
              <a:tr h="499008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类型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腔数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Cav1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Cav2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Cav3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Cav4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Cav5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Cav6</a:t>
                      </a:r>
                      <a:endParaRPr lang="zh-CN" altLang="zh-CN" sz="1800" kern="100" dirty="0" smtClean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5516">
                <a:tc rowSpan="3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一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250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162.5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325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325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650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650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650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55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0.082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0.204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0.381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0.570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0.718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0.884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5516">
                <a:tc vMerge="1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800" kern="1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21</a:t>
                      </a:r>
                      <a:endParaRPr kumimoji="0" lang="zh-CN" sz="1800" kern="100" dirty="0">
                        <a:solidFill>
                          <a:schemeClr val="dk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800" kern="1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30</a:t>
                      </a:r>
                      <a:endParaRPr kumimoji="0" lang="zh-CN" sz="1800" kern="100" dirty="0">
                        <a:solidFill>
                          <a:schemeClr val="dk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800" kern="1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37</a:t>
                      </a:r>
                      <a:endParaRPr kumimoji="0" lang="zh-CN" sz="1800" kern="100" dirty="0">
                        <a:solidFill>
                          <a:schemeClr val="dk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800" kern="1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33</a:t>
                      </a:r>
                      <a:endParaRPr kumimoji="0" lang="zh-CN" sz="1800" kern="100" dirty="0">
                        <a:solidFill>
                          <a:schemeClr val="dk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800" kern="1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57</a:t>
                      </a:r>
                      <a:endParaRPr kumimoji="0" lang="zh-CN" sz="1800" kern="100" dirty="0">
                        <a:solidFill>
                          <a:schemeClr val="dk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800" kern="1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72</a:t>
                      </a:r>
                      <a:endParaRPr kumimoji="0" lang="zh-CN" sz="1800" kern="100" dirty="0">
                        <a:solidFill>
                          <a:schemeClr val="dk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5516">
                <a:tc rowSpan="3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三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281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162.5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325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325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325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325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1300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55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0.086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0.176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0.299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0.424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0.567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0.650</a:t>
                      </a:r>
                    </a:p>
                  </a:txBody>
                  <a:tcPr marL="68580" marR="68580" marT="0" marB="0" anchor="ctr"/>
                </a:tc>
              </a:tr>
              <a:tr h="445516">
                <a:tc vMerge="1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800" kern="1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19</a:t>
                      </a:r>
                      <a:endParaRPr kumimoji="0" lang="zh-CN" sz="1800" kern="100" dirty="0">
                        <a:solidFill>
                          <a:schemeClr val="dk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800" kern="1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27</a:t>
                      </a:r>
                      <a:endParaRPr kumimoji="0" lang="zh-CN" sz="1800" kern="100" dirty="0">
                        <a:solidFill>
                          <a:schemeClr val="dk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800" kern="1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14</a:t>
                      </a:r>
                      <a:endParaRPr kumimoji="0" lang="zh-CN" sz="1800" kern="100" dirty="0">
                        <a:solidFill>
                          <a:schemeClr val="dk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800" kern="1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20</a:t>
                      </a:r>
                      <a:endParaRPr kumimoji="0" lang="zh-CN" sz="1800" kern="100" dirty="0">
                        <a:solidFill>
                          <a:schemeClr val="dk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800" kern="1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25</a:t>
                      </a:r>
                      <a:endParaRPr kumimoji="0" lang="zh-CN" sz="1800" kern="100" dirty="0">
                        <a:solidFill>
                          <a:schemeClr val="dk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800" kern="1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176</a:t>
                      </a:r>
                      <a:endParaRPr kumimoji="0" lang="zh-CN" sz="1800" kern="100" dirty="0">
                        <a:solidFill>
                          <a:schemeClr val="dk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27023" y="1293282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优化目标：腔体数目最少</a:t>
            </a:r>
            <a:endParaRPr lang="en-US" altLang="zh-CN" sz="2400" dirty="0" smtClean="0"/>
          </a:p>
          <a:p>
            <a:r>
              <a:rPr lang="zh-CN" altLang="en-US" sz="2400" dirty="0" smtClean="0"/>
              <a:t>限制条件：</a:t>
            </a:r>
            <a:r>
              <a:rPr lang="en-US" altLang="zh-CN" sz="2400" dirty="0" smtClean="0"/>
              <a:t>TTF</a:t>
            </a:r>
            <a:r>
              <a:rPr lang="zh-CN" altLang="en-US" sz="2400" dirty="0" smtClean="0"/>
              <a:t>连续</a:t>
            </a:r>
            <a:endParaRPr lang="en-US" altLang="zh-CN" sz="2400" dirty="0" smtClean="0"/>
          </a:p>
          <a:p>
            <a:r>
              <a:rPr lang="zh-CN" altLang="en-US" sz="2400" dirty="0" smtClean="0"/>
              <a:t>段       数：六段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436096" y="6003400"/>
            <a:ext cx="3563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备注：类型一：</a:t>
            </a:r>
            <a:r>
              <a:rPr lang="en-US" altLang="zh-CN" dirty="0" smtClean="0"/>
              <a:t>162.5  325  650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类型二：</a:t>
            </a:r>
            <a:r>
              <a:rPr lang="en-US" altLang="zh-CN" dirty="0" smtClean="0"/>
              <a:t>162.5  325  1300</a:t>
            </a:r>
            <a:endParaRPr lang="zh-CN" altLang="en-US" dirty="0"/>
          </a:p>
        </p:txBody>
      </p:sp>
      <p:pic>
        <p:nvPicPr>
          <p:cNvPr id="5123" name="Picture 3" descr="C:\Users\Administrator\Desktop\TTF2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272" y="2507967"/>
            <a:ext cx="4175728" cy="339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Administrator\Desktop\TTF1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30" y="2507967"/>
            <a:ext cx="4176000" cy="337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403648" y="6005141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</a:t>
            </a:r>
            <a:r>
              <a:rPr lang="zh-CN" altLang="en-US" dirty="0" smtClean="0"/>
              <a:t>：跳频会破坏腔体的连续性，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腔体数目会增加。</a:t>
            </a:r>
            <a:endParaRPr lang="en-US" altLang="zh-CN" dirty="0" smtClean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跳频会破坏连续性</a:t>
            </a:r>
            <a:endParaRPr lang="zh-CN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295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055441"/>
              </p:ext>
            </p:extLst>
          </p:nvPr>
        </p:nvGraphicFramePr>
        <p:xfrm>
          <a:off x="1243866" y="2927522"/>
          <a:ext cx="7632848" cy="2839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941"/>
                <a:gridCol w="1041042"/>
                <a:gridCol w="1038973"/>
                <a:gridCol w="1038973"/>
                <a:gridCol w="1038973"/>
                <a:gridCol w="1038973"/>
                <a:gridCol w="1038973"/>
              </a:tblGrid>
              <a:tr h="34945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限制条件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腔数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Cav1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Cav2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Cav3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Cav4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Cav5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4972">
                <a:tc rowSpan="3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TTF</a:t>
                      </a:r>
                      <a:r>
                        <a:rPr lang="zh-CN" altLang="en-US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连续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254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162.5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325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325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650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650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49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0.095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0.236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0.396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0.637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0.878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49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26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27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46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65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90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4972">
                <a:tc rowSpan="3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能量增益连续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244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162.5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325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325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650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650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49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0.095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0.210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0.398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0.675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0.900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49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23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26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49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57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89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146" name="Picture 2" descr="C:\Users\Administrator\Desktop\TTF1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41" y="2707166"/>
            <a:ext cx="4104455" cy="33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27023" y="1340580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优化目标：腔体数目最少</a:t>
            </a:r>
            <a:endParaRPr lang="en-US" altLang="zh-CN" sz="2400" dirty="0" smtClean="0"/>
          </a:p>
          <a:p>
            <a:r>
              <a:rPr lang="zh-CN" altLang="en-US" sz="2400" dirty="0" smtClean="0"/>
              <a:t>类       型：</a:t>
            </a:r>
            <a:r>
              <a:rPr lang="en-US" altLang="zh-CN" sz="2400" dirty="0" smtClean="0"/>
              <a:t>162.5  325  650</a:t>
            </a:r>
          </a:p>
          <a:p>
            <a:r>
              <a:rPr lang="zh-CN" altLang="en-US" sz="2400" dirty="0" smtClean="0"/>
              <a:t>段       数：五段</a:t>
            </a:r>
            <a:endParaRPr lang="zh-CN" altLang="en-US" sz="2400" dirty="0"/>
          </a:p>
        </p:txBody>
      </p:sp>
      <p:pic>
        <p:nvPicPr>
          <p:cNvPr id="6148" name="Picture 4" descr="C:\Users\Administrator\Desktop\TTF2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508" y="2720444"/>
            <a:ext cx="4104000" cy="329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altLang="zh-C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能量增益连续比</a:t>
            </a:r>
            <a:r>
              <a:rPr lang="en-US" altLang="zh-C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TTF</a:t>
            </a:r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连续省腔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889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27023" y="1373867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限制条件：</a:t>
            </a:r>
            <a:r>
              <a:rPr lang="en-US" altLang="zh-CN" sz="2400" dirty="0" smtClean="0"/>
              <a:t>TTF</a:t>
            </a:r>
            <a:r>
              <a:rPr lang="zh-CN" altLang="en-US" sz="2400" dirty="0" smtClean="0"/>
              <a:t>连续</a:t>
            </a:r>
            <a:endParaRPr lang="en-US" altLang="zh-CN" sz="2400" dirty="0" smtClean="0"/>
          </a:p>
          <a:p>
            <a:r>
              <a:rPr lang="zh-CN" altLang="en-US" sz="2400" dirty="0" smtClean="0"/>
              <a:t>类       型：</a:t>
            </a:r>
            <a:r>
              <a:rPr lang="en-US" altLang="zh-CN" sz="2400" dirty="0" smtClean="0"/>
              <a:t>162.5  325  650</a:t>
            </a:r>
          </a:p>
          <a:p>
            <a:r>
              <a:rPr lang="zh-CN" altLang="en-US" sz="2400" dirty="0" smtClean="0"/>
              <a:t>段       数：五段</a:t>
            </a:r>
            <a:endParaRPr lang="zh-CN" altLang="en-US" sz="2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255718"/>
              </p:ext>
            </p:extLst>
          </p:nvPr>
        </p:nvGraphicFramePr>
        <p:xfrm>
          <a:off x="1243866" y="2880224"/>
          <a:ext cx="7632848" cy="2839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941"/>
                <a:gridCol w="1041042"/>
                <a:gridCol w="1038973"/>
                <a:gridCol w="1038973"/>
                <a:gridCol w="1038973"/>
                <a:gridCol w="1038973"/>
                <a:gridCol w="1038973"/>
              </a:tblGrid>
              <a:tr h="34945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优化目标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腔数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Cav1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Cav2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Cav3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Cav4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Cav5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4972">
                <a:tc rowSpan="3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腔体数</a:t>
                      </a:r>
                      <a:endParaRPr lang="en-US" altLang="zh-CN" sz="1800" kern="100" dirty="0" smtClean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最少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256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162.5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162.5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325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650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650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49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0.080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0.194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0.442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0.675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0.884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49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45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114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61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81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4972">
                <a:tc rowSpan="3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归一化</a:t>
                      </a:r>
                      <a:endParaRPr lang="en-US" altLang="zh-CN" sz="1800" kern="100" dirty="0" smtClean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TTF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271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162.5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162.5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325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650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650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49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0.074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0.15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0.434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0.669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0.830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49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15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58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50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46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102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7170" name="Picture 2" descr="C:\Users\Administrator\Desktop\TTF1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720523"/>
            <a:ext cx="4104455" cy="32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Administrator\Desktop\TTF2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170" y="2713620"/>
            <a:ext cx="4121477" cy="32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腔体数最少比归一化</a:t>
            </a:r>
            <a:r>
              <a:rPr lang="en-US" altLang="zh-C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TTF</a:t>
            </a:r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省腔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898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27023" y="1373867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优化目标：归一化</a:t>
            </a:r>
            <a:r>
              <a:rPr lang="en-US" altLang="zh-CN" sz="2400" dirty="0" smtClean="0"/>
              <a:t>TTF</a:t>
            </a:r>
          </a:p>
          <a:p>
            <a:r>
              <a:rPr lang="zh-CN" altLang="en-US" sz="2400" dirty="0" smtClean="0"/>
              <a:t>约束条件：</a:t>
            </a:r>
            <a:r>
              <a:rPr lang="zh-CN" altLang="en-US" sz="2400" dirty="0"/>
              <a:t>能量增益</a:t>
            </a:r>
            <a:r>
              <a:rPr lang="zh-CN" altLang="en-US" sz="2400" dirty="0" smtClean="0"/>
              <a:t>连续</a:t>
            </a:r>
            <a:endParaRPr lang="en-US" altLang="zh-CN" sz="2400" dirty="0" smtClean="0"/>
          </a:p>
          <a:p>
            <a:r>
              <a:rPr lang="zh-CN" altLang="en-US" sz="2400" dirty="0" smtClean="0"/>
              <a:t>段       数：六段</a:t>
            </a:r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442209"/>
              </p:ext>
            </p:extLst>
          </p:nvPr>
        </p:nvGraphicFramePr>
        <p:xfrm>
          <a:off x="1259632" y="2852936"/>
          <a:ext cx="7632846" cy="2839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573"/>
                <a:gridCol w="916315"/>
                <a:gridCol w="914493"/>
                <a:gridCol w="914493"/>
                <a:gridCol w="914493"/>
                <a:gridCol w="914493"/>
                <a:gridCol w="914493"/>
                <a:gridCol w="914493"/>
              </a:tblGrid>
              <a:tr h="34945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类型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腔数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Cav1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Cav2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Cav3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Cav4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Cav5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Cav6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4972">
                <a:tc rowSpan="3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一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indent="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258</a:t>
                      </a:r>
                      <a:endParaRPr lang="zh-CN" altLang="zh-CN" sz="1800" kern="100" dirty="0" smtClean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162.5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325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325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650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650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650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49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0.082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0.203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0.341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0.508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0.635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0.813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49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24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21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28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25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38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122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4972">
                <a:tc rowSpan="3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三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273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162.5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325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325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650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1300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1300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49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0.082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0.217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0.378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0.516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0.750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0.863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49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27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24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37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44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42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99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03648" y="6021288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备注：类型一：</a:t>
            </a:r>
            <a:r>
              <a:rPr lang="en-US" altLang="zh-CN" dirty="0" smtClean="0"/>
              <a:t>162.5  325  650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类型三：</a:t>
            </a:r>
            <a:r>
              <a:rPr lang="en-US" altLang="zh-CN" dirty="0" smtClean="0"/>
              <a:t>162.5  325  650  1300</a:t>
            </a:r>
            <a:endParaRPr lang="zh-CN" altLang="en-US" dirty="0"/>
          </a:p>
        </p:txBody>
      </p:sp>
      <p:pic>
        <p:nvPicPr>
          <p:cNvPr id="8194" name="Picture 2" descr="C:\Users\Administrator\Desktop\TTF2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761" y="2573134"/>
            <a:ext cx="4272587" cy="32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Administrator\Desktop\TTF1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588899"/>
            <a:ext cx="4225635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114300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频率选取</a:t>
            </a:r>
            <a:r>
              <a:rPr lang="en-US" altLang="zh-C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162.5 325 650</a:t>
            </a:r>
            <a:endParaRPr lang="zh-CN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723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789339"/>
              </p:ext>
            </p:extLst>
          </p:nvPr>
        </p:nvGraphicFramePr>
        <p:xfrm>
          <a:off x="1387882" y="2765162"/>
          <a:ext cx="7416822" cy="3701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774"/>
                <a:gridCol w="890382"/>
                <a:gridCol w="888611"/>
                <a:gridCol w="888611"/>
                <a:gridCol w="888611"/>
                <a:gridCol w="888611"/>
                <a:gridCol w="888611"/>
                <a:gridCol w="888611"/>
              </a:tblGrid>
              <a:tr h="316713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段数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腔数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Cav1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Cav2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Cav3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Cav4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Cav5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Cav6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6095">
                <a:tc rowSpan="3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四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indent="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274</a:t>
                      </a:r>
                      <a:endParaRPr lang="zh-CN" altLang="zh-CN" sz="1600" kern="100" dirty="0" smtClean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162.5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325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650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650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60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0.112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0.331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0.597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0.851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60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54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51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64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105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6095">
                <a:tc rowSpan="3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五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254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162.5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325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325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650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650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60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0.095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0.236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0.396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0.637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0.878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60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26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27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46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65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90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6095">
                <a:tc rowSpan="3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六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250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162.5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325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325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650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650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650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6095">
                <a:tc vMerge="1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0.082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0.204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0.381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0.570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0.718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0.884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6095">
                <a:tc vMerge="1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21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30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37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33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57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72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27023" y="1373867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优化目标：腔体数目最少</a:t>
            </a:r>
            <a:endParaRPr lang="en-US" altLang="zh-CN" sz="2400" dirty="0" smtClean="0"/>
          </a:p>
          <a:p>
            <a:r>
              <a:rPr lang="zh-CN" altLang="en-US" sz="2400" dirty="0" smtClean="0"/>
              <a:t>约束条件：</a:t>
            </a:r>
            <a:r>
              <a:rPr lang="en-US" altLang="zh-CN" sz="2400" dirty="0" smtClean="0"/>
              <a:t>TTF</a:t>
            </a:r>
            <a:r>
              <a:rPr lang="zh-CN" altLang="en-US" sz="2400" dirty="0" smtClean="0"/>
              <a:t>连续</a:t>
            </a:r>
            <a:endParaRPr lang="en-US" altLang="zh-CN" sz="2400" dirty="0" smtClean="0"/>
          </a:p>
          <a:p>
            <a:r>
              <a:rPr lang="zh-CN" altLang="en-US" sz="2400" dirty="0" smtClean="0"/>
              <a:t>类       型：</a:t>
            </a:r>
            <a:r>
              <a:rPr lang="en-US" altLang="zh-CN" sz="2400" dirty="0" smtClean="0"/>
              <a:t>162.5  325  650</a:t>
            </a:r>
            <a:endParaRPr lang="zh-CN" altLang="en-US" sz="2400" dirty="0"/>
          </a:p>
        </p:txBody>
      </p:sp>
      <p:pic>
        <p:nvPicPr>
          <p:cNvPr id="9220" name="Picture 4" descr="C:\Users\Administrator\Desktop\Graph5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32" y="2574196"/>
            <a:ext cx="4319538" cy="402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Administrator\Desktop\Graph4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484" y="2574196"/>
            <a:ext cx="4083786" cy="403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段数</a:t>
            </a:r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选取</a:t>
            </a:r>
            <a:r>
              <a:rPr lang="en-US" altLang="zh-C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段</a:t>
            </a:r>
            <a:endParaRPr lang="zh-CN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541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0292" y="1283167"/>
            <a:ext cx="68407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跳频会破坏连续性</a:t>
            </a:r>
            <a:endParaRPr lang="en-US" altLang="zh-CN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能量增益连续比</a:t>
            </a:r>
            <a:r>
              <a:rPr lang="en-US" altLang="zh-CN" sz="2800" dirty="0" smtClean="0"/>
              <a:t>TTF</a:t>
            </a:r>
            <a:r>
              <a:rPr lang="zh-CN" altLang="en-US" sz="2800" dirty="0" smtClean="0"/>
              <a:t>连续省腔</a:t>
            </a:r>
            <a:endParaRPr lang="en-US" altLang="zh-CN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腔体数目最少比归一化</a:t>
            </a:r>
            <a:r>
              <a:rPr lang="en-US" altLang="zh-CN" sz="2800" dirty="0" smtClean="0"/>
              <a:t>TTF</a:t>
            </a:r>
            <a:r>
              <a:rPr lang="zh-CN" altLang="en-US" sz="2800" dirty="0"/>
              <a:t>省</a:t>
            </a:r>
            <a:r>
              <a:rPr lang="zh-CN" altLang="en-US" sz="2800" dirty="0" smtClean="0"/>
              <a:t>腔</a:t>
            </a:r>
            <a:endParaRPr lang="en-US" altLang="zh-CN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频率选取</a:t>
            </a:r>
            <a:r>
              <a:rPr lang="en-US" altLang="zh-CN" sz="2800" dirty="0" smtClean="0"/>
              <a:t>162.5  325  650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段数选取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段</a:t>
            </a:r>
            <a:endParaRPr lang="en-US" altLang="zh-CN" sz="28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800" dirty="0"/>
          </a:p>
        </p:txBody>
      </p:sp>
      <p:sp>
        <p:nvSpPr>
          <p:cNvPr id="5" name="右箭头 4"/>
          <p:cNvSpPr/>
          <p:nvPr/>
        </p:nvSpPr>
        <p:spPr>
          <a:xfrm>
            <a:off x="1763688" y="5022275"/>
            <a:ext cx="792088" cy="490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87824" y="4901300"/>
            <a:ext cx="55446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频率：</a:t>
            </a:r>
            <a:r>
              <a:rPr lang="en-US" altLang="zh-CN" sz="2800" dirty="0" smtClean="0"/>
              <a:t>162.5  325  650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段</a:t>
            </a:r>
            <a:r>
              <a:rPr lang="zh-CN" altLang="en-US" sz="2800" dirty="0" smtClean="0"/>
              <a:t>数：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段</a:t>
            </a:r>
            <a:endParaRPr lang="en-US" altLang="zh-CN" sz="2800" dirty="0" smtClean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  <a:endParaRPr lang="zh-CN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69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结果对比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03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962277"/>
              </p:ext>
            </p:extLst>
          </p:nvPr>
        </p:nvGraphicFramePr>
        <p:xfrm>
          <a:off x="1182924" y="742754"/>
          <a:ext cx="7815218" cy="5958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774"/>
                <a:gridCol w="890382"/>
                <a:gridCol w="888611"/>
                <a:gridCol w="888611"/>
                <a:gridCol w="888611"/>
                <a:gridCol w="888611"/>
                <a:gridCol w="888611"/>
                <a:gridCol w="1287007"/>
              </a:tblGrid>
              <a:tr h="316713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腔数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Cav1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Cav2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Cav3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Cav4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Cav5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6095">
                <a:tc rowSpan="5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高能所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marL="0" marR="0" indent="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244</a:t>
                      </a:r>
                      <a:endParaRPr lang="zh-CN" altLang="zh-CN" sz="1600" kern="100" dirty="0" smtClean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325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325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650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650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err="1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fre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60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31.14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32.06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37.72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35.8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err="1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Epk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60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altLang="zh-CN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21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0.40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0.63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0.82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err="1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Beta</a:t>
                      </a:r>
                      <a:r>
                        <a:rPr lang="en-US" altLang="zh-CN" sz="1600" kern="100" baseline="-25000" dirty="0" err="1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opt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60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38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64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42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100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Cav</a:t>
                      </a:r>
                      <a:r>
                        <a:rPr lang="en-US" altLang="zh-CN" sz="1600" kern="100" baseline="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   </a:t>
                      </a:r>
                      <a:r>
                        <a:rPr lang="en-US" altLang="zh-CN" sz="1600" kern="100" baseline="0" dirty="0" err="1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Num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60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180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360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1500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 err="1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Energy</a:t>
                      </a:r>
                      <a:r>
                        <a:rPr lang="en-US" altLang="zh-CN" sz="1600" kern="100" baseline="-25000" dirty="0" err="1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out</a:t>
                      </a:r>
                      <a:endParaRPr lang="zh-CN" altLang="zh-CN" sz="1600" kern="100" dirty="0" smtClean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6095">
                <a:tc rowSpan="5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腔体数   最少（能量增益连续）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238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162.5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162.5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325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650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650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err="1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fre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60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25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32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32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32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32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err="1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Epk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60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0.09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0.20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0.47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0.71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0.90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err="1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Beta</a:t>
                      </a:r>
                      <a:r>
                        <a:rPr lang="en-US" altLang="zh-CN" sz="1600" kern="100" baseline="-25000" dirty="0" err="1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opt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60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19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42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44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50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83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Cav</a:t>
                      </a:r>
                      <a:r>
                        <a:rPr lang="en-US" altLang="zh-CN" sz="1600" kern="100" baseline="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   </a:t>
                      </a:r>
                      <a:r>
                        <a:rPr lang="en-US" altLang="zh-CN" sz="1600" kern="100" baseline="0" dirty="0" err="1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Num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6095">
                <a:tc vMerge="1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altLang="zh-CN" sz="1600" kern="1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13</a:t>
                      </a:r>
                      <a:endParaRPr kumimoji="0" lang="zh-CN" sz="1600" kern="100" dirty="0">
                        <a:solidFill>
                          <a:schemeClr val="dk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rtl="0" eaLnBrk="1" fontAlgn="b" latinLnBrk="0" hangingPunct="1">
                        <a:spcAft>
                          <a:spcPts val="0"/>
                        </a:spcAft>
                      </a:pPr>
                      <a:r>
                        <a:rPr kumimoji="0" lang="en-US" altLang="zh-CN" sz="1600" kern="1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73</a:t>
                      </a:r>
                      <a:endParaRPr kumimoji="0" lang="en-US" altLang="zh-CN" sz="1600" kern="100" dirty="0">
                        <a:solidFill>
                          <a:schemeClr val="dk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266700" algn="ctr" rtl="0" eaLnBrk="1" fontAlgn="b" latinLnBrk="0" hangingPunct="1">
                        <a:spcAft>
                          <a:spcPts val="0"/>
                        </a:spcAft>
                      </a:pPr>
                      <a:r>
                        <a:rPr kumimoji="0" lang="en-US" altLang="zh-CN" sz="1600" kern="1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250</a:t>
                      </a:r>
                      <a:endParaRPr kumimoji="0" lang="en-US" altLang="zh-CN" sz="1600" kern="100" dirty="0">
                        <a:solidFill>
                          <a:schemeClr val="dk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266700" algn="ctr" rtl="0" eaLnBrk="1" fontAlgn="b" latinLnBrk="0" hangingPunct="1">
                        <a:spcAft>
                          <a:spcPts val="0"/>
                        </a:spcAft>
                      </a:pPr>
                      <a:r>
                        <a:rPr kumimoji="0" lang="en-US" altLang="zh-CN" sz="1600" kern="1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586</a:t>
                      </a:r>
                      <a:endParaRPr kumimoji="0" lang="en-US" altLang="zh-CN" sz="1600" kern="100" dirty="0">
                        <a:solidFill>
                          <a:schemeClr val="dk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26670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altLang="zh-CN" sz="1600" kern="1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1500</a:t>
                      </a:r>
                      <a:endParaRPr kumimoji="0" lang="zh-CN" sz="1600" kern="100" dirty="0">
                        <a:solidFill>
                          <a:schemeClr val="dk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 err="1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Energy</a:t>
                      </a:r>
                      <a:r>
                        <a:rPr lang="en-US" altLang="zh-CN" sz="1600" kern="100" baseline="-25000" dirty="0" err="1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out</a:t>
                      </a:r>
                      <a:endParaRPr lang="zh-CN" altLang="zh-CN" sz="1600" kern="100" dirty="0" smtClean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6095">
                <a:tc rowSpan="5">
                  <a:txBody>
                    <a:bodyPr/>
                    <a:lstStyle/>
                    <a:p>
                      <a:pPr marL="0" marR="0" indent="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归一化</a:t>
                      </a:r>
                      <a:r>
                        <a:rPr lang="en-US" altLang="zh-CN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TTF</a:t>
                      </a:r>
                      <a:r>
                        <a:rPr lang="zh-CN" altLang="en-US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（能量增益连续）</a:t>
                      </a:r>
                      <a:endParaRPr lang="zh-CN" altLang="zh-CN" sz="1600" kern="100" dirty="0" smtClean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259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162.5</a:t>
                      </a:r>
                      <a:endParaRPr kumimoji="0" lang="zh-CN" sz="1600" kern="100" dirty="0">
                        <a:solidFill>
                          <a:schemeClr val="dk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162</a:t>
                      </a:r>
                      <a:r>
                        <a:rPr kumimoji="0" lang="en-US" altLang="zh-CN" sz="1600" kern="1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.5</a:t>
                      </a:r>
                      <a:endParaRPr kumimoji="0" lang="zh-CN" sz="1600" kern="100" dirty="0">
                        <a:solidFill>
                          <a:schemeClr val="dk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>
                          <a:solidFill>
                            <a:schemeClr val="dk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325</a:t>
                      </a:r>
                      <a:endParaRPr kumimoji="0" lang="zh-CN" sz="1600" kern="100">
                        <a:solidFill>
                          <a:schemeClr val="dk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>
                          <a:solidFill>
                            <a:schemeClr val="dk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650</a:t>
                      </a:r>
                      <a:endParaRPr kumimoji="0" lang="zh-CN" sz="1600" kern="100">
                        <a:solidFill>
                          <a:schemeClr val="dk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650</a:t>
                      </a:r>
                      <a:endParaRPr kumimoji="0" lang="zh-CN" sz="1600" kern="100" dirty="0">
                        <a:solidFill>
                          <a:schemeClr val="dk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err="1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fre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6095">
                <a:tc vMerge="1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altLang="zh-CN" sz="1600" kern="1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25</a:t>
                      </a:r>
                      <a:endParaRPr kumimoji="0" lang="zh-CN" altLang="en-US" sz="1600" kern="100" dirty="0">
                        <a:solidFill>
                          <a:schemeClr val="dk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altLang="zh-CN" sz="1600" kern="1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32</a:t>
                      </a:r>
                      <a:endParaRPr kumimoji="0" lang="zh-CN" altLang="en-US" sz="1600" kern="100" dirty="0">
                        <a:solidFill>
                          <a:schemeClr val="dk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altLang="zh-CN" sz="1600" kern="1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32</a:t>
                      </a:r>
                      <a:endParaRPr kumimoji="0" lang="zh-CN" altLang="en-US" sz="1600" kern="100" dirty="0">
                        <a:solidFill>
                          <a:schemeClr val="dk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altLang="zh-CN" sz="1600" kern="1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32</a:t>
                      </a:r>
                      <a:endParaRPr kumimoji="0" lang="zh-CN" altLang="en-US" sz="1600" kern="100" dirty="0">
                        <a:solidFill>
                          <a:schemeClr val="dk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altLang="zh-CN" sz="1600" kern="1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32</a:t>
                      </a:r>
                      <a:endParaRPr kumimoji="0" lang="zh-CN" altLang="en-US" sz="1600" kern="100" dirty="0">
                        <a:solidFill>
                          <a:schemeClr val="dk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err="1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Epk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60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6670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altLang="zh-CN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0.08</a:t>
                      </a:r>
                      <a:endParaRPr kumimoji="0" lang="zh-CN" sz="16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altLang="zh-CN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0.18</a:t>
                      </a:r>
                      <a:endParaRPr kumimoji="0" lang="zh-CN" sz="16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altLang="zh-CN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0.41</a:t>
                      </a:r>
                      <a:endParaRPr kumimoji="0" lang="zh-CN" sz="16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altLang="zh-CN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0.61</a:t>
                      </a:r>
                      <a:endParaRPr kumimoji="0" lang="zh-CN" sz="16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altLang="zh-CN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0.81</a:t>
                      </a:r>
                      <a:endParaRPr kumimoji="0" lang="zh-CN" sz="16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err="1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Beta</a:t>
                      </a:r>
                      <a:r>
                        <a:rPr lang="en-US" altLang="zh-CN" sz="1600" kern="100" baseline="-25000" dirty="0" err="1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opt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60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6670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altLang="zh-CN" sz="1600" kern="1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17</a:t>
                      </a:r>
                      <a:endParaRPr kumimoji="0" lang="zh-CN" sz="1600" kern="100" dirty="0">
                        <a:solidFill>
                          <a:schemeClr val="dk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altLang="zh-CN" sz="1600" kern="1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18</a:t>
                      </a:r>
                      <a:endParaRPr kumimoji="0" lang="zh-CN" sz="1600" kern="100" dirty="0">
                        <a:solidFill>
                          <a:schemeClr val="dk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altLang="zh-CN" sz="1600" kern="1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54</a:t>
                      </a:r>
                      <a:endParaRPr kumimoji="0" lang="zh-CN" sz="1600" kern="100" dirty="0">
                        <a:solidFill>
                          <a:schemeClr val="dk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altLang="zh-CN" sz="1600" kern="1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40</a:t>
                      </a:r>
                      <a:endParaRPr kumimoji="0" lang="zh-CN" sz="1600" kern="100" dirty="0">
                        <a:solidFill>
                          <a:schemeClr val="dk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altLang="zh-CN" sz="1600" kern="1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130</a:t>
                      </a:r>
                      <a:endParaRPr kumimoji="0" lang="zh-CN" sz="1600" kern="100" dirty="0">
                        <a:solidFill>
                          <a:schemeClr val="dk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Cav</a:t>
                      </a:r>
                      <a:r>
                        <a:rPr lang="en-US" altLang="zh-CN" sz="1600" kern="100" baseline="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   </a:t>
                      </a:r>
                      <a:r>
                        <a:rPr lang="en-US" altLang="zh-CN" sz="1600" kern="100" baseline="0" dirty="0" err="1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Num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6095">
                <a:tc vMerge="1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rtl="0" eaLnBrk="1" fontAlgn="b" latinLnBrk="0" hangingPunct="1">
                        <a:spcAft>
                          <a:spcPts val="0"/>
                        </a:spcAft>
                      </a:pPr>
                      <a:r>
                        <a:rPr kumimoji="0" lang="en-US" altLang="zh-CN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kumimoji="0" lang="en-US" altLang="zh-CN" sz="16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266700" algn="ctr" rtl="0" eaLnBrk="1" fontAlgn="b" latinLnBrk="0" hangingPunct="1">
                        <a:spcAft>
                          <a:spcPts val="0"/>
                        </a:spcAft>
                      </a:pPr>
                      <a:r>
                        <a:rPr kumimoji="0" lang="en-US" altLang="zh-CN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57</a:t>
                      </a:r>
                      <a:endParaRPr kumimoji="0" lang="en-US" altLang="zh-CN" sz="16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266700" algn="ctr" rtl="0" eaLnBrk="1" fontAlgn="b" latinLnBrk="0" hangingPunct="1">
                        <a:spcAft>
                          <a:spcPts val="0"/>
                        </a:spcAft>
                      </a:pPr>
                      <a:r>
                        <a:rPr kumimoji="0" lang="en-US" altLang="zh-CN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173</a:t>
                      </a:r>
                      <a:endParaRPr kumimoji="0" lang="en-US" altLang="zh-CN" sz="16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266700" algn="ctr" rtl="0" eaLnBrk="1" fontAlgn="b" latinLnBrk="0" hangingPunct="1">
                        <a:spcAft>
                          <a:spcPts val="0"/>
                        </a:spcAft>
                      </a:pPr>
                      <a:r>
                        <a:rPr kumimoji="0" lang="en-US" altLang="zh-CN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374</a:t>
                      </a:r>
                      <a:endParaRPr kumimoji="0" lang="en-US" altLang="zh-CN" sz="16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266700" algn="ctr" rtl="0" eaLnBrk="1" fontAlgn="b" latinLnBrk="0" hangingPunct="1">
                        <a:spcAft>
                          <a:spcPts val="0"/>
                        </a:spcAft>
                      </a:pPr>
                      <a:r>
                        <a:rPr kumimoji="0" lang="en-US" altLang="zh-CN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1500</a:t>
                      </a:r>
                      <a:endParaRPr kumimoji="0" lang="en-US" altLang="zh-CN" sz="16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 err="1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Energy</a:t>
                      </a:r>
                      <a:r>
                        <a:rPr lang="en-US" altLang="zh-CN" sz="1600" kern="100" baseline="-25000" dirty="0" err="1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out</a:t>
                      </a:r>
                      <a:endParaRPr lang="zh-CN" altLang="zh-CN" sz="1600" kern="100" dirty="0" smtClean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标题 1"/>
          <p:cNvSpPr>
            <a:spLocks noGrp="1"/>
          </p:cNvSpPr>
          <p:nvPr/>
        </p:nvSpPr>
        <p:spPr>
          <a:xfrm>
            <a:off x="1012076" y="-146690"/>
            <a:ext cx="7498080" cy="9543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结果对比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875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下一步计划</a:t>
            </a:r>
          </a:p>
        </p:txBody>
      </p:sp>
    </p:spTree>
    <p:extLst>
      <p:ext uri="{BB962C8B-B14F-4D97-AF65-F5344CB8AC3E}">
        <p14:creationId xmlns:p14="http://schemas.microsoft.com/office/powerpoint/2010/main" val="275719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主要内容</a:t>
            </a:r>
            <a:endParaRPr lang="zh-CN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5696" y="1486906"/>
            <a:ext cx="60486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理论基础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实现过程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初步结果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结果比较（高能所）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下一步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计划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83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220" y="1739162"/>
            <a:ext cx="68812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b="1" dirty="0"/>
              <a:t>程序</a:t>
            </a:r>
            <a:r>
              <a:rPr lang="zh-CN" altLang="en-US" sz="2800" dirty="0" smtClean="0"/>
              <a:t>：自由</a:t>
            </a:r>
            <a:r>
              <a:rPr lang="zh-CN" altLang="en-US" sz="2800" dirty="0"/>
              <a:t>设定</a:t>
            </a:r>
            <a:r>
              <a:rPr lang="en-US" altLang="zh-CN" sz="2800" dirty="0" smtClean="0"/>
              <a:t>gap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frequency</a:t>
            </a:r>
          </a:p>
          <a:p>
            <a:r>
              <a:rPr lang="en-US" altLang="zh-CN" sz="2800" dirty="0" smtClean="0"/>
              <a:t>                </a:t>
            </a:r>
            <a:r>
              <a:rPr lang="zh-CN" altLang="en-US" sz="2800" dirty="0" smtClean="0"/>
              <a:t>腔体价格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b="1" dirty="0"/>
              <a:t>算法</a:t>
            </a:r>
            <a:r>
              <a:rPr lang="zh-CN" altLang="en-US" sz="2800" dirty="0" smtClean="0"/>
              <a:t>： 粒子数、迭代次数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       </a:t>
            </a:r>
            <a:r>
              <a:rPr lang="zh-CN" altLang="en-US" sz="2800" dirty="0" smtClean="0"/>
              <a:t>惯性因子、动量因子、认知因子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        </a:t>
            </a: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b="1" dirty="0"/>
              <a:t>物理</a:t>
            </a:r>
            <a:r>
              <a:rPr lang="zh-CN" altLang="en-US" sz="2800" dirty="0" smtClean="0"/>
              <a:t>：</a:t>
            </a:r>
            <a:r>
              <a:rPr lang="en-US" altLang="zh-CN" sz="2800" dirty="0" err="1" smtClean="0"/>
              <a:t>Bpk</a:t>
            </a:r>
            <a:r>
              <a:rPr lang="zh-CN" altLang="en-US" sz="2800" dirty="0" smtClean="0"/>
              <a:t>的限制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     </a:t>
            </a:r>
            <a:endParaRPr lang="en-US" altLang="zh-CN" sz="28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下一步计划</a:t>
            </a:r>
            <a:endParaRPr lang="zh-CN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052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7308" y="2552968"/>
            <a:ext cx="4919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/>
              <a:t>欢迎批评指正！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67216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理论基础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948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1143000"/>
          </a:xfrm>
        </p:spPr>
        <p:txBody>
          <a:bodyPr>
            <a:normAutofit/>
          </a:bodyPr>
          <a:lstStyle/>
          <a:p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理论基础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763688" y="1962399"/>
            <a:ext cx="6004568" cy="1538609"/>
            <a:chOff x="1763688" y="1746375"/>
            <a:chExt cx="6004568" cy="1538609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3793435"/>
                </p:ext>
              </p:extLst>
            </p:nvPr>
          </p:nvGraphicFramePr>
          <p:xfrm>
            <a:off x="2604340" y="1746375"/>
            <a:ext cx="5163916" cy="15386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8" name="Equation" r:id="rId3" imgW="1447560" imgH="431640" progId="Equation.DSMT4">
                    <p:embed/>
                  </p:oleObj>
                </mc:Choice>
                <mc:Fallback>
                  <p:oleObj name="Equation" r:id="rId3" imgW="144756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04340" y="1746375"/>
                          <a:ext cx="5163916" cy="153860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8304737"/>
                </p:ext>
              </p:extLst>
            </p:nvPr>
          </p:nvGraphicFramePr>
          <p:xfrm>
            <a:off x="1763688" y="1758864"/>
            <a:ext cx="936104" cy="6240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9" name="Equation" r:id="rId5" imgW="291960" imgH="177480" progId="Equation.DSMT4">
                    <p:embed/>
                  </p:oleObj>
                </mc:Choice>
                <mc:Fallback>
                  <p:oleObj name="Equation" r:id="rId5" imgW="29196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63688" y="1758864"/>
                          <a:ext cx="936104" cy="6240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727735"/>
              </p:ext>
            </p:extLst>
          </p:nvPr>
        </p:nvGraphicFramePr>
        <p:xfrm>
          <a:off x="2306638" y="4149725"/>
          <a:ext cx="2154237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" name="Equation" r:id="rId7" imgW="711000" imgH="419040" progId="Equation.DSMT4">
                  <p:embed/>
                </p:oleObj>
              </mc:Choice>
              <mc:Fallback>
                <p:oleObj name="Equation" r:id="rId7" imgW="7110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06638" y="4149725"/>
                        <a:ext cx="2154237" cy="1268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937436"/>
              </p:ext>
            </p:extLst>
          </p:nvPr>
        </p:nvGraphicFramePr>
        <p:xfrm>
          <a:off x="5868144" y="4149725"/>
          <a:ext cx="1270000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" name="Equation" r:id="rId9" imgW="419040" imgH="419040" progId="Equation.DSMT4">
                  <p:embed/>
                </p:oleObj>
              </mc:Choice>
              <mc:Fallback>
                <p:oleObj name="Equation" r:id="rId9" imgW="419040" imgH="4190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4149725"/>
                        <a:ext cx="1270000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67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Graph2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80728"/>
            <a:ext cx="5832648" cy="425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664050"/>
              </p:ext>
            </p:extLst>
          </p:nvPr>
        </p:nvGraphicFramePr>
        <p:xfrm>
          <a:off x="2315042" y="5105564"/>
          <a:ext cx="4489206" cy="843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5" imgW="1790640" imgH="444240" progId="Equation.DSMT4">
                  <p:embed/>
                </p:oleObj>
              </mc:Choice>
              <mc:Fallback>
                <p:oleObj name="Equation" r:id="rId5" imgW="17906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15042" y="5105564"/>
                        <a:ext cx="4489206" cy="843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57636" y="6065862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en-US" altLang="zh-CN" sz="2400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 14.45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en-US" altLang="zh-CN" sz="2400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 3.68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K 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=-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9.13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2076" y="651605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</a:t>
            </a:r>
            <a:r>
              <a:rPr lang="en-US" altLang="zh-CN" dirty="0"/>
              <a:t>1] The </a:t>
            </a:r>
            <a:r>
              <a:rPr lang="en-US" altLang="zh-CN" sz="1600" dirty="0"/>
              <a:t>Optimization</a:t>
            </a:r>
            <a:r>
              <a:rPr lang="en-US" altLang="zh-CN" dirty="0"/>
              <a:t> of ESS Superconducting LINAC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1143000"/>
          </a:xfrm>
        </p:spPr>
        <p:txBody>
          <a:bodyPr>
            <a:normAutofit/>
          </a:bodyPr>
          <a:lstStyle/>
          <a:p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理论基础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017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47664" y="1412776"/>
            <a:ext cx="7757814" cy="4532312"/>
            <a:chOff x="1638722" y="1488976"/>
            <a:chExt cx="7757814" cy="4532312"/>
          </a:xfrm>
        </p:grpSpPr>
        <p:grpSp>
          <p:nvGrpSpPr>
            <p:cNvPr id="3" name="组合 2"/>
            <p:cNvGrpSpPr/>
            <p:nvPr/>
          </p:nvGrpSpPr>
          <p:grpSpPr>
            <a:xfrm>
              <a:off x="1691829" y="2168425"/>
              <a:ext cx="7704707" cy="3852863"/>
              <a:chOff x="1547813" y="1879600"/>
              <a:chExt cx="7704707" cy="3852863"/>
            </a:xfrm>
          </p:grpSpPr>
          <p:graphicFrame>
            <p:nvGraphicFramePr>
              <p:cNvPr id="6" name="对象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319134"/>
                  </p:ext>
                </p:extLst>
              </p:nvPr>
            </p:nvGraphicFramePr>
            <p:xfrm>
              <a:off x="1547813" y="1879600"/>
              <a:ext cx="5521325" cy="38528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3" name="Equation" r:id="rId4" imgW="3276360" imgH="2286000" progId="Equation.DSMT4">
                      <p:embed/>
                    </p:oleObj>
                  </mc:Choice>
                  <mc:Fallback>
                    <p:oleObj name="Equation" r:id="rId4" imgW="3276360" imgH="22860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47813" y="1879600"/>
                            <a:ext cx="5521325" cy="38528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3"/>
              <p:cNvSpPr txBox="1">
                <a:spLocks noChangeArrowheads="1"/>
              </p:cNvSpPr>
              <p:nvPr/>
            </p:nvSpPr>
            <p:spPr bwMode="auto">
              <a:xfrm>
                <a:off x="7343800" y="2016046"/>
                <a:ext cx="1908720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4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4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4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4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4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dist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dist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dist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dist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β </a:t>
                </a:r>
                <a:r>
                  <a: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≠ </a:t>
                </a: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β</a:t>
                </a:r>
                <a:r>
                  <a:rPr kumimoji="0" lang="en-US" altLang="zh-CN" sz="24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g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 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β =</a:t>
                </a:r>
                <a:r>
                  <a: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 </a:t>
                </a: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β</a:t>
                </a:r>
                <a:r>
                  <a:rPr kumimoji="0" lang="en-US" altLang="zh-CN" sz="24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g</a:t>
                </a: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 </a:t>
                </a:r>
              </a:p>
            </p:txBody>
          </p:sp>
          <p:sp>
            <p:nvSpPr>
              <p:cNvPr id="12" name="TextBox 3"/>
              <p:cNvSpPr txBox="1">
                <a:spLocks noChangeArrowheads="1"/>
              </p:cNvSpPr>
              <p:nvPr/>
            </p:nvSpPr>
            <p:spPr bwMode="auto">
              <a:xfrm>
                <a:off x="7312496" y="4392310"/>
                <a:ext cx="1908720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4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4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4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4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4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dist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dist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dist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dist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β </a:t>
                </a:r>
                <a:r>
                  <a: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≠ </a:t>
                </a: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β</a:t>
                </a:r>
                <a:r>
                  <a:rPr kumimoji="0" lang="en-US" altLang="zh-CN" sz="24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g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 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β =</a:t>
                </a:r>
                <a:r>
                  <a: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 </a:t>
                </a: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β</a:t>
                </a:r>
                <a:r>
                  <a:rPr kumimoji="0" lang="en-US" altLang="zh-CN" sz="24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g</a:t>
                </a: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 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657772" y="1488976"/>
              <a:ext cx="3744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当</a:t>
              </a:r>
              <a:r>
                <a:rPr lang="en-US" altLang="zh-CN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N</a:t>
              </a:r>
              <a:r>
                <a:rPr lang="zh-CN" altLang="en-US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为奇数时</a:t>
              </a:r>
              <a:endPara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38722" y="3875792"/>
              <a:ext cx="3744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当</a:t>
              </a:r>
              <a:r>
                <a:rPr lang="en-US" altLang="zh-CN" dirty="0"/>
                <a:t>N</a:t>
              </a:r>
              <a:r>
                <a:rPr lang="zh-CN" altLang="en-US" dirty="0"/>
                <a:t>为偶数时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96310" y="6516052"/>
            <a:ext cx="770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[2] Physics </a:t>
            </a:r>
            <a:r>
              <a:rPr lang="en-US" altLang="zh-CN" sz="1600" dirty="0"/>
              <a:t>design of the 8 GeV H-minus </a:t>
            </a:r>
            <a:r>
              <a:rPr lang="en-US" altLang="zh-CN" sz="1600" dirty="0" err="1" smtClean="0"/>
              <a:t>linac</a:t>
            </a:r>
            <a:r>
              <a:rPr lang="en-US" altLang="zh-CN" sz="1600" dirty="0" smtClean="0"/>
              <a:t>,  Argonne </a:t>
            </a:r>
            <a:r>
              <a:rPr lang="en-US" altLang="zh-CN" sz="1600" dirty="0"/>
              <a:t>National Laboratory</a:t>
            </a:r>
            <a:endParaRPr lang="zh-CN" altLang="en-US" sz="1600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1143000"/>
          </a:xfrm>
        </p:spPr>
        <p:txBody>
          <a:bodyPr>
            <a:normAutofit/>
          </a:bodyPr>
          <a:lstStyle/>
          <a:p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理论基础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830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实现过程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553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475656" y="1213986"/>
            <a:ext cx="7147842" cy="2183834"/>
            <a:chOff x="1604814" y="1647825"/>
            <a:chExt cx="7147842" cy="2183834"/>
          </a:xfrm>
        </p:grpSpPr>
        <p:grpSp>
          <p:nvGrpSpPr>
            <p:cNvPr id="15" name="组合 14"/>
            <p:cNvGrpSpPr/>
            <p:nvPr/>
          </p:nvGrpSpPr>
          <p:grpSpPr>
            <a:xfrm>
              <a:off x="2214786" y="1654175"/>
              <a:ext cx="720080" cy="712788"/>
              <a:chOff x="2214786" y="1372617"/>
              <a:chExt cx="720080" cy="712788"/>
            </a:xfrm>
          </p:grpSpPr>
          <p:cxnSp>
            <p:nvCxnSpPr>
              <p:cNvPr id="13" name="直接箭头连接符 12"/>
              <p:cNvCxnSpPr/>
              <p:nvPr/>
            </p:nvCxnSpPr>
            <p:spPr>
              <a:xfrm>
                <a:off x="2214786" y="2045990"/>
                <a:ext cx="72008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14" name="对象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80139713"/>
                  </p:ext>
                </p:extLst>
              </p:nvPr>
            </p:nvGraphicFramePr>
            <p:xfrm>
              <a:off x="2233612" y="1372617"/>
              <a:ext cx="682203" cy="7127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52" name="Equation" r:id="rId3" imgW="215640" imgH="228600" progId="Equation.DSMT4">
                      <p:embed/>
                    </p:oleObj>
                  </mc:Choice>
                  <mc:Fallback>
                    <p:oleObj name="Equation" r:id="rId3" imgW="21564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233612" y="1372617"/>
                            <a:ext cx="682203" cy="71278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" name="TextBox 16"/>
            <p:cNvSpPr txBox="1"/>
            <p:nvPr/>
          </p:nvSpPr>
          <p:spPr>
            <a:xfrm>
              <a:off x="3227090" y="3246884"/>
              <a:ext cx="9848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TTF</a:t>
              </a:r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391025" y="1647825"/>
              <a:ext cx="795338" cy="712788"/>
              <a:chOff x="2177827" y="1372592"/>
              <a:chExt cx="795338" cy="712788"/>
            </a:xfrm>
          </p:grpSpPr>
          <p:cxnSp>
            <p:nvCxnSpPr>
              <p:cNvPr id="20" name="直接箭头连接符 19"/>
              <p:cNvCxnSpPr/>
              <p:nvPr/>
            </p:nvCxnSpPr>
            <p:spPr>
              <a:xfrm>
                <a:off x="2214786" y="2045990"/>
                <a:ext cx="72008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21" name="对象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70572091"/>
                  </p:ext>
                </p:extLst>
              </p:nvPr>
            </p:nvGraphicFramePr>
            <p:xfrm>
              <a:off x="2177827" y="1372592"/>
              <a:ext cx="795338" cy="7127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53" name="Equation" r:id="rId5" imgW="266400" imgH="228600" progId="Equation.DSMT4">
                      <p:embed/>
                    </p:oleObj>
                  </mc:Choice>
                  <mc:Fallback>
                    <p:oleObj name="Equation" r:id="rId5" imgW="26640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177827" y="1372592"/>
                            <a:ext cx="795338" cy="71278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8" name="组合 27"/>
            <p:cNvGrpSpPr/>
            <p:nvPr/>
          </p:nvGrpSpPr>
          <p:grpSpPr>
            <a:xfrm>
              <a:off x="1604814" y="1988840"/>
              <a:ext cx="7147842" cy="1296144"/>
              <a:chOff x="1604814" y="1988840"/>
              <a:chExt cx="7147842" cy="1296144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1604814" y="2507754"/>
                <a:ext cx="7147842" cy="247836"/>
                <a:chOff x="1672630" y="2507754"/>
                <a:chExt cx="7147842" cy="247836"/>
              </a:xfrm>
            </p:grpSpPr>
            <p:cxnSp>
              <p:nvCxnSpPr>
                <p:cNvPr id="5" name="直接连接符 4"/>
                <p:cNvCxnSpPr/>
                <p:nvPr/>
              </p:nvCxnSpPr>
              <p:spPr>
                <a:xfrm flipV="1">
                  <a:off x="1691680" y="2636912"/>
                  <a:ext cx="7056784" cy="610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" name="流程图: 联系 5"/>
                <p:cNvSpPr/>
                <p:nvPr/>
              </p:nvSpPr>
              <p:spPr>
                <a:xfrm>
                  <a:off x="1672630" y="2524522"/>
                  <a:ext cx="216024" cy="228786"/>
                </a:xfrm>
                <a:prstGeom prst="flowChartConnector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2" name="流程图: 联系 21"/>
                <p:cNvSpPr/>
                <p:nvPr/>
              </p:nvSpPr>
              <p:spPr>
                <a:xfrm>
                  <a:off x="5364088" y="2526804"/>
                  <a:ext cx="216024" cy="228786"/>
                </a:xfrm>
                <a:prstGeom prst="flowChartConnector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" name="流程图: 联系 25"/>
                <p:cNvSpPr/>
                <p:nvPr/>
              </p:nvSpPr>
              <p:spPr>
                <a:xfrm>
                  <a:off x="8604448" y="2507754"/>
                  <a:ext cx="216024" cy="228786"/>
                </a:xfrm>
                <a:prstGeom prst="flowChartConnector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9" name="圆角矩形 8"/>
              <p:cNvSpPr/>
              <p:nvPr/>
            </p:nvSpPr>
            <p:spPr>
              <a:xfrm>
                <a:off x="3203848" y="1988840"/>
                <a:ext cx="1008112" cy="12961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1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腔</a:t>
                </a:r>
                <a:endParaRPr lang="en-US" altLang="zh-CN" sz="32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3200" b="1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体</a:t>
                </a:r>
                <a:endParaRPr lang="zh-CN" altLang="en-US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圆角矩形 22"/>
              <p:cNvSpPr/>
              <p:nvPr/>
            </p:nvSpPr>
            <p:spPr>
              <a:xfrm>
                <a:off x="5868144" y="1988840"/>
                <a:ext cx="1008112" cy="12961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1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腔</a:t>
                </a:r>
                <a:endParaRPr lang="en-US" altLang="zh-CN" sz="32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3200" b="1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体</a:t>
                </a:r>
                <a:endParaRPr lang="zh-CN" altLang="en-US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7168480" y="1988840"/>
                <a:ext cx="1008112" cy="12961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1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腔</a:t>
                </a:r>
                <a:endParaRPr lang="en-US" altLang="zh-CN" sz="32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3200" b="1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体</a:t>
                </a:r>
                <a:endParaRPr lang="zh-CN" altLang="en-US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1475656" y="3450332"/>
            <a:ext cx="7560840" cy="1948408"/>
            <a:chOff x="1475656" y="4394820"/>
            <a:chExt cx="7560840" cy="1948408"/>
          </a:xfrm>
        </p:grpSpPr>
        <p:grpSp>
          <p:nvGrpSpPr>
            <p:cNvPr id="50" name="组合 49"/>
            <p:cNvGrpSpPr/>
            <p:nvPr/>
          </p:nvGrpSpPr>
          <p:grpSpPr>
            <a:xfrm>
              <a:off x="1566714" y="4394820"/>
              <a:ext cx="6931818" cy="1948408"/>
              <a:chOff x="1623864" y="4432920"/>
              <a:chExt cx="6931818" cy="1948408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1623864" y="4443142"/>
                <a:ext cx="6931818" cy="1938186"/>
                <a:chOff x="1623864" y="4443142"/>
                <a:chExt cx="6931818" cy="1938186"/>
              </a:xfrm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1623864" y="4443142"/>
                  <a:ext cx="6931818" cy="1938186"/>
                  <a:chOff x="1350690" y="4509120"/>
                  <a:chExt cx="6931818" cy="1938186"/>
                </a:xfrm>
              </p:grpSpPr>
              <p:cxnSp>
                <p:nvCxnSpPr>
                  <p:cNvPr id="4" name="直接连接符 3"/>
                  <p:cNvCxnSpPr/>
                  <p:nvPr/>
                </p:nvCxnSpPr>
                <p:spPr>
                  <a:xfrm>
                    <a:off x="1350690" y="5517232"/>
                    <a:ext cx="6931818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" name="组合 10"/>
                  <p:cNvGrpSpPr/>
                  <p:nvPr/>
                </p:nvGrpSpPr>
                <p:grpSpPr>
                  <a:xfrm>
                    <a:off x="1683296" y="4509120"/>
                    <a:ext cx="6258222" cy="1938186"/>
                    <a:chOff x="1683296" y="4509120"/>
                    <a:chExt cx="6258222" cy="1938186"/>
                  </a:xfrm>
                </p:grpSpPr>
                <p:grpSp>
                  <p:nvGrpSpPr>
                    <p:cNvPr id="10" name="组合 9"/>
                    <p:cNvGrpSpPr/>
                    <p:nvPr/>
                  </p:nvGrpSpPr>
                  <p:grpSpPr>
                    <a:xfrm>
                      <a:off x="1683296" y="4509122"/>
                      <a:ext cx="1569318" cy="1938184"/>
                      <a:chOff x="1759496" y="4509122"/>
                      <a:chExt cx="1569318" cy="1938184"/>
                    </a:xfrm>
                  </p:grpSpPr>
                  <p:sp>
                    <p:nvSpPr>
                      <p:cNvPr id="7" name="弧形 6"/>
                      <p:cNvSpPr/>
                      <p:nvPr/>
                    </p:nvSpPr>
                    <p:spPr>
                      <a:xfrm>
                        <a:off x="1759496" y="4509122"/>
                        <a:ext cx="1569318" cy="1938184"/>
                      </a:xfrm>
                      <a:prstGeom prst="arc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" name="弧形 24"/>
                      <p:cNvSpPr/>
                      <p:nvPr/>
                    </p:nvSpPr>
                    <p:spPr>
                      <a:xfrm rot="16200000">
                        <a:off x="1553620" y="4751541"/>
                        <a:ext cx="1933222" cy="1458306"/>
                      </a:xfrm>
                      <a:prstGeom prst="arc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0" name="组合 29"/>
                    <p:cNvGrpSpPr/>
                    <p:nvPr/>
                  </p:nvGrpSpPr>
                  <p:grpSpPr>
                    <a:xfrm>
                      <a:off x="3233564" y="4509120"/>
                      <a:ext cx="1569318" cy="1938184"/>
                      <a:chOff x="1759496" y="4509122"/>
                      <a:chExt cx="1569318" cy="1938184"/>
                    </a:xfrm>
                  </p:grpSpPr>
                  <p:sp>
                    <p:nvSpPr>
                      <p:cNvPr id="31" name="弧形 30"/>
                      <p:cNvSpPr/>
                      <p:nvPr/>
                    </p:nvSpPr>
                    <p:spPr>
                      <a:xfrm>
                        <a:off x="1759496" y="4509122"/>
                        <a:ext cx="1569318" cy="1938184"/>
                      </a:xfrm>
                      <a:prstGeom prst="arc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2" name="弧形 31"/>
                      <p:cNvSpPr/>
                      <p:nvPr/>
                    </p:nvSpPr>
                    <p:spPr>
                      <a:xfrm rot="16200000">
                        <a:off x="1553620" y="4751541"/>
                        <a:ext cx="1933222" cy="1458306"/>
                      </a:xfrm>
                      <a:prstGeom prst="arc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3" name="组合 32"/>
                    <p:cNvGrpSpPr/>
                    <p:nvPr/>
                  </p:nvGrpSpPr>
                  <p:grpSpPr>
                    <a:xfrm>
                      <a:off x="4802882" y="4509120"/>
                      <a:ext cx="1569318" cy="1938184"/>
                      <a:chOff x="1759496" y="4509122"/>
                      <a:chExt cx="1569318" cy="1938184"/>
                    </a:xfrm>
                  </p:grpSpPr>
                  <p:sp>
                    <p:nvSpPr>
                      <p:cNvPr id="34" name="弧形 33"/>
                      <p:cNvSpPr/>
                      <p:nvPr/>
                    </p:nvSpPr>
                    <p:spPr>
                      <a:xfrm>
                        <a:off x="1759496" y="4509122"/>
                        <a:ext cx="1569318" cy="1938184"/>
                      </a:xfrm>
                      <a:prstGeom prst="arc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5" name="弧形 34"/>
                      <p:cNvSpPr/>
                      <p:nvPr/>
                    </p:nvSpPr>
                    <p:spPr>
                      <a:xfrm rot="16200000">
                        <a:off x="1553620" y="4751541"/>
                        <a:ext cx="1933222" cy="1458306"/>
                      </a:xfrm>
                      <a:prstGeom prst="arc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6" name="组合 35"/>
                    <p:cNvGrpSpPr/>
                    <p:nvPr/>
                  </p:nvGrpSpPr>
                  <p:grpSpPr>
                    <a:xfrm>
                      <a:off x="6372200" y="4509120"/>
                      <a:ext cx="1569318" cy="1938184"/>
                      <a:chOff x="1759496" y="4509122"/>
                      <a:chExt cx="1569318" cy="1938184"/>
                    </a:xfrm>
                  </p:grpSpPr>
                  <p:sp>
                    <p:nvSpPr>
                      <p:cNvPr id="37" name="弧形 36"/>
                      <p:cNvSpPr/>
                      <p:nvPr/>
                    </p:nvSpPr>
                    <p:spPr>
                      <a:xfrm>
                        <a:off x="1759496" y="4509122"/>
                        <a:ext cx="1569318" cy="1938184"/>
                      </a:xfrm>
                      <a:prstGeom prst="arc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8" name="弧形 37"/>
                      <p:cNvSpPr/>
                      <p:nvPr/>
                    </p:nvSpPr>
                    <p:spPr>
                      <a:xfrm rot="16200000">
                        <a:off x="1553620" y="4751541"/>
                        <a:ext cx="1933222" cy="1458306"/>
                      </a:xfrm>
                      <a:prstGeom prst="arc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cxnSp>
              <p:nvCxnSpPr>
                <p:cNvPr id="18" name="直接连接符 17"/>
                <p:cNvCxnSpPr>
                  <a:stCxn id="7" idx="0"/>
                </p:cNvCxnSpPr>
                <p:nvPr/>
              </p:nvCxnSpPr>
              <p:spPr>
                <a:xfrm>
                  <a:off x="2741129" y="4443144"/>
                  <a:ext cx="0" cy="100811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42" name="对象 4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56101357"/>
                    </p:ext>
                  </p:extLst>
                </p:nvPr>
              </p:nvGraphicFramePr>
              <p:xfrm>
                <a:off x="2455863" y="5497513"/>
                <a:ext cx="600075" cy="7524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454" name="Equation" r:id="rId7" imgW="190440" imgH="241200" progId="Equation.DSMT4">
                        <p:embed/>
                      </p:oleObj>
                    </mc:Choice>
                    <mc:Fallback>
                      <p:oleObj name="Equation" r:id="rId7" imgW="190440" imgH="2412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455863" y="5497513"/>
                              <a:ext cx="600075" cy="75247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44" name="直接连接符 43"/>
              <p:cNvCxnSpPr/>
              <p:nvPr/>
            </p:nvCxnSpPr>
            <p:spPr>
              <a:xfrm>
                <a:off x="4296060" y="4437112"/>
                <a:ext cx="0" cy="100811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5" name="对象 4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9588221"/>
                  </p:ext>
                </p:extLst>
              </p:nvPr>
            </p:nvGraphicFramePr>
            <p:xfrm>
              <a:off x="4024883" y="5510531"/>
              <a:ext cx="600075" cy="752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55" name="Equation" r:id="rId9" imgW="190440" imgH="241200" progId="Equation.DSMT4">
                      <p:embed/>
                    </p:oleObj>
                  </mc:Choice>
                  <mc:Fallback>
                    <p:oleObj name="Equation" r:id="rId9" imgW="190440" imgH="241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024883" y="5510531"/>
                            <a:ext cx="600075" cy="7524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6" name="直接连接符 45"/>
              <p:cNvCxnSpPr/>
              <p:nvPr/>
            </p:nvCxnSpPr>
            <p:spPr>
              <a:xfrm>
                <a:off x="5883002" y="4432920"/>
                <a:ext cx="0" cy="100811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7456512" y="4437112"/>
                <a:ext cx="0" cy="100811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8" name="对象 4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61009599"/>
                  </p:ext>
                </p:extLst>
              </p:nvPr>
            </p:nvGraphicFramePr>
            <p:xfrm>
              <a:off x="5628109" y="5498182"/>
              <a:ext cx="600075" cy="752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56" name="Equation" r:id="rId10" imgW="190440" imgH="241200" progId="Equation.DSMT4">
                      <p:embed/>
                    </p:oleObj>
                  </mc:Choice>
                  <mc:Fallback>
                    <p:oleObj name="Equation" r:id="rId10" imgW="190440" imgH="241200" progId="Equation.DSMT4">
                      <p:embed/>
                      <p:pic>
                        <p:nvPicPr>
                          <p:cNvPr id="0" name="对象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28109" y="5498182"/>
                            <a:ext cx="600075" cy="7524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" name="对象 4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43394536"/>
                  </p:ext>
                </p:extLst>
              </p:nvPr>
            </p:nvGraphicFramePr>
            <p:xfrm>
              <a:off x="7174185" y="5498182"/>
              <a:ext cx="600075" cy="752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57" name="Equation" r:id="rId12" imgW="190417" imgH="241195" progId="Equation.DSMT4">
                      <p:embed/>
                    </p:oleObj>
                  </mc:Choice>
                  <mc:Fallback>
                    <p:oleObj name="Equation" r:id="rId12" imgW="190417" imgH="241195" progId="Equation.DSMT4">
                      <p:embed/>
                      <p:pic>
                        <p:nvPicPr>
                          <p:cNvPr id="0" name="对象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74185" y="5498182"/>
                            <a:ext cx="600075" cy="7524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1" name="对象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4291065"/>
                </p:ext>
              </p:extLst>
            </p:nvPr>
          </p:nvGraphicFramePr>
          <p:xfrm>
            <a:off x="1475656" y="5451574"/>
            <a:ext cx="682203" cy="712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8" name="Equation" r:id="rId13" imgW="215640" imgH="228600" progId="Equation.DSMT4">
                    <p:embed/>
                  </p:oleObj>
                </mc:Choice>
                <mc:Fallback>
                  <p:oleObj name="Equation" r:id="rId13" imgW="2156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75656" y="5451574"/>
                          <a:ext cx="682203" cy="7127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对象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8456369"/>
                </p:ext>
              </p:extLst>
            </p:nvPr>
          </p:nvGraphicFramePr>
          <p:xfrm>
            <a:off x="8241158" y="5464274"/>
            <a:ext cx="795338" cy="712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9" name="Equation" r:id="rId14" imgW="266400" imgH="228600" progId="Equation.DSMT4">
                    <p:embed/>
                  </p:oleObj>
                </mc:Choice>
                <mc:Fallback>
                  <p:oleObj name="Equation" r:id="rId14" imgW="2664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241158" y="5464274"/>
                          <a:ext cx="795338" cy="7127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组合 57"/>
          <p:cNvGrpSpPr/>
          <p:nvPr/>
        </p:nvGrpSpPr>
        <p:grpSpPr>
          <a:xfrm>
            <a:off x="2481610" y="5334918"/>
            <a:ext cx="5436840" cy="1353491"/>
            <a:chOff x="2214910" y="5315868"/>
            <a:chExt cx="5436840" cy="1353491"/>
          </a:xfrm>
        </p:grpSpPr>
        <p:grpSp>
          <p:nvGrpSpPr>
            <p:cNvPr id="41" name="组合 40"/>
            <p:cNvGrpSpPr/>
            <p:nvPr/>
          </p:nvGrpSpPr>
          <p:grpSpPr>
            <a:xfrm>
              <a:off x="2214910" y="5315868"/>
              <a:ext cx="5436840" cy="633412"/>
              <a:chOff x="1929160" y="5258718"/>
              <a:chExt cx="5436840" cy="633412"/>
            </a:xfrm>
          </p:grpSpPr>
          <p:graphicFrame>
            <p:nvGraphicFramePr>
              <p:cNvPr id="54" name="对象 5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42407096"/>
                  </p:ext>
                </p:extLst>
              </p:nvPr>
            </p:nvGraphicFramePr>
            <p:xfrm>
              <a:off x="1929160" y="5258718"/>
              <a:ext cx="482600" cy="6334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60" name="Equation" r:id="rId15" imgW="152280" imgH="203040" progId="Equation.DSMT4">
                      <p:embed/>
                    </p:oleObj>
                  </mc:Choice>
                  <mc:Fallback>
                    <p:oleObj name="Equation" r:id="rId15" imgW="152280" imgH="2030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929160" y="5258718"/>
                            <a:ext cx="482600" cy="63341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" name="右箭头 7"/>
              <p:cNvSpPr/>
              <p:nvPr/>
            </p:nvSpPr>
            <p:spPr>
              <a:xfrm>
                <a:off x="2559968" y="5398740"/>
                <a:ext cx="629022" cy="334516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6" name="对象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38491762"/>
                  </p:ext>
                </p:extLst>
              </p:nvPr>
            </p:nvGraphicFramePr>
            <p:xfrm>
              <a:off x="3340424" y="5322867"/>
              <a:ext cx="958402" cy="4905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61" name="Equation" r:id="rId17" imgW="317160" imgH="164880" progId="Equation.DSMT4">
                      <p:embed/>
                    </p:oleObj>
                  </mc:Choice>
                  <mc:Fallback>
                    <p:oleObj name="Equation" r:id="rId17" imgW="317160" imgH="164880" progId="Equation.DSMT4">
                      <p:embed/>
                      <p:pic>
                        <p:nvPicPr>
                          <p:cNvPr id="0" name="对象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40424" y="5322867"/>
                            <a:ext cx="958402" cy="4905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" name="右箭头 54"/>
              <p:cNvSpPr/>
              <p:nvPr/>
            </p:nvSpPr>
            <p:spPr>
              <a:xfrm>
                <a:off x="4341118" y="5392266"/>
                <a:ext cx="629022" cy="334516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39" name="对象 3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99875769"/>
                  </p:ext>
                </p:extLst>
              </p:nvPr>
            </p:nvGraphicFramePr>
            <p:xfrm>
              <a:off x="5076825" y="5338763"/>
              <a:ext cx="882650" cy="5286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62" name="Equation" r:id="rId19" imgW="291960" imgH="177480" progId="Equation.DSMT4">
                      <p:embed/>
                    </p:oleObj>
                  </mc:Choice>
                  <mc:Fallback>
                    <p:oleObj name="Equation" r:id="rId19" imgW="291960" imgH="177480" progId="Equation.DSMT4">
                      <p:embed/>
                      <p:pic>
                        <p:nvPicPr>
                          <p:cNvPr id="0" name="对象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76825" y="5338763"/>
                            <a:ext cx="882650" cy="5286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" name="右箭头 55"/>
              <p:cNvSpPr/>
              <p:nvPr/>
            </p:nvSpPr>
            <p:spPr>
              <a:xfrm>
                <a:off x="6031210" y="5407124"/>
                <a:ext cx="629022" cy="334516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40" name="对象 3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32371380"/>
                  </p:ext>
                </p:extLst>
              </p:nvPr>
            </p:nvGraphicFramePr>
            <p:xfrm>
              <a:off x="6827838" y="5338763"/>
              <a:ext cx="538162" cy="5286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63" name="Equation" r:id="rId21" imgW="177480" imgH="177480" progId="Equation.DSMT4">
                      <p:embed/>
                    </p:oleObj>
                  </mc:Choice>
                  <mc:Fallback>
                    <p:oleObj name="Equation" r:id="rId21" imgW="177480" imgH="177480" progId="Equation.DSMT4">
                      <p:embed/>
                      <p:pic>
                        <p:nvPicPr>
                          <p:cNvPr id="0" name="对象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27838" y="5338763"/>
                            <a:ext cx="538162" cy="5286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7" name="上弧形箭头 56"/>
            <p:cNvSpPr/>
            <p:nvPr/>
          </p:nvSpPr>
          <p:spPr>
            <a:xfrm rot="10800000">
              <a:off x="2261514" y="5916507"/>
              <a:ext cx="5137848" cy="752852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标题 1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1143000"/>
          </a:xfrm>
        </p:spPr>
        <p:txBody>
          <a:bodyPr>
            <a:normAutofit/>
          </a:bodyPr>
          <a:lstStyle/>
          <a:p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实现过程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764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515" y="1124744"/>
            <a:ext cx="43519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优化参数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βg</a:t>
            </a:r>
          </a:p>
          <a:p>
            <a:endParaRPr lang="en-US" altLang="zh-CN" sz="2800" dirty="0"/>
          </a:p>
          <a:p>
            <a:r>
              <a:rPr lang="zh-CN" altLang="en-US" sz="2800" b="1" dirty="0" smtClean="0"/>
              <a:t>约束条件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TTF</a:t>
            </a:r>
            <a:r>
              <a:rPr lang="zh-CN" altLang="en-US" sz="2800" dirty="0" smtClean="0"/>
              <a:t>大于</a:t>
            </a:r>
            <a:r>
              <a:rPr lang="en-US" altLang="zh-CN" sz="2800" dirty="0" smtClean="0"/>
              <a:t>0.5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         TTF</a:t>
            </a:r>
            <a:r>
              <a:rPr lang="zh-CN" altLang="en-US" sz="2800" dirty="0" smtClean="0"/>
              <a:t>连续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         </a:t>
            </a:r>
            <a:r>
              <a:rPr lang="zh-CN" altLang="en-US" sz="2800" dirty="0" smtClean="0"/>
              <a:t>能量增益连续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b="1" dirty="0" smtClean="0"/>
              <a:t>优化目标</a:t>
            </a:r>
            <a:r>
              <a:rPr lang="zh-CN" altLang="en-US" sz="2800" dirty="0" smtClean="0"/>
              <a:t>：腔体数目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         </a:t>
            </a:r>
            <a:r>
              <a:rPr lang="zh-CN" altLang="en-US" sz="2800" dirty="0" smtClean="0"/>
              <a:t>归一化</a:t>
            </a:r>
            <a:r>
              <a:rPr lang="en-US" altLang="zh-CN" sz="2800" dirty="0" smtClean="0"/>
              <a:t>TTF</a:t>
            </a:r>
            <a:endParaRPr lang="en-US" altLang="zh-CN" sz="2800" dirty="0"/>
          </a:p>
        </p:txBody>
      </p:sp>
      <p:grpSp>
        <p:nvGrpSpPr>
          <p:cNvPr id="5131" name="组合 5130"/>
          <p:cNvGrpSpPr/>
          <p:nvPr/>
        </p:nvGrpSpPr>
        <p:grpSpPr>
          <a:xfrm>
            <a:off x="1081708" y="1256865"/>
            <a:ext cx="3872578" cy="3268139"/>
            <a:chOff x="1081708" y="1351461"/>
            <a:chExt cx="3872578" cy="3268139"/>
          </a:xfrm>
        </p:grpSpPr>
        <p:grpSp>
          <p:nvGrpSpPr>
            <p:cNvPr id="18" name="组 8"/>
            <p:cNvGrpSpPr/>
            <p:nvPr/>
          </p:nvGrpSpPr>
          <p:grpSpPr>
            <a:xfrm>
              <a:off x="1081708" y="1351461"/>
              <a:ext cx="3872578" cy="3268139"/>
              <a:chOff x="1580147" y="2533939"/>
              <a:chExt cx="7474482" cy="4083046"/>
            </a:xfrm>
          </p:grpSpPr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88570" y="5127035"/>
                <a:ext cx="1342993" cy="1489950"/>
              </a:xfrm>
              <a:prstGeom prst="rect">
                <a:avLst/>
              </a:prstGeom>
            </p:spPr>
          </p:pic>
          <p:sp>
            <p:nvSpPr>
              <p:cNvPr id="20" name="圆角矩形 19"/>
              <p:cNvSpPr/>
              <p:nvPr/>
            </p:nvSpPr>
            <p:spPr>
              <a:xfrm>
                <a:off x="2322903" y="2533939"/>
                <a:ext cx="1877463" cy="579841"/>
              </a:xfrm>
              <a:prstGeom prst="roundRect">
                <a:avLst/>
              </a:prstGeom>
              <a:gradFill rotWithShape="1">
                <a:gsLst>
                  <a:gs pos="0">
                    <a:srgbClr val="4F81BD">
                      <a:shade val="51000"/>
                      <a:satMod val="130000"/>
                    </a:srgbClr>
                  </a:gs>
                  <a:gs pos="80000">
                    <a:srgbClr val="4F81BD">
                      <a:shade val="93000"/>
                      <a:satMod val="130000"/>
                    </a:srgbClr>
                  </a:gs>
                  <a:gs pos="100000">
                    <a:srgbClr val="4F81BD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rPr>
                  <a:t>直线加速器设计</a:t>
                </a:r>
              </a:p>
            </p:txBody>
          </p:sp>
          <p:cxnSp>
            <p:nvCxnSpPr>
              <p:cNvPr id="21" name="直线箭头连接符 7"/>
              <p:cNvCxnSpPr/>
              <p:nvPr/>
            </p:nvCxnSpPr>
            <p:spPr>
              <a:xfrm flipV="1">
                <a:off x="4237135" y="2823859"/>
                <a:ext cx="2532817" cy="1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22" name="圆角矩形 21"/>
              <p:cNvSpPr/>
              <p:nvPr/>
            </p:nvSpPr>
            <p:spPr>
              <a:xfrm>
                <a:off x="6848316" y="2563164"/>
                <a:ext cx="2206313" cy="579841"/>
              </a:xfrm>
              <a:prstGeom prst="roundRect">
                <a:avLst/>
              </a:prstGeom>
              <a:gradFill rotWithShape="1">
                <a:gsLst>
                  <a:gs pos="0">
                    <a:srgbClr val="4F81BD">
                      <a:shade val="51000"/>
                      <a:satMod val="130000"/>
                    </a:srgbClr>
                  </a:gs>
                  <a:gs pos="80000">
                    <a:srgbClr val="4F81BD">
                      <a:shade val="93000"/>
                      <a:satMod val="130000"/>
                    </a:srgbClr>
                  </a:gs>
                  <a:gs pos="100000">
                    <a:srgbClr val="4F81BD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rPr>
                  <a:t>程序模拟</a:t>
                </a:r>
              </a:p>
            </p:txBody>
          </p:sp>
          <p:sp>
            <p:nvSpPr>
              <p:cNvPr id="23" name="圆角矩形 22"/>
              <p:cNvSpPr/>
              <p:nvPr/>
            </p:nvSpPr>
            <p:spPr>
              <a:xfrm>
                <a:off x="7037764" y="5534570"/>
                <a:ext cx="1905071" cy="690287"/>
              </a:xfrm>
              <a:prstGeom prst="roundRect">
                <a:avLst/>
              </a:prstGeom>
              <a:gradFill rotWithShape="1">
                <a:gsLst>
                  <a:gs pos="0">
                    <a:srgbClr val="C0504D">
                      <a:shade val="51000"/>
                      <a:satMod val="130000"/>
                    </a:srgbClr>
                  </a:gs>
                  <a:gs pos="80000">
                    <a:srgbClr val="C0504D">
                      <a:shade val="93000"/>
                      <a:satMod val="130000"/>
                    </a:srgbClr>
                  </a:gs>
                  <a:gs pos="100000">
                    <a:srgbClr val="C0504D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rPr>
                  <a:t>结果输出</a:t>
                </a:r>
              </a:p>
            </p:txBody>
          </p:sp>
          <p:sp>
            <p:nvSpPr>
              <p:cNvPr id="25" name="圆角矩形 24"/>
              <p:cNvSpPr/>
              <p:nvPr/>
            </p:nvSpPr>
            <p:spPr>
              <a:xfrm rot="16200000">
                <a:off x="1334196" y="3513973"/>
                <a:ext cx="1845708" cy="1353806"/>
              </a:xfrm>
              <a:prstGeom prst="roundRect">
                <a:avLst/>
              </a:prstGeom>
              <a:gradFill rotWithShape="1">
                <a:gsLst>
                  <a:gs pos="0">
                    <a:srgbClr val="8064A2">
                      <a:shade val="51000"/>
                      <a:satMod val="130000"/>
                    </a:srgbClr>
                  </a:gs>
                  <a:gs pos="80000">
                    <a:srgbClr val="8064A2">
                      <a:shade val="93000"/>
                      <a:satMod val="130000"/>
                    </a:srgbClr>
                  </a:gs>
                  <a:gs pos="100000">
                    <a:srgbClr val="8064A2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rPr>
                  <a:t>优化算法</a:t>
                </a:r>
                <a:endParaRPr kumimoji="1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rPr>
                  <a:t>优化目标</a:t>
                </a:r>
                <a:endParaRPr kumimoji="1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rPr>
                  <a:t>约束条件</a:t>
                </a:r>
                <a:endParaRPr kumimoji="1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3890" y="3908143"/>
                <a:ext cx="1645728" cy="1234296"/>
              </a:xfrm>
              <a:prstGeom prst="rect">
                <a:avLst/>
              </a:prstGeom>
            </p:spPr>
          </p:pic>
          <p:cxnSp>
            <p:nvCxnSpPr>
              <p:cNvPr id="27" name="直线箭头连接符 31"/>
              <p:cNvCxnSpPr/>
              <p:nvPr/>
            </p:nvCxnSpPr>
            <p:spPr>
              <a:xfrm>
                <a:off x="3683047" y="3190603"/>
                <a:ext cx="3160443" cy="2391567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4BACC6"/>
                </a:solidFill>
                <a:prstDash val="solid"/>
                <a:headEnd type="arrow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sp>
            <p:nvSpPr>
              <p:cNvPr id="28" name="圆角矩形 27"/>
              <p:cNvSpPr/>
              <p:nvPr/>
            </p:nvSpPr>
            <p:spPr>
              <a:xfrm>
                <a:off x="4464557" y="3182825"/>
                <a:ext cx="2268630" cy="619108"/>
              </a:xfrm>
              <a:prstGeom prst="roundRect">
                <a:avLst/>
              </a:prstGeom>
              <a:gradFill rotWithShape="1">
                <a:gsLst>
                  <a:gs pos="0">
                    <a:srgbClr val="4F81BD">
                      <a:shade val="51000"/>
                      <a:satMod val="130000"/>
                    </a:srgbClr>
                  </a:gs>
                  <a:gs pos="80000">
                    <a:srgbClr val="4F81BD">
                      <a:shade val="93000"/>
                      <a:satMod val="130000"/>
                    </a:srgbClr>
                  </a:gs>
                  <a:gs pos="100000">
                    <a:srgbClr val="4F81BD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rPr>
                  <a:t>多次迭代寻找最优解</a:t>
                </a:r>
                <a:endParaRPr kumimoji="1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cxnSp>
            <p:nvCxnSpPr>
              <p:cNvPr id="29" name="直线箭头连接符 27"/>
              <p:cNvCxnSpPr/>
              <p:nvPr/>
            </p:nvCxnSpPr>
            <p:spPr>
              <a:xfrm flipV="1">
                <a:off x="3968331" y="5872009"/>
                <a:ext cx="2916753" cy="1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30" name="直线箭头连接符 20"/>
              <p:cNvCxnSpPr>
                <a:stCxn id="19" idx="0"/>
                <a:endCxn id="20" idx="2"/>
              </p:cNvCxnSpPr>
              <p:nvPr/>
            </p:nvCxnSpPr>
            <p:spPr>
              <a:xfrm flipV="1">
                <a:off x="3260067" y="3113780"/>
                <a:ext cx="1567" cy="2013254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cxnSp>
          <p:nvCxnSpPr>
            <p:cNvPr id="37" name="直线箭头连接符 20"/>
            <p:cNvCxnSpPr/>
            <p:nvPr/>
          </p:nvCxnSpPr>
          <p:spPr>
            <a:xfrm>
              <a:off x="4370022" y="1840632"/>
              <a:ext cx="0" cy="1884779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24" name="TextBox 23"/>
          <p:cNvSpPr txBox="1"/>
          <p:nvPr/>
        </p:nvSpPr>
        <p:spPr>
          <a:xfrm>
            <a:off x="1159750" y="4737879"/>
            <a:ext cx="41029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基本参数：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段数</a:t>
            </a:r>
            <a:r>
              <a:rPr lang="zh-CN" altLang="en-US" sz="2000" b="1" dirty="0" smtClean="0"/>
              <a:t>：</a:t>
            </a:r>
            <a:r>
              <a:rPr lang="zh-CN" altLang="en-US" sz="2000" dirty="0" smtClean="0"/>
              <a:t>四   五   六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Gap</a:t>
            </a:r>
            <a:r>
              <a:rPr lang="zh-CN" altLang="en-US" sz="2000" b="1" dirty="0"/>
              <a:t>数</a:t>
            </a:r>
            <a:r>
              <a:rPr lang="zh-CN" altLang="en-US" sz="2000" dirty="0"/>
              <a:t>：</a:t>
            </a:r>
            <a:r>
              <a:rPr lang="en-US" altLang="zh-CN" sz="2000" dirty="0"/>
              <a:t>2  3   5  9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/>
              <a:t>Epk</a:t>
            </a:r>
            <a:r>
              <a:rPr lang="en-US" altLang="zh-CN" sz="2000" b="1" dirty="0"/>
              <a:t>(MV/m)</a:t>
            </a:r>
            <a:r>
              <a:rPr lang="zh-CN" altLang="en-US" sz="2000" b="1" dirty="0" smtClean="0"/>
              <a:t>：</a:t>
            </a:r>
            <a:r>
              <a:rPr lang="en-US" altLang="zh-CN" sz="2000" dirty="0" smtClean="0"/>
              <a:t>25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   </a:t>
            </a:r>
            <a:r>
              <a:rPr lang="en-US" altLang="zh-CN" sz="2000" dirty="0" smtClean="0"/>
              <a:t>32</a:t>
            </a:r>
            <a:endParaRPr lang="en-US" altLang="zh-CN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5221608" y="4725144"/>
            <a:ext cx="41029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计算类型：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类型一：</a:t>
            </a:r>
            <a:r>
              <a:rPr lang="en-US" altLang="zh-CN" sz="2000" dirty="0"/>
              <a:t>162.5   325  650   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类型</a:t>
            </a:r>
            <a:r>
              <a:rPr lang="zh-CN" altLang="en-US" sz="2000" b="1" dirty="0" smtClean="0"/>
              <a:t>二：</a:t>
            </a:r>
            <a:r>
              <a:rPr lang="en-US" altLang="zh-CN" sz="2000" dirty="0" smtClean="0"/>
              <a:t>162.5   </a:t>
            </a:r>
            <a:r>
              <a:rPr lang="en-US" altLang="zh-CN" sz="2000" dirty="0"/>
              <a:t>325 </a:t>
            </a:r>
            <a:r>
              <a:rPr lang="en-US" altLang="zh-CN" sz="2000" dirty="0" smtClean="0"/>
              <a:t> 650  1300 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类型</a:t>
            </a:r>
            <a:r>
              <a:rPr lang="zh-CN" altLang="en-US" sz="2000" b="1" dirty="0" smtClean="0"/>
              <a:t>三：</a:t>
            </a:r>
            <a:r>
              <a:rPr lang="en-US" altLang="zh-CN" sz="2000" dirty="0"/>
              <a:t>162.5   325  </a:t>
            </a:r>
            <a:r>
              <a:rPr lang="en-US" altLang="zh-CN" sz="2000" dirty="0" smtClean="0"/>
              <a:t>1300 </a:t>
            </a:r>
            <a:endParaRPr lang="en-US" altLang="zh-CN" sz="2000" dirty="0"/>
          </a:p>
        </p:txBody>
      </p:sp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1143000"/>
          </a:xfrm>
        </p:spPr>
        <p:txBody>
          <a:bodyPr>
            <a:normAutofit/>
          </a:bodyPr>
          <a:lstStyle/>
          <a:p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实现过程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924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lnDef>
      <a:spPr>
        <a:ln w="25400">
          <a:solidFill>
            <a:srgbClr val="FF0000"/>
          </a:solidFill>
          <a:prstDash val="lg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1440</TotalTime>
  <Words>816</Words>
  <Application>Microsoft Office PowerPoint</Application>
  <PresentationFormat>全屏显示(4:3)</PresentationFormat>
  <Paragraphs>443</Paragraphs>
  <Slides>21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夏至</vt:lpstr>
      <vt:lpstr>Equation</vt:lpstr>
      <vt:lpstr>PowerPoint 演示文稿</vt:lpstr>
      <vt:lpstr>主要内容</vt:lpstr>
      <vt:lpstr>理论基础</vt:lpstr>
      <vt:lpstr>理论基础</vt:lpstr>
      <vt:lpstr>理论基础</vt:lpstr>
      <vt:lpstr>理论基础</vt:lpstr>
      <vt:lpstr>实现过程</vt:lpstr>
      <vt:lpstr>实现过程</vt:lpstr>
      <vt:lpstr>实现过程</vt:lpstr>
      <vt:lpstr>初步结果</vt:lpstr>
      <vt:lpstr>1.跳频会破坏连续性</vt:lpstr>
      <vt:lpstr>2.能量增益连续比TTF连续省腔</vt:lpstr>
      <vt:lpstr>3.腔体数最少比归一化TTF省腔</vt:lpstr>
      <vt:lpstr>4.频率选取162.5 325 650</vt:lpstr>
      <vt:lpstr>5.段数选取5段</vt:lpstr>
      <vt:lpstr>小结</vt:lpstr>
      <vt:lpstr>结果对比</vt:lpstr>
      <vt:lpstr>PowerPoint 演示文稿</vt:lpstr>
      <vt:lpstr>下一步计划</vt:lpstr>
      <vt:lpstr>下一步计划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Beta和能量分段值选取</dc:title>
  <dc:creator>Administrator</dc:creator>
  <cp:lastModifiedBy>admin</cp:lastModifiedBy>
  <cp:revision>50</cp:revision>
  <dcterms:created xsi:type="dcterms:W3CDTF">2016-03-15T01:44:01Z</dcterms:created>
  <dcterms:modified xsi:type="dcterms:W3CDTF">2016-03-31T20:22:04Z</dcterms:modified>
</cp:coreProperties>
</file>