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5" r:id="rId5"/>
    <p:sldId id="268" r:id="rId6"/>
    <p:sldId id="266" r:id="rId7"/>
    <p:sldId id="267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8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EAAEA-A1ED-E44B-BE33-F405D0F4CD6A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6DBE8-8EF0-B64A-A8A7-F2D14BB1A3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 Title</a:t>
            </a:r>
            <a:r>
              <a:rPr lang="en-US" baseline="0" dirty="0" smtClean="0"/>
              <a:t> Page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6DBE8-8EF0-B64A-A8A7-F2D14BB1A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</a:t>
            </a:r>
            <a:r>
              <a:rPr lang="en-US" baseline="0" dirty="0" smtClean="0"/>
              <a:t> </a:t>
            </a:r>
            <a:r>
              <a:rPr lang="en-US" dirty="0" smtClean="0"/>
              <a:t>Interior Page Design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6DBE8-8EF0-B64A-A8A7-F2D14BB1A3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</a:t>
            </a:r>
            <a:r>
              <a:rPr lang="en-US" baseline="0" dirty="0" smtClean="0"/>
              <a:t> </a:t>
            </a:r>
            <a:r>
              <a:rPr lang="en-US" dirty="0" smtClean="0"/>
              <a:t>Interior Page Design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6DBE8-8EF0-B64A-A8A7-F2D14BB1A3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</a:t>
            </a:r>
            <a:r>
              <a:rPr lang="en-US" baseline="0" dirty="0" smtClean="0"/>
              <a:t> </a:t>
            </a:r>
            <a:r>
              <a:rPr lang="en-US" dirty="0" smtClean="0"/>
              <a:t>Interior Page Design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6DBE8-8EF0-B64A-A8A7-F2D14BB1A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</a:t>
            </a:r>
            <a:r>
              <a:rPr lang="en-US" baseline="0" dirty="0" smtClean="0"/>
              <a:t> </a:t>
            </a:r>
            <a:r>
              <a:rPr lang="en-US" dirty="0" smtClean="0"/>
              <a:t>Interior Page Design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6DBE8-8EF0-B64A-A8A7-F2D14BB1A3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</a:t>
            </a:r>
            <a:r>
              <a:rPr lang="en-US" baseline="0" dirty="0" smtClean="0"/>
              <a:t> </a:t>
            </a:r>
            <a:r>
              <a:rPr lang="en-US" dirty="0" smtClean="0"/>
              <a:t>Interior Page Design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6DBE8-8EF0-B64A-A8A7-F2D14BB1A3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6F08-1DFD-D44E-87A0-90A6DDDDBB8B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6023-E48B-B14B-8DBB-49DEC0C63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520" y="1841501"/>
            <a:ext cx="829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rajan Pro"/>
              </a:rPr>
              <a:t>Jefferson Lab</a:t>
            </a:r>
            <a:endParaRPr lang="en-US" sz="5400" dirty="0">
              <a:solidFill>
                <a:schemeClr val="bg1"/>
              </a:solidFill>
              <a:latin typeface="Trajan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181" y="3134117"/>
            <a:ext cx="81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rajan Pro"/>
              </a:rPr>
              <a:t>Cryomodule </a:t>
            </a:r>
            <a:r>
              <a:rPr lang="en-US" sz="3600" dirty="0">
                <a:solidFill>
                  <a:schemeClr val="bg1"/>
                </a:solidFill>
                <a:latin typeface="Trajan Pro"/>
              </a:rPr>
              <a:t>Cost and </a:t>
            </a:r>
            <a:r>
              <a:rPr lang="en-US" sz="3600" dirty="0" smtClean="0">
                <a:solidFill>
                  <a:schemeClr val="bg1"/>
                </a:solidFill>
                <a:latin typeface="Trajan Pro"/>
              </a:rPr>
              <a:t>Optimization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JaneAuste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rajan Pro"/>
                <a:cs typeface="Trajan Pro"/>
              </a:rPr>
              <a:t>Based Jlab energy upgrade </a:t>
            </a:r>
            <a:endParaRPr lang="en-US" sz="3600" dirty="0">
              <a:latin typeface="Trajan Pro"/>
              <a:cs typeface="Traja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04040"/>
                </a:solidFill>
                <a:latin typeface="Garamond"/>
                <a:cs typeface="Garamond"/>
              </a:rPr>
              <a:t>Cryomodule design and produced to increase the energy gain of CEBAF to 12 GeV in 5 ½ passes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Increases the energy gain of each linac with 5 new cryomodules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Adds ½ pass to the machine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The new cryomodule design is the basis for this presentation on cost and optimization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10 cryomodule (5 each linac), 80 cavities and associated couplers, tuners, ….. </a:t>
            </a:r>
            <a:endParaRPr lang="en-US" sz="2400" dirty="0">
              <a:solidFill>
                <a:srgbClr val="404040"/>
              </a:solidFill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rajan Pro"/>
                <a:cs typeface="Trajan Pro"/>
              </a:rPr>
              <a:t>Production Costs</a:t>
            </a:r>
            <a:endParaRPr lang="en-US" sz="3600" b="1" dirty="0">
              <a:latin typeface="Trajan Pro"/>
              <a:cs typeface="Traja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161"/>
            <a:ext cx="8229600" cy="51776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 smtClean="0"/>
              <a:t>Procurements 49%, Labor 33%, Expenses 18%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1500" b="1" dirty="0" smtClean="0"/>
          </a:p>
          <a:p>
            <a:pPr marL="0" indent="0">
              <a:buNone/>
            </a:pPr>
            <a:endParaRPr lang="en-US" sz="1500" b="1" dirty="0" smtClean="0"/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 smtClean="0"/>
              <a:t>12 </a:t>
            </a:r>
            <a:r>
              <a:rPr lang="en-US" sz="1500" b="1" dirty="0"/>
              <a:t>GeV UPGRADE PROJECT – CRYOMODULE PRODUCTION * </a:t>
            </a:r>
            <a:endParaRPr lang="en-US" sz="1500" dirty="0"/>
          </a:p>
          <a:p>
            <a:pPr marL="0" indent="0">
              <a:buNone/>
            </a:pPr>
            <a:r>
              <a:rPr lang="en-US" sz="1200" dirty="0"/>
              <a:t>J. Hogan, A. Burrill, G. K. Davis, M. Drury and M. Wiseman </a:t>
            </a:r>
          </a:p>
          <a:p>
            <a:pPr marL="0" indent="0">
              <a:buNone/>
            </a:pPr>
            <a:r>
              <a:rPr lang="en-US" sz="1200" dirty="0"/>
              <a:t>Thomas Jefferson National Accelerator Facility, Newport News, </a:t>
            </a:r>
            <a:r>
              <a:rPr lang="en-US" sz="1200" dirty="0" err="1"/>
              <a:t>Va</a:t>
            </a:r>
            <a:r>
              <a:rPr lang="en-US" sz="1200" dirty="0"/>
              <a:t> 23606, USA</a:t>
            </a:r>
            <a:endParaRPr lang="en-US" sz="1200" dirty="0">
              <a:solidFill>
                <a:srgbClr val="404040"/>
              </a:solidFill>
              <a:latin typeface="Garamond"/>
              <a:cs typeface="Garamond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79646"/>
              </p:ext>
            </p:extLst>
          </p:nvPr>
        </p:nvGraphicFramePr>
        <p:xfrm>
          <a:off x="1769423" y="2101933"/>
          <a:ext cx="5320146" cy="3455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4277"/>
                <a:gridCol w="815869"/>
              </a:tblGrid>
              <a:tr h="588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Labor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6344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QA processes (cavities not included)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Cavity QA and Qualification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21%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Cryomodule Assembly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Acceptance Testing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Installation and Commissioning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Tooling Design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rajan Pro"/>
                <a:cs typeface="Trajan Pro"/>
              </a:rPr>
              <a:t>Production Costs</a:t>
            </a:r>
            <a:endParaRPr lang="en-US" sz="3600" dirty="0">
              <a:latin typeface="Trajan Pro"/>
              <a:cs typeface="Trajan Pr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4105"/>
              </p:ext>
            </p:extLst>
          </p:nvPr>
        </p:nvGraphicFramePr>
        <p:xfrm>
          <a:off x="1555667" y="1462582"/>
          <a:ext cx="6045039" cy="4844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001"/>
                <a:gridCol w="727207"/>
                <a:gridCol w="885608"/>
                <a:gridCol w="1058410"/>
                <a:gridCol w="1420813"/>
              </a:tblGrid>
              <a:tr h="27360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CM Production Costs - Through APR 2013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 Component Breakdown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Quantity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Quan/CM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Percentage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432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Cavity 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52.3%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Niobium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19.6%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Niobium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Fabrication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32.7%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Cavity Fabrication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15201"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Power Couplers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8.9%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Waveguides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Waveguides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TopHats (Air-side-FPC &amp; HOMs)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6.2%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TopHats (Air-side-FPC &amp; HOMs)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15201"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Cryogenics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17.6%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Helium Vessels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3.4%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Helium Vessels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Helium Headers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Helium Headers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Thermal Shield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Thermal Shield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End Cans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10.2%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End Cans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15201"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Structural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8.4%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Vacuum Vessels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5.9%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Vacuum Vessels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Space Frame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Space Frame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15201"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Misc.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12.2%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Tuners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4.7%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Tuners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Magnetic Shield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Magnetic Shield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Instrumentation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Instrumentation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Beampipes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Beampipes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Supports (stands &amp; plates)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Supports (stands &amp; plates)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15201"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Fixed Costs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0.6%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Tooling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Cavity String Assembly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Cavity String Assembly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</a:t>
            </a:r>
            <a:r>
              <a:rPr lang="en-US" dirty="0" smtClean="0"/>
              <a:t> Cryomodule Cost History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1485890"/>
            <a:ext cx="3657600" cy="806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Data taken from closed projects, C100 is estimated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Engineering costs included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Overhead Rates lowered for C100,SNS,CEBAF projects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XFEL estimate ~$1.7M?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ILC estimate ~$1M?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42100" y="963769"/>
            <a:ext cx="180340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A. McEwen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533400"/>
            <a:ext cx="5422900" cy="562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6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rajan Pro"/>
                <a:cs typeface="Trajan Pro"/>
              </a:rPr>
              <a:t>Optimization </a:t>
            </a:r>
            <a:endParaRPr lang="en-US" sz="3600" dirty="0">
              <a:latin typeface="Trajan Pro"/>
              <a:cs typeface="Traja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404040"/>
                </a:solidFill>
                <a:latin typeface="Garamond"/>
                <a:cs typeface="Garamond"/>
              </a:rPr>
              <a:t>For the required voltage, minimize 2K heat load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40% increase in active length for the same overall length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Maximize Quality Factor</a:t>
            </a:r>
          </a:p>
          <a:p>
            <a:pPr lvl="2"/>
            <a:r>
              <a:rPr lang="en-US" sz="2000" dirty="0" smtClean="0">
                <a:solidFill>
                  <a:srgbClr val="404040"/>
                </a:solidFill>
                <a:latin typeface="Garamond"/>
                <a:cs typeface="Garamond"/>
              </a:rPr>
              <a:t>Extensive work on magnetic shield design</a:t>
            </a:r>
          </a:p>
          <a:p>
            <a:pPr lvl="2"/>
            <a:r>
              <a:rPr lang="en-US" sz="2000" dirty="0" smtClean="0">
                <a:solidFill>
                  <a:srgbClr val="404040"/>
                </a:solidFill>
                <a:latin typeface="Garamond"/>
                <a:cs typeface="Garamond"/>
              </a:rPr>
              <a:t>EP processing</a:t>
            </a:r>
          </a:p>
          <a:p>
            <a:r>
              <a:rPr lang="en-US" sz="2800" dirty="0" smtClean="0">
                <a:solidFill>
                  <a:srgbClr val="404040"/>
                </a:solidFill>
                <a:latin typeface="Garamond"/>
                <a:cs typeface="Garamond"/>
              </a:rPr>
              <a:t>Minimize the RF power required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High </a:t>
            </a:r>
            <a:r>
              <a:rPr lang="en-US" sz="2400" dirty="0" err="1" smtClean="0">
                <a:solidFill>
                  <a:srgbClr val="404040"/>
                </a:solidFill>
                <a:latin typeface="Garamond"/>
                <a:cs typeface="Garamond"/>
              </a:rPr>
              <a:t>Qext</a:t>
            </a:r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, 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Small cavity detuning</a:t>
            </a:r>
          </a:p>
          <a:p>
            <a:pPr lvl="2"/>
            <a:r>
              <a:rPr lang="en-US" sz="2000" dirty="0" smtClean="0">
                <a:solidFill>
                  <a:srgbClr val="404040"/>
                </a:solidFill>
                <a:latin typeface="Garamond"/>
                <a:cs typeface="Garamond"/>
              </a:rPr>
              <a:t>high resolution tuners</a:t>
            </a:r>
          </a:p>
          <a:p>
            <a:pPr lvl="2"/>
            <a:r>
              <a:rPr lang="en-US" sz="2000" dirty="0" smtClean="0">
                <a:solidFill>
                  <a:srgbClr val="404040"/>
                </a:solidFill>
                <a:latin typeface="Garamond"/>
                <a:cs typeface="Garamond"/>
              </a:rPr>
              <a:t>Low microphonics</a:t>
            </a:r>
          </a:p>
          <a:p>
            <a:pPr lvl="2"/>
            <a:r>
              <a:rPr lang="en-US" sz="2000" dirty="0">
                <a:solidFill>
                  <a:srgbClr val="404040"/>
                </a:solidFill>
                <a:latin typeface="Garamond"/>
                <a:cs typeface="Garamond"/>
              </a:rPr>
              <a:t>L</a:t>
            </a:r>
            <a:r>
              <a:rPr lang="en-US" sz="2000" dirty="0" smtClean="0">
                <a:solidFill>
                  <a:srgbClr val="404040"/>
                </a:solidFill>
                <a:latin typeface="Garamond"/>
                <a:cs typeface="Garamond"/>
              </a:rPr>
              <a:t>ow level rf controls </a:t>
            </a:r>
          </a:p>
        </p:txBody>
      </p:sp>
    </p:spTree>
    <p:extLst>
      <p:ext uri="{BB962C8B-B14F-4D97-AF65-F5344CB8AC3E}">
        <p14:creationId xmlns:p14="http://schemas.microsoft.com/office/powerpoint/2010/main" val="22241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rajan Pro"/>
                <a:cs typeface="Trajan Pro"/>
              </a:rPr>
              <a:t>Optimization </a:t>
            </a:r>
            <a:endParaRPr lang="en-US" sz="3600" dirty="0">
              <a:latin typeface="Trajan Pro"/>
              <a:cs typeface="Traja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04040"/>
                </a:solidFill>
                <a:latin typeface="Garamond"/>
                <a:cs typeface="Garamond"/>
              </a:rPr>
              <a:t>Opportunities for improvement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Early prototypical cryomodule had power couplers with a single window, a double window was incorporated into the C100 design,</a:t>
            </a: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Leaky instrumentation </a:t>
            </a:r>
            <a:r>
              <a:rPr lang="en-US" sz="2400" dirty="0" err="1" smtClean="0">
                <a:solidFill>
                  <a:srgbClr val="404040"/>
                </a:solidFill>
                <a:latin typeface="Garamond"/>
                <a:cs typeface="Garamond"/>
              </a:rPr>
              <a:t>feedthroughs</a:t>
            </a:r>
            <a:endParaRPr lang="en-US" sz="2400" dirty="0" smtClean="0">
              <a:solidFill>
                <a:srgbClr val="404040"/>
              </a:solidFill>
              <a:latin typeface="Garamond"/>
              <a:cs typeface="Garamond"/>
            </a:endParaRPr>
          </a:p>
          <a:p>
            <a:pPr lvl="1"/>
            <a:r>
              <a:rPr lang="en-US" sz="2400" dirty="0" smtClean="0">
                <a:solidFill>
                  <a:srgbClr val="404040"/>
                </a:solidFill>
                <a:latin typeface="Garamond"/>
                <a:cs typeface="Garamond"/>
              </a:rPr>
              <a:t>Small liquid inventory, liters/watt of 2K power, makes the cryomodule more sensitive to changes</a:t>
            </a:r>
          </a:p>
          <a:p>
            <a:pPr lvl="1"/>
            <a:endParaRPr lang="en-US" sz="2400" dirty="0" smtClean="0">
              <a:solidFill>
                <a:srgbClr val="404040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839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Based Jlab energy upgrade 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Production Costs&amp;quot;&quot;/&gt;&lt;property id=&quot;20307&quot; value=&quot;262&quot;/&gt;&lt;/object&gt;&lt;object type=&quot;3&quot; unique_id=&quot;10007&quot;&gt;&lt;property id=&quot;20148&quot; value=&quot;5&quot;/&gt;&lt;property id=&quot;20300&quot; value=&quot;Slide 4 - &amp;quot;Production Costs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Jlab Cryomodule Cost History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Optimization &amp;quot;&quot;/&gt;&lt;property id=&quot;20307&quot; value=&quot;266&quot;/&gt;&lt;/object&gt;&lt;object type=&quot;3&quot; unique_id=&quot;10010&quot;&gt;&lt;property id=&quot;20148&quot; value=&quot;5&quot;/&gt;&lt;property id=&quot;20300&quot; value=&quot;Slide 7 - &amp;quot;Optimization 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JLabPresentation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JLabPresentation_1</Template>
  <TotalTime>242</TotalTime>
  <Words>503</Words>
  <Application>Microsoft Office PowerPoint</Application>
  <PresentationFormat>On-screen Show (4:3)</PresentationFormat>
  <Paragraphs>185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JLabPresentation_1</vt:lpstr>
      <vt:lpstr>PowerPoint Presentation</vt:lpstr>
      <vt:lpstr>Based Jlab energy upgrade </vt:lpstr>
      <vt:lpstr>Production Costs</vt:lpstr>
      <vt:lpstr>Production Costs</vt:lpstr>
      <vt:lpstr>Jlab Cryomodule Cost History</vt:lpstr>
      <vt:lpstr>Optimization </vt:lpstr>
      <vt:lpstr>Optimization 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Preble</dc:creator>
  <cp:lastModifiedBy>powers</cp:lastModifiedBy>
  <cp:revision>9</cp:revision>
  <dcterms:created xsi:type="dcterms:W3CDTF">2013-06-10T18:05:15Z</dcterms:created>
  <dcterms:modified xsi:type="dcterms:W3CDTF">2013-06-14T12:23:17Z</dcterms:modified>
</cp:coreProperties>
</file>