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8" r:id="rId5"/>
    <p:sldId id="257" r:id="rId6"/>
    <p:sldId id="259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2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80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7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60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7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7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AD4A-142D-49F5-BC1E-BE60D7E78DA5}" type="datetimeFigureOut">
              <a:rPr lang="ru-RU" smtClean="0"/>
              <a:t>07.02.2020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6BE1-E7A2-4274-BBDE-9233ADD63E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rcher.ru/ru/o-kompanii/o-brende/novosti/istorii-kerkher/bolshe-nikakoi-uborki.html?&amp;Valid=False&amp;Signature=6003F752177A66243A71A62303E45701D03D3A2D3BBB23541505B76477D69230B139B2621A50E5407CB87F8C6F95EE2706EC13F38B3372AD621D15B663F04506&amp;TimeStamp=15769555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iia.ru/p/svv.html" TargetMode="External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hyperlink" Target="mailto:info@iactuator.ru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www.emiia.ru/p/radio.html" TargetMode="External"/><Relationship Id="rId11" Type="http://schemas.openxmlformats.org/officeDocument/2006/relationships/hyperlink" Target="http://www.iactuator.ru/" TargetMode="External"/><Relationship Id="rId5" Type="http://schemas.openxmlformats.org/officeDocument/2006/relationships/hyperlink" Target="https://www.emiia.ru/p/lan.html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2.emf"/><Relationship Id="rId4" Type="http://schemas.openxmlformats.org/officeDocument/2006/relationships/hyperlink" Target="https://www.iactuator.ru/fdm.html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actuator.ru/em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/>
          <a:stretch/>
        </p:blipFill>
        <p:spPr>
          <a:xfrm>
            <a:off x="2793999" y="1420090"/>
            <a:ext cx="6311901" cy="3637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0501" y="5085764"/>
            <a:ext cx="1193799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ROBOT</a:t>
            </a:r>
            <a:r>
              <a:rPr lang="ru-RU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Orbitron" panose="02000000000000000000" pitchFamily="2" charset="0"/>
              </a:rPr>
              <a:t>ACTUATOR </a:t>
            </a:r>
            <a:r>
              <a:rPr lang="ru-RU" sz="3200" dirty="0" smtClean="0">
                <a:solidFill>
                  <a:schemeClr val="accent1"/>
                </a:solidFill>
                <a:latin typeface="+mj-lt"/>
              </a:rPr>
              <a:t> </a:t>
            </a:r>
          </a:p>
          <a:p>
            <a:endParaRPr lang="ru-RU" sz="1500" b="1" dirty="0" smtClean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АВТОМАТИЧЕСКАЯ ПОДМЕТАЛЬНО-ПОЛОМОЕЧНАЯ МАШИНА </a:t>
            </a:r>
          </a:p>
          <a:p>
            <a:r>
              <a:rPr lang="ru-RU" sz="1600" dirty="0" smtClean="0">
                <a:latin typeface="+mj-lt"/>
              </a:rPr>
              <a:t>РОБОТИЗИРОВАННЫЙ 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МНОГОЦЕЛЕВОЙ КОМПЛЕКС</a:t>
            </a:r>
            <a:r>
              <a:rPr lang="en-US" sz="1600" dirty="0" smtClean="0">
                <a:latin typeface="+mj-lt"/>
              </a:rPr>
              <a:t> </a:t>
            </a:r>
            <a:r>
              <a:rPr lang="ru-RU" sz="1600" dirty="0" smtClean="0">
                <a:latin typeface="+mj-lt"/>
              </a:rPr>
              <a:t>ДЛЯ ПРОМЫШЛЕННЫХ И БЫТОВЫХ ЗАДАЧ</a:t>
            </a:r>
            <a:r>
              <a:rPr lang="en-US" sz="1600" dirty="0">
                <a:latin typeface="+mj-lt"/>
              </a:rPr>
              <a:t>,</a:t>
            </a:r>
            <a:r>
              <a:rPr lang="ru-RU" sz="1600" dirty="0" smtClean="0">
                <a:latin typeface="+mj-lt"/>
              </a:rPr>
              <a:t> ПОД УПРАВЛЕНИЕМ НЕЙРОННОЙ СЕТИ. С ФУНКЦИЯМИ ДИАЛОГА, МОНИТОРИНГА КАЧЕСТВА ВОЗДУХА, ПОЖАРОТУШЕНИЯ, ОХРАНЫ ПОМЕЩЕНИЯ..</a:t>
            </a:r>
            <a:endParaRPr lang="en-US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43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68970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7884" y="2862656"/>
            <a:ext cx="2881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ПЛАНИРУЕМАЯ РЫНОЧНАЯ</a:t>
            </a:r>
          </a:p>
          <a:p>
            <a:r>
              <a:rPr lang="ru-RU" dirty="0" smtClean="0"/>
              <a:t>ДОЛЯ</a:t>
            </a:r>
            <a:r>
              <a:rPr lang="ru-RU" dirty="0"/>
              <a:t> </a:t>
            </a:r>
            <a:r>
              <a:rPr lang="ru-RU" dirty="0" smtClean="0"/>
              <a:t>ПРОЕКТА ЕАЭС:</a:t>
            </a:r>
          </a:p>
          <a:p>
            <a:r>
              <a:rPr lang="en-US" b="1" dirty="0" smtClean="0"/>
              <a:t>30-</a:t>
            </a:r>
            <a:r>
              <a:rPr lang="ru-RU" b="1" dirty="0" smtClean="0"/>
              <a:t>50%  </a:t>
            </a:r>
            <a:endParaRPr lang="ru-RU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04473" y="5590800"/>
            <a:ext cx="704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ПЕРИОД РАЗРАБОТКИ, ПАТЕНТОВАНИЯ, ПРОМЫШЛЕННОЙ АПРОБАЦИИ И СЕРТИФИКАЦИИ: </a:t>
            </a:r>
            <a:r>
              <a:rPr lang="ru-RU" b="1" dirty="0" smtClean="0"/>
              <a:t>10-18 МЕСЯЦЕВ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7353003" y="849073"/>
            <a:ext cx="596157" cy="1047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93765" y="2133988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317884" y="594863"/>
            <a:ext cx="2549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ЕМКОСТЬ РЫНКА ЕАЭС:</a:t>
            </a:r>
          </a:p>
          <a:p>
            <a:r>
              <a:rPr lang="ru-RU" b="1" dirty="0" smtClean="0"/>
              <a:t>БОЛЕЕ </a:t>
            </a:r>
            <a:r>
              <a:rPr lang="en-US" b="1" dirty="0" smtClean="0"/>
              <a:t>$</a:t>
            </a:r>
            <a:r>
              <a:rPr lang="ru-RU" b="1" dirty="0" smtClean="0"/>
              <a:t>1 МЛРД (ГОД).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8021196" y="1971054"/>
            <a:ext cx="245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</a:t>
            </a:r>
            <a:r>
              <a:rPr lang="en-US" dirty="0" smtClean="0"/>
              <a:t>AT</a:t>
            </a:r>
            <a:r>
              <a:rPr lang="ru-RU" dirty="0" smtClean="0"/>
              <a:t>Р:</a:t>
            </a:r>
          </a:p>
          <a:p>
            <a:r>
              <a:rPr lang="ru-RU" b="1" dirty="0" smtClean="0"/>
              <a:t>202</a:t>
            </a:r>
            <a:r>
              <a:rPr lang="en-US" b="1" dirty="0" smtClean="0"/>
              <a:t>3 </a:t>
            </a:r>
            <a:r>
              <a:rPr lang="ru-RU" b="1" dirty="0" smtClean="0"/>
              <a:t>ГОД.  </a:t>
            </a:r>
            <a:endParaRPr lang="ru-RU" b="1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88003" y="3032000"/>
            <a:ext cx="40172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НЕОБХОДИМАЯ СУММА ИНВЕСТИЦИЙ:</a:t>
            </a:r>
          </a:p>
          <a:p>
            <a:r>
              <a:rPr lang="ru-RU" b="1" dirty="0" smtClean="0"/>
              <a:t>ОТ 4 ДО 6 МЛН РУБЛЕЙ</a:t>
            </a:r>
            <a:endParaRPr lang="ru-RU" b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988003" y="594864"/>
            <a:ext cx="260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ВЫХОД НА РЫНОК ЕАЭС:</a:t>
            </a:r>
          </a:p>
          <a:p>
            <a:r>
              <a:rPr lang="ru-RU" b="1" dirty="0" smtClean="0"/>
              <a:t>2021-2022 ГГ.  </a:t>
            </a:r>
            <a:endParaRPr lang="ru-RU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268970" y="4555166"/>
            <a:ext cx="965497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094840" y="1246742"/>
            <a:ext cx="807974" cy="713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8025657" y="671065"/>
            <a:ext cx="3579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СТОИМОСТЬ: </a:t>
            </a:r>
            <a:r>
              <a:rPr lang="ru-RU" b="1" dirty="0" smtClean="0"/>
              <a:t>ОТ 500 ТЫС. РУБЛЕЙ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7975600" y="1898649"/>
            <a:ext cx="2487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00" dirty="0" smtClean="0"/>
              <a:t>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54203" y="32498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110411" y="5135032"/>
            <a:ext cx="33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ЭКСПЛУАТАЦИИ: </a:t>
            </a:r>
            <a:r>
              <a:rPr lang="ru-RU" b="1" dirty="0" smtClean="0"/>
              <a:t>5-10 ЛЕТ</a:t>
            </a:r>
            <a:r>
              <a:rPr lang="ru-RU" sz="1100" b="1" dirty="0" smtClean="0"/>
              <a:t>  </a:t>
            </a:r>
            <a:endParaRPr lang="ru-RU" sz="11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257952" y="864170"/>
            <a:ext cx="2961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СРОК ОКУПАЕМОСТИ: </a:t>
            </a:r>
            <a:r>
              <a:rPr lang="ru-RU" b="1" dirty="0" smtClean="0"/>
              <a:t>1 ГОД</a:t>
            </a: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1072634"/>
            <a:ext cx="952501" cy="490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18" idx="1"/>
          </p:cNvCxnSpPr>
          <p:nvPr/>
        </p:nvCxnSpPr>
        <p:spPr>
          <a:xfrm flipV="1">
            <a:off x="7334473" y="855731"/>
            <a:ext cx="691184" cy="104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361866" y="2187153"/>
            <a:ext cx="647700" cy="41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939404" y="2061871"/>
            <a:ext cx="332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ЗАМЕНЯЕТ ТРУД </a:t>
            </a:r>
            <a:r>
              <a:rPr lang="ru-RU" b="1" dirty="0" smtClean="0"/>
              <a:t>ДВУХ ЧЕЛОВЕК</a:t>
            </a:r>
            <a:endParaRPr lang="ru-RU" sz="1100" b="1" dirty="0" smtClean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43570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66795" y="1990263"/>
            <a:ext cx="390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БИЗНЕС-МОДЕЛЬ: </a:t>
            </a:r>
            <a:r>
              <a:rPr lang="ru-RU" b="1" dirty="0" smtClean="0"/>
              <a:t>РОБОТ КАК УСЛУГА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7353003" y="3248474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66795" y="3052945"/>
            <a:ext cx="402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TRADE-IN,</a:t>
            </a:r>
            <a:r>
              <a:rPr lang="ru-RU" dirty="0" smtClean="0"/>
              <a:t> </a:t>
            </a:r>
            <a:r>
              <a:rPr lang="ru-RU" b="1" dirty="0" smtClean="0"/>
              <a:t>ВОССТАНОВЛЕНИЕ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ЛИЗИНГ..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4432485" y="4642262"/>
            <a:ext cx="1322684" cy="677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257952" y="3088326"/>
            <a:ext cx="3037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РАБОТАЕТ </a:t>
            </a:r>
            <a:r>
              <a:rPr lang="ru-RU" b="1" dirty="0" smtClean="0"/>
              <a:t>20 ЧАСОВ В СУТКИ</a:t>
            </a:r>
            <a:endParaRPr lang="ru-RU" sz="1100" b="1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03633" y="4531992"/>
            <a:ext cx="606993" cy="285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8099993" y="4611648"/>
            <a:ext cx="3050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СЕРВИСНОЕ ОБСЛУЖИВАНИЕ</a:t>
            </a:r>
          </a:p>
        </p:txBody>
      </p:sp>
    </p:spTree>
    <p:extLst>
      <p:ext uri="{BB962C8B-B14F-4D97-AF65-F5344CB8AC3E}">
        <p14:creationId xmlns:p14="http://schemas.microsoft.com/office/powerpoint/2010/main" val="25894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4724401" y="1426877"/>
            <a:ext cx="2873796" cy="3645920"/>
          </a:xfrm>
          <a:prstGeom prst="rect">
            <a:avLst/>
          </a:prstGeom>
        </p:spPr>
      </p:pic>
      <p:cxnSp>
        <p:nvCxnSpPr>
          <p:cNvPr id="17" name="Прямая соединительная линия 16"/>
          <p:cNvCxnSpPr/>
          <p:nvPr/>
        </p:nvCxnSpPr>
        <p:spPr>
          <a:xfrm flipH="1">
            <a:off x="3652559" y="4164976"/>
            <a:ext cx="1114252" cy="57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7924057" y="594865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ЭКРАН, ДИНАМИК, МИКРОФОН</a:t>
            </a:r>
          </a:p>
          <a:p>
            <a:r>
              <a:rPr lang="ru-RU" sz="1100" dirty="0" smtClean="0"/>
              <a:t>ДИАЛОГОВЫЕ, ИНФОРМАЦИОННЫЕ И РЕКЛАМНЫЕ</a:t>
            </a:r>
          </a:p>
          <a:p>
            <a:r>
              <a:rPr lang="ru-RU" sz="1100" dirty="0" smtClean="0"/>
              <a:t>ФУНКЦИИ </a:t>
            </a:r>
            <a:r>
              <a:rPr lang="en-US" sz="1100" dirty="0" smtClean="0"/>
              <a:t>(</a:t>
            </a:r>
            <a:r>
              <a:rPr lang="ru-RU" sz="1100" dirty="0" smtClean="0"/>
              <a:t>ШТРИХ КОД, </a:t>
            </a:r>
            <a:r>
              <a:rPr lang="en-US" sz="1100" dirty="0" smtClean="0"/>
              <a:t>QR, NFC, </a:t>
            </a:r>
            <a:r>
              <a:rPr lang="ru-RU" sz="1100" dirty="0" smtClean="0"/>
              <a:t>ПРИЛОЖЕНИЕ</a:t>
            </a:r>
            <a:r>
              <a:rPr lang="en-US" sz="1100" dirty="0" smtClean="0"/>
              <a:t>.)</a:t>
            </a:r>
            <a:endParaRPr lang="ru-RU" sz="11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047129" y="2819591"/>
            <a:ext cx="3250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ОБРАБОТКА УЛЬТРАФИОЛЕТОМ</a:t>
            </a:r>
          </a:p>
          <a:p>
            <a:r>
              <a:rPr lang="ru-RU" sz="1100" dirty="0" smtClean="0"/>
              <a:t>ДЕЗИНФЕКЦИЯ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37706" y="4604409"/>
            <a:ext cx="370646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УЛЬТРАЗВУКОВАЯ ОБРАБОТКА</a:t>
            </a:r>
          </a:p>
          <a:p>
            <a:r>
              <a:rPr lang="ru-RU" sz="1100" dirty="0" smtClean="0"/>
              <a:t>ОЧИСТКА ТРУДНОДОСТУПНЫХ  УЧАСТКОВ ПОВЕРХНОСТЕЙ</a:t>
            </a:r>
            <a:endParaRPr lang="ru-RU" sz="11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7520717" y="4003248"/>
            <a:ext cx="55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975600" y="1898649"/>
            <a:ext cx="3060453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ПОЖАРОТУШЕНИЯ</a:t>
            </a:r>
          </a:p>
          <a:p>
            <a:r>
              <a:rPr lang="ru-RU" sz="1100" dirty="0" smtClean="0"/>
              <a:t>МОНИТОРИНГ КАЧЕСТВА ВОЗДУХА..    </a:t>
            </a:r>
            <a:endParaRPr lang="ru-RU" sz="11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4275469" y="3602976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349578" y="3444733"/>
            <a:ext cx="3555782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ФИЛЬТРАЦИЯ СОБРАНОЙ ВОДЫ</a:t>
            </a:r>
          </a:p>
          <a:p>
            <a:r>
              <a:rPr lang="ru-RU" sz="1100" dirty="0" smtClean="0"/>
              <a:t>ОЧИСТКА ВОДЫ ДЛЯ ПОВТОРНОГО ИСПОЛЬЗОВАНИЯ  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5601" y="594865"/>
            <a:ext cx="37724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AI-</a:t>
            </a:r>
            <a:r>
              <a:rPr lang="ru-RU" dirty="0" smtClean="0"/>
              <a:t>НАВИГАЦИЯ, МАШИННОЕ ЗРЕНИЕ</a:t>
            </a:r>
          </a:p>
          <a:p>
            <a:r>
              <a:rPr lang="ru-RU" sz="1100" dirty="0" smtClean="0"/>
              <a:t>НАВИГАЦИОННЫЕ И ОХРАННЫЕ ФУНКЦИИ </a:t>
            </a:r>
          </a:p>
          <a:p>
            <a:r>
              <a:rPr lang="ru-RU" sz="1100" dirty="0" smtClean="0"/>
              <a:t>(РАДИООПТИКА, ЛИДАР, КАМЕРЫ, </a:t>
            </a:r>
            <a:r>
              <a:rPr lang="en-US" sz="1100" dirty="0" smtClean="0"/>
              <a:t>RFID</a:t>
            </a:r>
            <a:r>
              <a:rPr lang="ru-RU" sz="1100" dirty="0" smtClean="0"/>
              <a:t>..)  </a:t>
            </a:r>
            <a:endParaRPr lang="ru-RU" sz="11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47129" y="3811033"/>
            <a:ext cx="41302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МОТОР-КОЛЕСА, РЕКУПЕРАЦИЯ</a:t>
            </a:r>
          </a:p>
          <a:p>
            <a:r>
              <a:rPr lang="ru-RU" sz="1100" dirty="0" smtClean="0"/>
              <a:t>НУЛЕВОЙ РАДИУС РАЗВОРОТА С НЕЗАВИСИМЫМИ</a:t>
            </a:r>
          </a:p>
          <a:p>
            <a:r>
              <a:rPr lang="ru-RU" sz="1100" dirty="0" smtClean="0"/>
              <a:t>ПРИВОДАМИ</a:t>
            </a:r>
          </a:p>
          <a:p>
            <a:r>
              <a:rPr lang="ru-RU" sz="1100" dirty="0" smtClean="0"/>
              <a:t>    </a:t>
            </a:r>
            <a:endParaRPr lang="ru-RU" sz="11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4355803" y="887506"/>
            <a:ext cx="952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7327900" y="927542"/>
            <a:ext cx="596157" cy="962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7412964" y="2133988"/>
            <a:ext cx="581835" cy="365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35601" y="2044351"/>
            <a:ext cx="3306033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ИНТЕЛЛЕКТУАЛЬНЫЕ ФУНКЦИИ</a:t>
            </a:r>
          </a:p>
          <a:p>
            <a:r>
              <a:rPr lang="ru-RU" sz="1100" dirty="0" smtClean="0"/>
              <a:t>АВТОМАТИЧЕСКАЯ СМЕНА АККУМУЛЯТОРОВ,</a:t>
            </a:r>
          </a:p>
          <a:p>
            <a:r>
              <a:rPr lang="ru-RU" sz="1100" dirty="0" smtClean="0"/>
              <a:t>ЗАПРАВКА </a:t>
            </a:r>
            <a:r>
              <a:rPr lang="ru-RU" sz="1100" dirty="0" smtClean="0"/>
              <a:t>ВОДЫ И СЛИВ</a:t>
            </a:r>
          </a:p>
          <a:p>
            <a:endParaRPr lang="ru-RU" sz="11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>
            <a:off x="4232937" y="2246537"/>
            <a:ext cx="559098" cy="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49578" y="5927556"/>
            <a:ext cx="46415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ИДЕНТИФИКАЦИЯ ОБЪЕКТОВ,ТОВАРА..</a:t>
            </a:r>
          </a:p>
          <a:p>
            <a:r>
              <a:rPr lang="ru-RU" sz="1100" dirty="0" smtClean="0"/>
              <a:t>СКЛАДЫ, СУПЕРМАРКЕТЫ</a:t>
            </a:r>
            <a:r>
              <a:rPr lang="en-US" sz="1100" dirty="0" smtClean="0"/>
              <a:t>..</a:t>
            </a:r>
            <a:endParaRPr lang="en-US" sz="1100" dirty="0"/>
          </a:p>
          <a:p>
            <a:r>
              <a:rPr lang="ru-RU" sz="1100" dirty="0" smtClean="0"/>
              <a:t>(РАСПОЗНАВАНИЕ, ВЕКТОРИЗАЦИЯ, </a:t>
            </a:r>
            <a:r>
              <a:rPr lang="en-US" sz="1100" dirty="0" smtClean="0"/>
              <a:t>DATA MAPPING</a:t>
            </a:r>
            <a:r>
              <a:rPr lang="ru-RU" sz="1100" dirty="0" smtClean="0"/>
              <a:t>, ИНВЕНТАРИЗАЦИЯ..)</a:t>
            </a:r>
            <a:endParaRPr lang="ru-RU" sz="11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3905360" y="4604409"/>
            <a:ext cx="1708040" cy="1234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079517" y="5914856"/>
            <a:ext cx="40062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ИНТЕРНЕТ ВЕЩЕЙ</a:t>
            </a:r>
            <a:r>
              <a:rPr lang="en-US" dirty="0" smtClean="0"/>
              <a:t>, INDUSTRY 4.0..</a:t>
            </a:r>
            <a:endParaRPr lang="ru-RU" dirty="0" smtClean="0"/>
          </a:p>
          <a:p>
            <a:r>
              <a:rPr lang="ru-RU" sz="1100" dirty="0" smtClean="0"/>
              <a:t>ПРОТОКОЛЫ, СЕТИ: </a:t>
            </a:r>
            <a:r>
              <a:rPr lang="en-US" sz="1100" dirty="0" smtClean="0"/>
              <a:t>WI-FI, ZIGBEE, RFID</a:t>
            </a:r>
            <a:r>
              <a:rPr lang="ru-RU" sz="1100" dirty="0" smtClean="0"/>
              <a:t> (КАМЕРЫ, ДАТЧИКИ</a:t>
            </a:r>
            <a:r>
              <a:rPr lang="en-US" sz="1100" dirty="0" smtClean="0"/>
              <a:t>..</a:t>
            </a:r>
            <a:r>
              <a:rPr lang="ru-RU" sz="1100" dirty="0" smtClean="0"/>
              <a:t>)..</a:t>
            </a:r>
            <a:endParaRPr lang="en-US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997700" y="4675496"/>
            <a:ext cx="1069117" cy="123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7366743" y="3035814"/>
            <a:ext cx="596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71" t="40014" b="40570"/>
          <a:stretch/>
        </p:blipFill>
        <p:spPr>
          <a:xfrm>
            <a:off x="3937000" y="3149121"/>
            <a:ext cx="1574801" cy="73367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860800" y="4260671"/>
            <a:ext cx="744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АВТОНОМНАЯ НЕЙРОННАЯ СЕТЬ</a:t>
            </a:r>
            <a:r>
              <a:rPr lang="en-US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 </a:t>
            </a:r>
            <a:r>
              <a:rPr lang="en-US" b="1" dirty="0" smtClean="0">
                <a:latin typeface="+mj-lt"/>
              </a:rPr>
              <a:t>EMIIA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Artificial Neural Network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МАШИННОЕ ЗРЕНИЕ </a:t>
            </a:r>
            <a:r>
              <a:rPr lang="ru-RU" dirty="0">
                <a:latin typeface="+mj-lt"/>
              </a:rPr>
              <a:t>– </a:t>
            </a:r>
            <a:r>
              <a:rPr lang="ru-RU" b="1" dirty="0">
                <a:latin typeface="+mj-lt"/>
              </a:rPr>
              <a:t>когнитивная </a:t>
            </a:r>
            <a:r>
              <a:rPr lang="ru-RU" b="1" dirty="0" err="1" smtClean="0">
                <a:latin typeface="+mj-lt"/>
              </a:rPr>
              <a:t>радиооптика</a:t>
            </a:r>
            <a:r>
              <a:rPr lang="ru-RU" b="1" dirty="0" smtClean="0">
                <a:latin typeface="+mj-lt"/>
              </a:rPr>
              <a:t>/</a:t>
            </a:r>
            <a:r>
              <a:rPr lang="en-US" b="1" dirty="0">
                <a:latin typeface="+mj-lt"/>
              </a:rPr>
              <a:t>cognitive radio optics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ЯЧЕИСТАЯ БЕСПРОВОДНАЯ СЕТЬ –</a:t>
            </a:r>
            <a:r>
              <a:rPr lang="ru-RU" dirty="0">
                <a:latin typeface="+mj-lt"/>
              </a:rPr>
              <a:t> </a:t>
            </a:r>
            <a:r>
              <a:rPr lang="en-US" b="1" dirty="0" smtClean="0">
                <a:latin typeface="+mj-lt"/>
              </a:rPr>
              <a:t>Wi-Fi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Wireless </a:t>
            </a:r>
            <a:r>
              <a:rPr lang="en-US" b="1" dirty="0">
                <a:latin typeface="+mj-lt"/>
              </a:rPr>
              <a:t>Mesh Network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ТУМАННЫЕ</a:t>
            </a:r>
            <a:r>
              <a:rPr lang="en-US" dirty="0" smtClean="0">
                <a:latin typeface="+mj-lt"/>
              </a:rPr>
              <a:t>/</a:t>
            </a:r>
            <a:r>
              <a:rPr lang="ru-RU" dirty="0" smtClean="0">
                <a:latin typeface="+mj-lt"/>
              </a:rPr>
              <a:t>ПЕРИФЕРИЙНЫЕ ВЫЧИСЛЕНИЯ –</a:t>
            </a:r>
            <a:r>
              <a:rPr lang="ru-RU" dirty="0">
                <a:latin typeface="+mj-lt"/>
              </a:rPr>
              <a:t> </a:t>
            </a:r>
            <a:r>
              <a:rPr lang="en-US" b="1" dirty="0">
                <a:latin typeface="+mj-lt"/>
              </a:rPr>
              <a:t>Fog/Edge </a:t>
            </a:r>
            <a:r>
              <a:rPr lang="en-US" b="1" dirty="0" smtClean="0">
                <a:latin typeface="+mj-lt"/>
              </a:rPr>
              <a:t>Computing</a:t>
            </a:r>
            <a:endParaRPr lang="en-US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7000" y="1909477"/>
            <a:ext cx="6719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ПРОГРАММНО-АППАРАТНЫЕ И ДИЗАЙНЕРСКИЕ РЕШЕНИЯ</a:t>
            </a:r>
          </a:p>
          <a:p>
            <a:r>
              <a:rPr lang="ru-RU" dirty="0" smtClean="0">
                <a:latin typeface="+mj-lt"/>
              </a:rPr>
              <a:t>(ПО</a:t>
            </a:r>
            <a:r>
              <a:rPr lang="en-US" dirty="0" smtClean="0">
                <a:latin typeface="+mj-lt"/>
              </a:rPr>
              <a:t>, </a:t>
            </a:r>
            <a:r>
              <a:rPr lang="ru-RU" dirty="0" smtClean="0">
                <a:latin typeface="+mj-lt"/>
              </a:rPr>
              <a:t>КОНТРОЛЛЕРЫ</a:t>
            </a:r>
            <a:r>
              <a:rPr lang="en-US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 ПРОМЫШЛЕННЫЙ ДИЗАЙН)</a:t>
            </a:r>
          </a:p>
          <a:p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ЗАВЕРШАЮЩЕЙ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СТАДИИ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68031" b="41150"/>
          <a:stretch/>
        </p:blipFill>
        <p:spPr>
          <a:xfrm rot="10800000">
            <a:off x="3936999" y="3211227"/>
            <a:ext cx="1752601" cy="6482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936999" y="1909477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ЭЛЕКТРОМЕХАНИЧЕСКИЕ И ИНЖЕНЕРНЫЕ РЕШЕНИЯ </a:t>
            </a:r>
          </a:p>
          <a:p>
            <a:r>
              <a:rPr lang="ru-RU" dirty="0" smtClean="0">
                <a:latin typeface="+mj-lt"/>
              </a:rPr>
              <a:t>(</a:t>
            </a:r>
            <a:r>
              <a:rPr lang="ru-RU" altLang="ru-RU" dirty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ЭЛЕКТРИЧЕСКИЕ </a:t>
            </a:r>
            <a:r>
              <a:rPr lang="ru-RU" altLang="ru-RU" dirty="0" smtClean="0">
                <a:solidFill>
                  <a:srgbClr val="000000"/>
                </a:solidFill>
                <a:latin typeface="+mj-lt"/>
                <a:ea typeface="Yu Gothic UI Semibold" panose="020B0700000000000000" pitchFamily="34" charset="-128"/>
                <a:sym typeface="Times New Roman" panose="02020603050405020304" pitchFamily="18" charset="0"/>
              </a:rPr>
              <a:t>ДВИГАТЕЛИ, КОМПРЕССОРЫ И МЕХАНИКА</a:t>
            </a:r>
            <a:r>
              <a:rPr lang="ru-RU" dirty="0" smtClean="0">
                <a:latin typeface="+mj-lt"/>
              </a:rPr>
              <a:t>)</a:t>
            </a:r>
            <a:endParaRPr lang="en-US" dirty="0" smtClean="0">
              <a:latin typeface="+mj-lt"/>
            </a:endParaRPr>
          </a:p>
          <a:p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РАЗРАБОТКИ И ПАТЕНТНЫЕ ИССЛЕДОВАНИЯ В ЗАВЕРШАЮЩЕЙ СТАДИИ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860800" y="4260671"/>
            <a:ext cx="820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+mj-lt"/>
              </a:rPr>
              <a:t>• МАЛОШУМНЫЕ И ЭНЕРГОЭФФЕКТИВНЫЕ ДВИГАТЕЛИ ОСЕВОГО ПОТОКА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МАЛЫЕ ГАБАРИТЫ ДВИГАТЕЛЕЙ И ВЕС ПРИ ВЫСОКОЙ МОЩНОСТИ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ОТСУТСТВИЕ СКОЛЬЗЯЩИХ КОНТАКТОВ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ru-RU" dirty="0" smtClean="0">
                <a:latin typeface="+mj-lt"/>
              </a:rPr>
              <a:t>МАЛОШУМНЫЕ И ЭНЕРГОЭФФЕКТИВНЫЕ ЛИНЕЙНЫЕ КОМПРЕССОРЫ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6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962400" y="20131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ПРЯМЫЕ КОНКУРЕНТЫ:</a:t>
            </a:r>
            <a:endParaRPr lang="ru-RU" b="1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Neo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Avidbots</a:t>
            </a:r>
            <a:r>
              <a:rPr lang="ru-RU" dirty="0">
                <a:latin typeface="+mj-lt"/>
              </a:rPr>
              <a:t>, Канада. Рыночная цена $50 тыс. (фаза разработок и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Intel</a:t>
            </a:r>
            <a:r>
              <a:rPr lang="ru-RU" dirty="0" smtClean="0">
                <a:latin typeface="+mj-lt"/>
              </a:rPr>
              <a:t> </a:t>
            </a:r>
            <a:r>
              <a:rPr lang="ru-RU" dirty="0" err="1">
                <a:latin typeface="+mj-lt"/>
              </a:rPr>
              <a:t>lib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or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Robotics</a:t>
            </a:r>
            <a:r>
              <a:rPr lang="ru-RU" dirty="0">
                <a:latin typeface="+mj-lt"/>
              </a:rPr>
              <a:t> (</a:t>
            </a:r>
            <a:r>
              <a:rPr lang="ru-RU" dirty="0" err="1">
                <a:latin typeface="+mj-lt"/>
              </a:rPr>
              <a:t>Taski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Swingobot</a:t>
            </a:r>
            <a:r>
              <a:rPr lang="ru-RU" dirty="0">
                <a:latin typeface="+mj-lt"/>
              </a:rPr>
              <a:t> 1650), США. Рыночная цена: $30 тыс. (фаза разработок и начало внедрения</a:t>
            </a:r>
            <a:r>
              <a:rPr lang="ru-RU" dirty="0" smtClean="0">
                <a:latin typeface="+mj-lt"/>
              </a:rPr>
              <a:t>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VeDroid</a:t>
            </a:r>
            <a:r>
              <a:rPr lang="ru-RU" dirty="0">
                <a:latin typeface="+mj-lt"/>
              </a:rPr>
              <a:t>, Россия. Рыночная цена: $25 тыс. (фаза разработок и начало внедрения).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ПОТЕНЦИАЛЬНЫЕ КОНКУРЕНТЫ </a:t>
            </a:r>
            <a:r>
              <a:rPr lang="ru-RU" b="1" dirty="0">
                <a:latin typeface="+mj-lt"/>
              </a:rPr>
              <a:t>(корпорации ведущие разработки в этой области):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Kärcher</a:t>
            </a:r>
            <a:r>
              <a:rPr lang="ru-RU" dirty="0">
                <a:latin typeface="+mj-lt"/>
              </a:rPr>
              <a:t>, Германия (фаза разработок).</a:t>
            </a:r>
          </a:p>
          <a:p>
            <a:endParaRPr lang="ru-RU" dirty="0">
              <a:latin typeface="+mj-lt"/>
            </a:endParaRPr>
          </a:p>
          <a:p>
            <a:r>
              <a:rPr lang="ru-RU" b="1" dirty="0" smtClean="0">
                <a:latin typeface="+mj-lt"/>
              </a:rPr>
              <a:t>КОСВЕННЫЕ КОНКУРЕНТЫ </a:t>
            </a:r>
            <a:r>
              <a:rPr lang="ru-RU" b="1" dirty="0">
                <a:latin typeface="+mj-lt"/>
              </a:rPr>
              <a:t>(потенциальные инвесторы в подобного рода проекты и </a:t>
            </a:r>
            <a:r>
              <a:rPr lang="ru-RU" b="1" dirty="0" err="1">
                <a:latin typeface="+mj-lt"/>
              </a:rPr>
              <a:t>стартапы</a:t>
            </a:r>
            <a:r>
              <a:rPr lang="ru-RU" b="1" dirty="0">
                <a:latin typeface="+mj-lt"/>
              </a:rPr>
              <a:t>):</a:t>
            </a:r>
          </a:p>
          <a:p>
            <a:r>
              <a:rPr lang="ru-RU" dirty="0">
                <a:latin typeface="+mj-lt"/>
              </a:rPr>
              <a:t>• </a:t>
            </a:r>
            <a:r>
              <a:rPr lang="ru-RU" dirty="0" err="1" smtClean="0">
                <a:latin typeface="+mj-lt"/>
              </a:rPr>
              <a:t>Google</a:t>
            </a:r>
            <a:r>
              <a:rPr lang="ru-RU" dirty="0">
                <a:latin typeface="+mj-lt"/>
              </a:rPr>
              <a:t>, Яндекс, </a:t>
            </a:r>
            <a:r>
              <a:rPr lang="ru-RU" dirty="0" err="1">
                <a:latin typeface="+mj-lt"/>
              </a:rPr>
              <a:t>Ростех</a:t>
            </a:r>
            <a:r>
              <a:rPr lang="ru-RU" dirty="0">
                <a:latin typeface="+mj-lt"/>
              </a:rPr>
              <a:t>, ВЭБ, Сбербанк, </a:t>
            </a:r>
            <a:r>
              <a:rPr lang="ru-RU" dirty="0" err="1">
                <a:latin typeface="+mj-lt"/>
              </a:rPr>
              <a:t>Xiaomi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Huawei</a:t>
            </a:r>
            <a:r>
              <a:rPr lang="ru-RU" dirty="0" smtClean="0">
                <a:latin typeface="+mj-lt"/>
              </a:rPr>
              <a:t>. </a:t>
            </a:r>
            <a:endParaRPr lang="ru-RU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869" y="3862785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КОНКУРЕНТНЫЕ ПРЕИМУЩЕСТВА И РЕШАЕМЫЕ ПРОБЛЕМЫ:</a:t>
            </a:r>
            <a:endParaRPr lang="ru-RU" b="1" dirty="0">
              <a:latin typeface="+mj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41264" y="48699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41264" y="60928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041264" y="54813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172064" y="48826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172064" y="61055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172064" y="54940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50437" y="4328637"/>
            <a:ext cx="1475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ТЕХНОЛОГИИ</a:t>
            </a:r>
            <a:endParaRPr lang="ru-RU" b="1" dirty="0"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773904" y="4328637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ЭКОНОМИКА</a:t>
            </a:r>
            <a:endParaRPr lang="ru-RU" b="1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347505" y="4882634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БИЗНЕС-МОДЕЛЬ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347505" y="5481397"/>
            <a:ext cx="225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СРОК ОКУПАЕМОСТИ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9347505" y="6092860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ЦЕНА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6705" y="4866917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ФУНКЦИОНАЛЬНОСТЬ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216705" y="5481397"/>
            <a:ext cx="2645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ЭНЕРГОЭФФЕКТИВНОСТЬ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216705" y="6092860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М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ОЩНОСТЬ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9" r="23528"/>
          <a:stretch/>
        </p:blipFill>
        <p:spPr>
          <a:xfrm>
            <a:off x="596901" y="1909477"/>
            <a:ext cx="2873796" cy="364592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978697" y="194977"/>
            <a:ext cx="78831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+mj-lt"/>
              </a:rPr>
              <a:t>ИНВЕСТОРУ:</a:t>
            </a:r>
            <a:endParaRPr lang="ru-RU" b="1" dirty="0">
              <a:latin typeface="+mj-lt"/>
            </a:endParaRPr>
          </a:p>
          <a:p>
            <a:r>
              <a:rPr lang="ru-RU" sz="1600" dirty="0">
                <a:latin typeface="+mj-lt"/>
              </a:rPr>
              <a:t>О</a:t>
            </a:r>
            <a:r>
              <a:rPr lang="ru-RU" sz="1600" dirty="0" smtClean="0">
                <a:latin typeface="+mj-lt"/>
              </a:rPr>
              <a:t>т </a:t>
            </a:r>
            <a:r>
              <a:rPr lang="ru-RU" sz="1600" dirty="0">
                <a:latin typeface="+mj-lt"/>
              </a:rPr>
              <a:t>4 до 6 млн. </a:t>
            </a:r>
            <a:r>
              <a:rPr lang="ru-RU" sz="1600" dirty="0" smtClean="0">
                <a:latin typeface="+mj-lt"/>
              </a:rPr>
              <a:t>рублей за </a:t>
            </a:r>
            <a:r>
              <a:rPr lang="ru-RU" sz="1600" dirty="0">
                <a:latin typeface="+mj-lt"/>
              </a:rPr>
              <a:t>10-15</a:t>
            </a:r>
            <a:r>
              <a:rPr lang="ru-RU" sz="1600" dirty="0" smtClean="0">
                <a:latin typeface="+mj-lt"/>
              </a:rPr>
              <a:t>% от проекта включая созданную в процессе разработок </a:t>
            </a:r>
            <a:r>
              <a:rPr lang="ru-RU" sz="1600" dirty="0">
                <a:latin typeface="+mj-lt"/>
              </a:rPr>
              <a:t>интеллектуальную </a:t>
            </a:r>
            <a:r>
              <a:rPr lang="ru-RU" sz="1600" dirty="0" smtClean="0">
                <a:latin typeface="+mj-lt"/>
              </a:rPr>
              <a:t>собственность, конструкторскую документацию, промышленные образцы и лицензии на ПО. </a:t>
            </a:r>
            <a:r>
              <a:rPr lang="ru-RU" sz="1600" dirty="0">
                <a:latin typeface="+mj-lt"/>
              </a:rPr>
              <a:t>За инвестором дополнительно резервируется </a:t>
            </a:r>
            <a:r>
              <a:rPr lang="ru-RU" sz="1600" dirty="0" smtClean="0">
                <a:latin typeface="+mj-lt"/>
              </a:rPr>
              <a:t>15-20% доля, </a:t>
            </a:r>
            <a:r>
              <a:rPr lang="ru-RU" sz="1600" dirty="0">
                <a:latin typeface="+mj-lt"/>
              </a:rPr>
              <a:t>с возможностью выкупа по первоначальной </a:t>
            </a:r>
            <a:r>
              <a:rPr lang="ru-RU" sz="1600" dirty="0" smtClean="0">
                <a:latin typeface="+mj-lt"/>
              </a:rPr>
              <a:t>стоимости в течении 18 месяцев (400 тыс. рублей 1%).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Когнитивная </a:t>
            </a:r>
            <a:r>
              <a:rPr lang="ru-RU" sz="1600" dirty="0" err="1">
                <a:latin typeface="+mj-lt"/>
              </a:rPr>
              <a:t>радиооптика</a:t>
            </a:r>
            <a:r>
              <a:rPr lang="ru-RU" sz="1600" dirty="0">
                <a:latin typeface="+mj-lt"/>
              </a:rPr>
              <a:t> и цифровое управление двигателями осевого потока позволяют сократить себестоимость, сохраняя функционал и </a:t>
            </a:r>
            <a:r>
              <a:rPr lang="ru-RU" sz="1600" dirty="0" err="1">
                <a:latin typeface="+mj-lt"/>
              </a:rPr>
              <a:t>энергоэффективность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Конструкторская </a:t>
            </a:r>
            <a:r>
              <a:rPr lang="ru-RU" sz="1600" dirty="0">
                <a:latin typeface="+mj-lt"/>
              </a:rPr>
              <a:t>и техническая документация разрабатывается в цифровом виде, промышленная апробация будет проходить с применением технологии «Цифровой двойник». Что позволит оперативно вносить технические изменения, и в кратчайшие сроки перейти от тестовых образцов к мелкосерийной промышленной партии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Выход </a:t>
            </a:r>
            <a:r>
              <a:rPr lang="ru-RU" sz="1600" dirty="0">
                <a:latin typeface="+mj-lt"/>
              </a:rPr>
              <a:t>на рынок (производство и поставка мелкосерийной партии) </a:t>
            </a:r>
            <a:r>
              <a:rPr lang="ru-RU" sz="1600" dirty="0" smtClean="0">
                <a:latin typeface="+mj-lt"/>
              </a:rPr>
              <a:t>планируется, </a:t>
            </a:r>
            <a:r>
              <a:rPr lang="ru-RU" sz="1600" dirty="0">
                <a:latin typeface="+mj-lt"/>
              </a:rPr>
              <a:t>в том числе и за счёт средств полученных от частичной предоплаты</a:t>
            </a:r>
            <a:r>
              <a:rPr lang="ru-RU" sz="1600" dirty="0" smtClean="0">
                <a:latin typeface="+mj-lt"/>
              </a:rPr>
              <a:t>.</a:t>
            </a:r>
            <a:endParaRPr lang="ru-RU" sz="1600" dirty="0">
              <a:latin typeface="+mj-lt"/>
            </a:endParaRPr>
          </a:p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Промышленная </a:t>
            </a:r>
            <a:r>
              <a:rPr lang="ru-RU" sz="1600" dirty="0">
                <a:latin typeface="+mj-lt"/>
              </a:rPr>
              <a:t>апробация: аэропорт, ВУЗ, </a:t>
            </a:r>
            <a:r>
              <a:rPr lang="ru-RU" sz="1600" dirty="0" smtClean="0">
                <a:latin typeface="+mj-lt"/>
              </a:rPr>
              <a:t>банк, супермаркет, клиника.</a:t>
            </a:r>
            <a:endParaRPr lang="ru-RU" sz="16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78697" y="4072581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+mj-lt"/>
              </a:rPr>
              <a:t>РЫНОК:</a:t>
            </a:r>
            <a:endParaRPr lang="en-US" b="1" dirty="0" smtClean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78697" y="4333447"/>
            <a:ext cx="821330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• </a:t>
            </a:r>
            <a:r>
              <a:rPr lang="ru-RU" sz="1600" dirty="0" smtClean="0">
                <a:latin typeface="+mj-lt"/>
              </a:rPr>
              <a:t>На </a:t>
            </a:r>
            <a:r>
              <a:rPr lang="ru-RU" sz="1600" dirty="0">
                <a:latin typeface="+mj-lt"/>
              </a:rPr>
              <a:t>данный момент </a:t>
            </a:r>
            <a:r>
              <a:rPr lang="ru-RU" sz="1600" dirty="0" err="1">
                <a:latin typeface="+mj-lt"/>
              </a:rPr>
              <a:t>клининговый</a:t>
            </a:r>
            <a:r>
              <a:rPr lang="ru-RU" sz="1600" dirty="0">
                <a:latin typeface="+mj-lt"/>
              </a:rPr>
              <a:t> бизнес на рынках ЕАЭС роботизирован </a:t>
            </a:r>
            <a:r>
              <a:rPr lang="ru-RU" sz="1600" dirty="0" smtClean="0">
                <a:latin typeface="+mj-lt"/>
              </a:rPr>
              <a:t>максимум </a:t>
            </a:r>
            <a:r>
              <a:rPr lang="ru-RU" sz="1600" dirty="0">
                <a:latin typeface="+mj-lt"/>
              </a:rPr>
              <a:t>на </a:t>
            </a:r>
            <a:r>
              <a:rPr lang="ru-RU" sz="1600" b="1" dirty="0">
                <a:latin typeface="+mj-lt"/>
              </a:rPr>
              <a:t>1%. </a:t>
            </a:r>
            <a:endParaRPr lang="en-US" sz="1600" b="1" dirty="0" smtClean="0">
              <a:latin typeface="+mj-lt"/>
            </a:endParaRPr>
          </a:p>
          <a:p>
            <a:r>
              <a:rPr lang="ru-RU" sz="1600" dirty="0">
                <a:latin typeface="+mj-lt"/>
              </a:rPr>
              <a:t>• </a:t>
            </a:r>
            <a:r>
              <a:rPr lang="ru-RU" sz="1600" dirty="0" smtClean="0">
                <a:latin typeface="+mj-lt"/>
              </a:rPr>
              <a:t>Аналитики </a:t>
            </a:r>
            <a:r>
              <a:rPr lang="ru-RU" sz="1600" dirty="0">
                <a:latin typeface="+mj-lt"/>
              </a:rPr>
              <a:t>компании </a:t>
            </a:r>
            <a:r>
              <a:rPr lang="ru-RU" sz="1600" dirty="0" err="1">
                <a:latin typeface="+mj-lt"/>
              </a:rPr>
              <a:t>Technavio</a:t>
            </a:r>
            <a:r>
              <a:rPr lang="ru-RU" sz="1600" dirty="0">
                <a:latin typeface="+mj-lt"/>
              </a:rPr>
              <a:t> прогнозируют рост рынка профессиональных роботов-уборщиков со среднегодовыми темпами </a:t>
            </a:r>
            <a:r>
              <a:rPr lang="ru-RU" sz="1600" b="1" dirty="0">
                <a:latin typeface="+mj-lt"/>
              </a:rPr>
              <a:t>44</a:t>
            </a:r>
            <a:r>
              <a:rPr lang="ru-RU" sz="1600" b="1" dirty="0" smtClean="0">
                <a:latin typeface="+mj-lt"/>
              </a:rPr>
              <a:t>%</a:t>
            </a:r>
            <a:r>
              <a:rPr lang="ru-RU" sz="1600" dirty="0" smtClean="0">
                <a:latin typeface="+mj-lt"/>
              </a:rPr>
              <a:t>. </a:t>
            </a:r>
            <a:endParaRPr lang="ru-RU" sz="1600" dirty="0">
              <a:latin typeface="+mj-lt"/>
            </a:endParaRPr>
          </a:p>
          <a:p>
            <a:r>
              <a:rPr lang="ru-RU" sz="1600" dirty="0" smtClean="0"/>
              <a:t>• Емкость рынка </a:t>
            </a:r>
            <a:r>
              <a:rPr lang="ru-RU" sz="1600" dirty="0"/>
              <a:t>профессиональных роботов-уборщиков</a:t>
            </a:r>
            <a:r>
              <a:rPr lang="ru-RU" sz="1600" dirty="0" smtClean="0"/>
              <a:t> (ЕАЭС): </a:t>
            </a:r>
            <a:r>
              <a:rPr lang="ru-RU" sz="1600" b="1" dirty="0" smtClean="0"/>
              <a:t>более </a:t>
            </a:r>
            <a:r>
              <a:rPr lang="en-US" sz="1600" b="1" dirty="0"/>
              <a:t>$</a:t>
            </a:r>
            <a:r>
              <a:rPr lang="ru-RU" sz="1600" b="1" dirty="0"/>
              <a:t>1 </a:t>
            </a:r>
            <a:r>
              <a:rPr lang="ru-RU" sz="1600" b="1" dirty="0" smtClean="0"/>
              <a:t>млрд., 100 000 единиц в год.</a:t>
            </a:r>
            <a:endParaRPr lang="ru-RU" sz="1600" dirty="0" smtClean="0"/>
          </a:p>
          <a:p>
            <a:r>
              <a:rPr lang="ru-RU" sz="1600" dirty="0"/>
              <a:t>• Проект </a:t>
            </a:r>
            <a:r>
              <a:rPr lang="ru-RU" sz="1600" dirty="0" smtClean="0"/>
              <a:t>планирует захватить долю рынка </a:t>
            </a:r>
            <a:r>
              <a:rPr lang="ru-RU" sz="1600" b="1" dirty="0" smtClean="0"/>
              <a:t>ЕАЭС к 2023 </a:t>
            </a:r>
            <a:r>
              <a:rPr lang="ru-RU" sz="1600" dirty="0" smtClean="0"/>
              <a:t>году равную </a:t>
            </a:r>
            <a:r>
              <a:rPr lang="ru-RU" sz="1600" b="1" dirty="0" smtClean="0"/>
              <a:t>30-50%, </a:t>
            </a:r>
            <a:r>
              <a:rPr lang="en-US" sz="1600" b="1" dirty="0" smtClean="0"/>
              <a:t>$</a:t>
            </a:r>
            <a:r>
              <a:rPr lang="ru-RU" sz="1600" b="1" dirty="0" smtClean="0"/>
              <a:t>500 млн. в год. </a:t>
            </a:r>
          </a:p>
          <a:p>
            <a:r>
              <a:rPr lang="ru-RU" sz="1600" dirty="0"/>
              <a:t>• Рыночная </a:t>
            </a:r>
            <a:r>
              <a:rPr lang="ru-RU" sz="1600" dirty="0" smtClean="0"/>
              <a:t>стоимость одного </a:t>
            </a:r>
            <a:r>
              <a:rPr lang="ru-RU" sz="1600" dirty="0" err="1" smtClean="0"/>
              <a:t>клинингового</a:t>
            </a:r>
            <a:r>
              <a:rPr lang="ru-RU" sz="1600" dirty="0" smtClean="0"/>
              <a:t> робота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ACTUATOR</a:t>
            </a:r>
            <a:r>
              <a:rPr lang="ru-RU" sz="1600" dirty="0" smtClean="0"/>
              <a:t> в пределах </a:t>
            </a:r>
            <a:r>
              <a:rPr lang="en-US" sz="1600" b="1" dirty="0" smtClean="0"/>
              <a:t>$10 000.</a:t>
            </a:r>
            <a:endParaRPr lang="ru-RU" sz="1600" b="1" dirty="0" smtClean="0"/>
          </a:p>
          <a:p>
            <a:r>
              <a:rPr lang="ru-RU" sz="1600" b="1" dirty="0" smtClean="0"/>
              <a:t> </a:t>
            </a:r>
            <a:endParaRPr lang="ru-RU" sz="1600" b="1" dirty="0">
              <a:latin typeface="+mj-lt"/>
            </a:endParaRPr>
          </a:p>
          <a:p>
            <a:r>
              <a:rPr lang="ru-RU" sz="1400" dirty="0" smtClean="0">
                <a:hlinkClick r:id="rId3"/>
              </a:rPr>
              <a:t> </a:t>
            </a:r>
            <a:r>
              <a:rPr lang="ru-RU" sz="1400" dirty="0" smtClean="0">
                <a:latin typeface="Century Gothic" panose="020B0502020202020204" pitchFamily="34" charset="0"/>
                <a:hlinkClick r:id="rId3"/>
              </a:rPr>
              <a:t>→ ТРЕНДЫ В ОБЛАСТИ КЛИНИНГОВЫХ РОБОТОВ</a:t>
            </a:r>
            <a:endParaRPr lang="ru-RU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352546" y="1713553"/>
            <a:ext cx="1814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ДМИТРИЙ ФИЛИППОВ</a:t>
            </a:r>
            <a:endParaRPr lang="ru-RU" sz="12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45" y="218213"/>
            <a:ext cx="1698104" cy="135752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262435" y="1676618"/>
            <a:ext cx="1470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АЛЕКСЕЙ ЛЮМАН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57573" y="1964134"/>
            <a:ext cx="2804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Кандидат технических наук.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 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«Электрические машины осевого потока</a:t>
            </a:r>
            <a:r>
              <a:rPr lang="en-US" sz="1200" spc="50" dirty="0" smtClean="0">
                <a:latin typeface="+mj-lt"/>
                <a:cs typeface="Arial"/>
              </a:rPr>
              <a:t> </a:t>
            </a:r>
            <a:r>
              <a:rPr lang="ru-RU" sz="1200" spc="50" dirty="0" smtClean="0">
                <a:latin typeface="+mj-lt"/>
                <a:cs typeface="Arial"/>
              </a:rPr>
              <a:t>с цифровым управлением»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en-US" sz="1000" spc="50" dirty="0" smtClean="0">
              <a:latin typeface="+mj-lt"/>
              <a:cs typeface="Arial"/>
            </a:endParaRPr>
          </a:p>
          <a:p>
            <a:pPr algn="ctr"/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4"/>
              </a:rPr>
              <a:t>→ ИНТЕРНЕТ-ПРОФИЛЬ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427388" y="1964134"/>
            <a:ext cx="31408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 smtClean="0">
                <a:latin typeface="+mj-lt"/>
                <a:cs typeface="Arial"/>
              </a:rPr>
              <a:t>Физика-математика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Со-автор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 smtClean="0">
              <a:latin typeface="Century Gothic" panose="020B0502020202020204" pitchFamily="34" charset="0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5"/>
              </a:rPr>
              <a:t>→ ИНТЕРНЕТ-ПРОФИЛЬ</a:t>
            </a:r>
            <a:endParaRPr lang="ru-RU" sz="1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7972" y="5062698"/>
            <a:ext cx="4727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ПРОГРАММНО-АППАРАТНЫЕ</a:t>
            </a:r>
            <a:r>
              <a:rPr lang="en-US" sz="1400" dirty="0" smtClean="0">
                <a:latin typeface="+mj-lt"/>
              </a:rPr>
              <a:t> </a:t>
            </a:r>
            <a:r>
              <a:rPr lang="ru-RU" sz="1400" dirty="0" smtClean="0">
                <a:latin typeface="+mj-lt"/>
              </a:rPr>
              <a:t>И ДИЗАЙНЕРСКИЕ РЕШЕНИЯ:</a:t>
            </a:r>
          </a:p>
          <a:p>
            <a:pPr algn="ctr"/>
            <a:r>
              <a:rPr lang="ru-RU" sz="1400" dirty="0" smtClean="0">
                <a:latin typeface="+mj-lt"/>
                <a:hlinkClick r:id="rId6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6"/>
              </a:rPr>
              <a:t>→ </a:t>
            </a:r>
            <a:r>
              <a:rPr lang="ru-RU" sz="1400" dirty="0" smtClean="0">
                <a:latin typeface="+mj-lt"/>
                <a:hlinkClick r:id="rId6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16" y="203939"/>
            <a:ext cx="1650881" cy="1371798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5206316" y="1713553"/>
            <a:ext cx="1918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spc="50" dirty="0" smtClean="0">
                <a:cs typeface="Arial"/>
              </a:rPr>
              <a:t>ВЛАДИМИР СТАРОСТИН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685090" y="1958390"/>
            <a:ext cx="29607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spc="50" dirty="0">
                <a:latin typeface="+mj-lt"/>
                <a:cs typeface="Arial"/>
              </a:rPr>
              <a:t>Э</a:t>
            </a:r>
            <a:r>
              <a:rPr lang="ru-RU" sz="1200" spc="50" dirty="0" smtClean="0">
                <a:latin typeface="+mj-lt"/>
                <a:cs typeface="Arial"/>
              </a:rPr>
              <a:t>кономика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программирование</a:t>
            </a:r>
            <a:r>
              <a:rPr lang="en-US" sz="1200" spc="50" dirty="0" smtClean="0">
                <a:latin typeface="+mj-lt"/>
                <a:cs typeface="Arial"/>
              </a:rPr>
              <a:t>.</a:t>
            </a:r>
            <a:endParaRPr lang="ru-RU" sz="1200" spc="50" dirty="0" smtClean="0">
              <a:latin typeface="+mj-lt"/>
              <a:cs typeface="Arial"/>
            </a:endParaRP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Автор</a:t>
            </a:r>
            <a:r>
              <a:rPr lang="en-US" sz="1200" spc="50" dirty="0" smtClean="0">
                <a:latin typeface="+mj-lt"/>
                <a:cs typeface="Arial"/>
              </a:rPr>
              <a:t>/</a:t>
            </a:r>
            <a:r>
              <a:rPr lang="ru-RU" sz="1200" spc="50" dirty="0" smtClean="0">
                <a:latin typeface="+mj-lt"/>
                <a:cs typeface="Arial"/>
              </a:rPr>
              <a:t>разработчик технологии:</a:t>
            </a:r>
          </a:p>
          <a:p>
            <a:pPr algn="ctr"/>
            <a:r>
              <a:rPr lang="ru-RU" sz="1200" spc="50" dirty="0" smtClean="0">
                <a:latin typeface="+mj-lt"/>
                <a:cs typeface="Arial"/>
              </a:rPr>
              <a:t> «Когнитивная </a:t>
            </a:r>
            <a:r>
              <a:rPr lang="ru-RU" sz="1200" spc="50" dirty="0" err="1" smtClean="0">
                <a:latin typeface="+mj-lt"/>
                <a:cs typeface="Arial"/>
              </a:rPr>
              <a:t>радиооптика</a:t>
            </a:r>
            <a:r>
              <a:rPr lang="ru-RU" sz="1200" spc="50" dirty="0" smtClean="0">
                <a:latin typeface="+mj-lt"/>
                <a:cs typeface="Arial"/>
              </a:rPr>
              <a:t>».</a:t>
            </a:r>
            <a:endParaRPr lang="en-US" sz="1200" spc="50" dirty="0" smtClean="0">
              <a:latin typeface="+mj-lt"/>
              <a:cs typeface="Arial"/>
            </a:endParaRPr>
          </a:p>
          <a:p>
            <a:pPr algn="ctr"/>
            <a:endParaRPr lang="ru-RU" sz="1200" spc="50" dirty="0" smtClean="0">
              <a:latin typeface="+mj-lt"/>
              <a:cs typeface="Arial"/>
            </a:endParaRPr>
          </a:p>
          <a:p>
            <a:pPr algn="ctr"/>
            <a:endParaRPr lang="ru-RU" sz="1000" spc="50" dirty="0">
              <a:latin typeface="+mj-lt"/>
              <a:cs typeface="Arial"/>
            </a:endParaRPr>
          </a:p>
          <a:p>
            <a:pPr algn="ctr"/>
            <a:r>
              <a:rPr lang="ru-RU" sz="1200" dirty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→ </a:t>
            </a:r>
            <a:r>
              <a:rPr lang="ru-RU" sz="1200" dirty="0" smtClean="0">
                <a:solidFill>
                  <a:srgbClr val="3D85C6"/>
                </a:solidFill>
                <a:latin typeface="Century Gothic" panose="020B0502020202020204" pitchFamily="34" charset="0"/>
                <a:hlinkClick r:id="rId8"/>
              </a:rPr>
              <a:t>ИНТЕРНЕТ-ПРОФИЛЬ</a:t>
            </a:r>
            <a:endParaRPr lang="ru-RU" sz="12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2759"/>
              </p:ext>
            </p:extLst>
          </p:nvPr>
        </p:nvGraphicFramePr>
        <p:xfrm>
          <a:off x="5643222" y="3942621"/>
          <a:ext cx="1088474" cy="12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CorelDRAW" r:id="rId9" imgW="2869611" imgH="3265201" progId="CorelDraw.Graphic.19">
                  <p:embed/>
                </p:oleObj>
              </mc:Choice>
              <mc:Fallback>
                <p:oleObj name="CorelDRAW" r:id="rId9" imgW="2869611" imgH="3265201" progId="CorelDraw.Graphic.1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3222" y="3942621"/>
                        <a:ext cx="1088474" cy="12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068075" y="5526281"/>
            <a:ext cx="239681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latin typeface="Orbitron" panose="02000000000000000000" pitchFamily="2" charset="0"/>
                <a:hlinkClick r:id="rId11"/>
              </a:rPr>
              <a:t>WWW.iACTUATOR.RU</a:t>
            </a:r>
            <a:endParaRPr lang="en-US" sz="1400" dirty="0" smtClean="0">
              <a:latin typeface="Orbitron" panose="02000000000000000000" pitchFamily="2" charset="0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  <a:hlinkClick r:id="rId12"/>
              </a:rPr>
              <a:t>info@iactuator.ru</a:t>
            </a:r>
            <a:endParaRPr lang="en-US" dirty="0" smtClean="0">
              <a:latin typeface="+mj-lt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23" t="40014" r="2" b="40570"/>
          <a:stretch/>
        </p:blipFill>
        <p:spPr>
          <a:xfrm>
            <a:off x="9610444" y="4285682"/>
            <a:ext cx="774701" cy="73367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40014" r="80398" b="41150"/>
          <a:stretch/>
        </p:blipFill>
        <p:spPr>
          <a:xfrm rot="10800000">
            <a:off x="1597957" y="4328417"/>
            <a:ext cx="1028700" cy="6482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011788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(916)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368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36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0743" y="5055659"/>
            <a:ext cx="4190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latin typeface="+mj-lt"/>
              </a:rPr>
              <a:t>ЭЛЕКТРОМЕХАНИЧЕСКИЕ И ИНЖЕНЕРНЫЕ РЕШЕНИЯ:</a:t>
            </a:r>
          </a:p>
          <a:p>
            <a:pPr algn="ctr"/>
            <a:r>
              <a:rPr lang="ru-RU" sz="1400" dirty="0" smtClean="0">
                <a:latin typeface="+mj-lt"/>
              </a:rPr>
              <a:t> </a:t>
            </a:r>
            <a:r>
              <a:rPr lang="ru-RU" sz="1400" dirty="0">
                <a:solidFill>
                  <a:srgbClr val="3D85C6"/>
                </a:solidFill>
                <a:latin typeface="Century Gothic" panose="020B0502020202020204" pitchFamily="34" charset="0"/>
                <a:hlinkClick r:id="rId14"/>
              </a:rPr>
              <a:t>→ </a:t>
            </a:r>
            <a:r>
              <a:rPr lang="ru-RU" sz="1400" dirty="0" smtClean="0">
                <a:latin typeface="+mj-lt"/>
                <a:hlinkClick r:id="rId14"/>
              </a:rPr>
              <a:t>ПОДРОБНЕЕ </a:t>
            </a:r>
            <a:endParaRPr lang="ru-RU" sz="14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189" y="6111056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+7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9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78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)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871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14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717" y="215551"/>
            <a:ext cx="1632683" cy="136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801</Words>
  <Application>Microsoft Office PowerPoint</Application>
  <PresentationFormat>Широкоэкранный</PresentationFormat>
  <Paragraphs>135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Yu Gothic UI Semibold</vt:lpstr>
      <vt:lpstr>Arial</vt:lpstr>
      <vt:lpstr>Calibri</vt:lpstr>
      <vt:lpstr>Calibri Light</vt:lpstr>
      <vt:lpstr>Century Gothic</vt:lpstr>
      <vt:lpstr>Orbitron</vt:lpstr>
      <vt:lpstr>Times New Roman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EMIIA</dc:creator>
  <cp:lastModifiedBy>EMIIA</cp:lastModifiedBy>
  <cp:revision>112</cp:revision>
  <dcterms:created xsi:type="dcterms:W3CDTF">2020-01-30T13:23:41Z</dcterms:created>
  <dcterms:modified xsi:type="dcterms:W3CDTF">2020-02-07T19:00:44Z</dcterms:modified>
</cp:coreProperties>
</file>