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miia.ru/p/svv.html" TargetMode="External"/><Relationship Id="rId13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hyperlink" Target="mailto:info@iactuator.ru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www.emiia.ru/p/radio.html" TargetMode="External"/><Relationship Id="rId11" Type="http://schemas.openxmlformats.org/officeDocument/2006/relationships/hyperlink" Target="http://www.iactuator.ru/" TargetMode="External"/><Relationship Id="rId5" Type="http://schemas.openxmlformats.org/officeDocument/2006/relationships/hyperlink" Target="https://www.emiia.ru/p/lan.html" TargetMode="External"/><Relationship Id="rId15" Type="http://schemas.openxmlformats.org/officeDocument/2006/relationships/image" Target="../media/image5.png"/><Relationship Id="rId10" Type="http://schemas.openxmlformats.org/officeDocument/2006/relationships/image" Target="../media/image2.emf"/><Relationship Id="rId4" Type="http://schemas.openxmlformats.org/officeDocument/2006/relationships/hyperlink" Target="https://www.iactuator.ru/fdm.html" TargetMode="External"/><Relationship Id="rId9" Type="http://schemas.openxmlformats.org/officeDocument/2006/relationships/oleObject" Target="../embeddings/oleObject1.bin"/><Relationship Id="rId14" Type="http://schemas.openxmlformats.org/officeDocument/2006/relationships/hyperlink" Target="https://www.iactuator.ru/e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0501" y="5085764"/>
            <a:ext cx="11937999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ROBOT</a:t>
            </a:r>
            <a:r>
              <a:rPr lang="ru-RU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ПОДМЕТАЛЬНО-ПОЛОМОЕЧНАЯ МАШИНА </a:t>
            </a:r>
          </a:p>
          <a:p>
            <a:r>
              <a:rPr lang="ru-RU" sz="1600" dirty="0" smtClean="0">
                <a:latin typeface="+mj-lt"/>
              </a:rPr>
              <a:t>РОБОТИЗИРОВАННЫЙ 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МНОГОЦЕЛЕВОЙ КОМПЛЕКС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ДЛЯ ПРОМЫШЛЕННЫХ И БЫТОВЫХ </a:t>
            </a:r>
            <a:r>
              <a:rPr lang="ru-RU" sz="1600" dirty="0" smtClean="0">
                <a:latin typeface="+mj-lt"/>
              </a:rPr>
              <a:t>ЗАДАЧ</a:t>
            </a:r>
            <a:r>
              <a:rPr lang="en-US" sz="1600" dirty="0">
                <a:latin typeface="+mj-lt"/>
              </a:rPr>
              <a:t>,</a:t>
            </a:r>
            <a:r>
              <a:rPr lang="ru-RU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ПОД УПРАВЛЕНИЕМ НЕЙРОННОЙ СЕТИ. С ФУНКЦИЯМИ ДИАЛОГА, МОНИТОРИНГА КАЧЕСТВА ВОЗДУХА, ПОЖАРОТУШЕНИЯ, ОХРАНЫ ПОМЕЩЕНИЯ..</a:t>
            </a:r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8970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8626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ЕАЭС:</a:t>
            </a:r>
          </a:p>
          <a:p>
            <a:r>
              <a:rPr lang="en-US" b="1" dirty="0" smtClean="0"/>
              <a:t>30-</a:t>
            </a:r>
            <a:r>
              <a:rPr lang="ru-RU" b="1" dirty="0" smtClean="0"/>
              <a:t>50%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530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93765" y="2133988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4017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НЕОБХОДИМАЯ СУММА ИНВЕСТИЦИЙ:</a:t>
            </a:r>
          </a:p>
          <a:p>
            <a:r>
              <a:rPr lang="ru-RU" b="1" dirty="0" smtClean="0"/>
              <a:t>ОТ 4 ДО 6 МЛН 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68970" y="4555166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46742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025657" y="671065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54203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110411" y="5135032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1072634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0600" y="82626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61866" y="2187153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43570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432485" y="4642262"/>
            <a:ext cx="1322684" cy="67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503633" y="4531992"/>
            <a:ext cx="606993" cy="28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8099993" y="4611648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652559" y="4164976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7924057" y="594865"/>
            <a:ext cx="32817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ЭКРАН, ДИНАМИК, МИКРОФОН</a:t>
            </a:r>
          </a:p>
          <a:p>
            <a:r>
              <a:rPr lang="ru-RU" sz="1100" dirty="0" smtClean="0"/>
              <a:t>ДИАЛОГОВЫЕ И ИНФОРМАЦИОННЫЕ ФУНКЦИИ</a:t>
            </a:r>
            <a:endParaRPr lang="en-US" sz="1100" dirty="0" smtClean="0"/>
          </a:p>
          <a:p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NFC..)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58251" y="3800614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37706" y="4604409"/>
            <a:ext cx="3706464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ОБРАБОТКА</a:t>
            </a:r>
          </a:p>
          <a:p>
            <a:r>
              <a:rPr lang="ru-RU" sz="1100" dirty="0" smtClean="0"/>
              <a:t>ОЧИСТКА ТРУДНОДОСТУПНЫХ  УЧАСТКОВ ПОВЕРХНОСТЕЙ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7520717" y="4003248"/>
            <a:ext cx="55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975600" y="1898649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ВОЗДУХА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75469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355578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ФИЛЬТРАЦИЯ СОБРАНОЙ ВОДЫ</a:t>
            </a:r>
          </a:p>
          <a:p>
            <a:r>
              <a:rPr lang="ru-RU" sz="1100" dirty="0" smtClean="0"/>
              <a:t>ОЧИСТКА ВОДЫ ДЛЯ ПОВТОРНОГО 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7724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ЗРЕНИЕ</a:t>
            </a:r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КАМЕРЫ,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6705600" y="4760433"/>
            <a:ext cx="1270000" cy="113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8061747" y="5635908"/>
            <a:ext cx="41302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РЕКУПЕРАЦИЯ</a:t>
            </a:r>
          </a:p>
          <a:p>
            <a:r>
              <a:rPr lang="ru-RU" sz="1100" dirty="0" smtClean="0"/>
              <a:t>НУЛЕВОЙ РАДИУС РАЗВОРОТА С НЕЗАВИСИМЫМИ ПРИВОДАМИ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87506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27900" y="927542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25664" y="2146688"/>
            <a:ext cx="581835" cy="36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44743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АККУМУЛЯТОРОВ, ЗАПРАВКА ВОДЫ И СЛИВ</a:t>
            </a:r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32937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78246" y="5839108"/>
            <a:ext cx="60352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РАСПОЗНАВАНИЕ И ИДЕНТИФИКАЦИЯ ОБЪЕКТОВ,ТОВАРА..</a:t>
            </a:r>
          </a:p>
          <a:p>
            <a:r>
              <a:rPr lang="ru-RU" sz="1100" dirty="0" smtClean="0"/>
              <a:t>СКЛАДЫ, СУПЕРМАРКЕТЫ, </a:t>
            </a:r>
            <a:r>
              <a:rPr lang="en-US" sz="1100" dirty="0" err="1" smtClean="0"/>
              <a:t>IIoT</a:t>
            </a:r>
            <a:r>
              <a:rPr lang="en-US" sz="1100" dirty="0" smtClean="0"/>
              <a:t>, INDUSTRY 4.0</a:t>
            </a:r>
            <a:endParaRPr lang="en-US" sz="1100" dirty="0"/>
          </a:p>
          <a:p>
            <a:r>
              <a:rPr lang="ru-RU" sz="1100" dirty="0" smtClean="0"/>
              <a:t>(ВЕКТОРИЗАЦИЯ, </a:t>
            </a:r>
            <a:r>
              <a:rPr lang="en-US" sz="1100" dirty="0" smtClean="0"/>
              <a:t>DATA MAPPING</a:t>
            </a:r>
            <a:r>
              <a:rPr lang="ru-RU" sz="1100" dirty="0" smtClean="0"/>
              <a:t>, ИНВЕНТАРИЗАЦИЯ)</a:t>
            </a:r>
            <a:endParaRPr lang="ru-RU" sz="11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3905360" y="4604409"/>
            <a:ext cx="1708040" cy="123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И ДИЗАЙНЕРСКИЕ РЕШЕНИЯ</a:t>
            </a:r>
          </a:p>
          <a:p>
            <a:r>
              <a:rPr lang="ru-RU" dirty="0" smtClean="0">
                <a:latin typeface="+mj-lt"/>
              </a:rPr>
              <a:t>(ПО</a:t>
            </a:r>
            <a:r>
              <a:rPr lang="en-US" dirty="0" smtClean="0">
                <a:latin typeface="+mj-lt"/>
              </a:rPr>
              <a:t>, </a:t>
            </a:r>
            <a:r>
              <a:rPr lang="ru-RU" dirty="0" smtClean="0">
                <a:latin typeface="+mj-lt"/>
              </a:rPr>
              <a:t>КОНТРОЛЛЕРЫ</a:t>
            </a:r>
            <a:r>
              <a:rPr lang="en-US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 ПРОМЫШЛЕННЫЙ ДИЗАЙН)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МАЛОШУМНЫЕ И ЭНЕРГОЭФФЕКТИВНЫЕ 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ДВИГАТЕЛЕЙ И ВЕС 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Intel</a:t>
            </a:r>
            <a:r>
              <a:rPr lang="ru-RU" dirty="0" smtClean="0">
                <a:latin typeface="+mj-lt"/>
              </a:rPr>
              <a:t> </a:t>
            </a:r>
            <a:r>
              <a:rPr lang="ru-RU" dirty="0" err="1">
                <a:latin typeface="+mj-lt"/>
              </a:rPr>
              <a:t>lib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or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Robotics</a:t>
            </a:r>
            <a:r>
              <a:rPr lang="ru-RU" dirty="0">
                <a:latin typeface="+mj-lt"/>
              </a:rPr>
              <a:t> (</a:t>
            </a:r>
            <a:r>
              <a:rPr lang="ru-RU" dirty="0" err="1">
                <a:latin typeface="+mj-lt"/>
              </a:rPr>
              <a:t>Taski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Swingobot</a:t>
            </a:r>
            <a:r>
              <a:rPr lang="ru-RU" dirty="0">
                <a:latin typeface="+mj-lt"/>
              </a:rPr>
              <a:t> 1650), 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разработок и начало внедрения).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869" y="3862785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ПРОБЛЕМЫ: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41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41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41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50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841808" y="4341672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472146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480107" y="54940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484178" y="6082539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341346" y="486993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341346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353378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sz="1600" dirty="0">
                <a:latin typeface="+mj-lt"/>
              </a:rPr>
              <a:t>О</a:t>
            </a:r>
            <a:r>
              <a:rPr lang="ru-RU" sz="1600" dirty="0" smtClean="0">
                <a:latin typeface="+mj-lt"/>
              </a:rPr>
              <a:t>т </a:t>
            </a:r>
            <a:r>
              <a:rPr lang="ru-RU" sz="1600" dirty="0">
                <a:latin typeface="+mj-lt"/>
              </a:rPr>
              <a:t>4 до 6 млн. </a:t>
            </a:r>
            <a:r>
              <a:rPr lang="ru-RU" sz="1600" dirty="0" smtClean="0">
                <a:latin typeface="+mj-lt"/>
              </a:rPr>
              <a:t>рублей за </a:t>
            </a:r>
            <a:r>
              <a:rPr lang="ru-RU" sz="1600" dirty="0">
                <a:latin typeface="+mj-lt"/>
              </a:rPr>
              <a:t>10-15</a:t>
            </a:r>
            <a:r>
              <a:rPr lang="ru-RU" sz="1600" dirty="0" smtClean="0">
                <a:latin typeface="+mj-lt"/>
              </a:rPr>
              <a:t>% от проекта включая созданную в процессе разработок </a:t>
            </a:r>
            <a:r>
              <a:rPr lang="ru-RU" sz="1600" dirty="0">
                <a:latin typeface="+mj-lt"/>
              </a:rPr>
              <a:t>интеллектуальную </a:t>
            </a:r>
            <a:r>
              <a:rPr lang="ru-RU" sz="1600" dirty="0" smtClean="0">
                <a:latin typeface="+mj-lt"/>
              </a:rPr>
              <a:t>собственность, конструкторскую документацию, промышленные образцы и лицензии на ПО. </a:t>
            </a:r>
            <a:r>
              <a:rPr lang="ru-RU" sz="1600" dirty="0">
                <a:latin typeface="+mj-lt"/>
              </a:rPr>
              <a:t>За инвестором дополнительно резервируется </a:t>
            </a:r>
            <a:r>
              <a:rPr lang="ru-RU" sz="1600" dirty="0" smtClean="0">
                <a:latin typeface="+mj-lt"/>
              </a:rPr>
              <a:t>15-20% доля, </a:t>
            </a:r>
            <a:r>
              <a:rPr lang="ru-RU" sz="1600" dirty="0">
                <a:latin typeface="+mj-lt"/>
              </a:rPr>
              <a:t>с возможностью выкупа по первоначальной </a:t>
            </a:r>
            <a:r>
              <a:rPr lang="ru-RU" sz="1600" dirty="0" smtClean="0">
                <a:latin typeface="+mj-lt"/>
              </a:rPr>
              <a:t>стоимости в течении 18 месяцев (400 тыс. рублей 1%).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Промышленная </a:t>
            </a:r>
            <a:r>
              <a:rPr lang="ru-RU" sz="1600" dirty="0">
                <a:latin typeface="+mj-lt"/>
              </a:rPr>
              <a:t>апробация: аэропорт, ВУЗ, </a:t>
            </a:r>
            <a:r>
              <a:rPr lang="ru-RU" sz="1600" dirty="0" smtClean="0">
                <a:latin typeface="+mj-lt"/>
              </a:rPr>
              <a:t>банк, супермаркет, клиника.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07258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333447"/>
            <a:ext cx="82133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</a:t>
            </a:r>
            <a:r>
              <a:rPr lang="ru-RU" sz="1600" b="1" dirty="0" smtClean="0">
                <a:latin typeface="+mj-lt"/>
              </a:rPr>
              <a:t>%</a:t>
            </a:r>
            <a:r>
              <a:rPr lang="ru-RU" sz="1600" dirty="0" smtClean="0">
                <a:latin typeface="+mj-lt"/>
              </a:rPr>
              <a:t>. </a:t>
            </a:r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год.</a:t>
            </a:r>
            <a:endParaRPr lang="ru-RU" sz="1600" dirty="0" smtClean="0"/>
          </a:p>
          <a:p>
            <a:r>
              <a:rPr lang="ru-RU" sz="1600" dirty="0"/>
              <a:t>• Проект </a:t>
            </a:r>
            <a:r>
              <a:rPr lang="ru-RU" sz="1600" dirty="0" smtClean="0"/>
              <a:t>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</a:p>
          <a:p>
            <a:r>
              <a:rPr lang="ru-RU" sz="1600" dirty="0"/>
              <a:t>• Рыночная </a:t>
            </a:r>
            <a:r>
              <a:rPr lang="ru-RU" sz="1600" dirty="0" smtClean="0"/>
              <a:t>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$10 000.</a:t>
            </a:r>
            <a:endParaRPr lang="ru-RU" sz="1600" b="1" dirty="0" smtClean="0"/>
          </a:p>
          <a:p>
            <a:r>
              <a:rPr lang="ru-RU" sz="1600" b="1" dirty="0" smtClean="0"/>
              <a:t> </a:t>
            </a:r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</a:t>
            </a:r>
            <a:r>
              <a:rPr lang="ru-RU" sz="1400" dirty="0" smtClean="0">
                <a:latin typeface="Century Gothic" panose="020B0502020202020204" pitchFamily="34" charset="0"/>
                <a:hlinkClick r:id="rId3"/>
              </a:rPr>
              <a:t>→ ТРЕНДЫ В ОБЛАСТИ КЛИНИНГОВЫХ РОБОТОВ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76618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57573" y="1964134"/>
            <a:ext cx="28048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наук.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 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осевого потока</a:t>
            </a:r>
            <a:r>
              <a:rPr lang="en-US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с цифровым управлением»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88" y="1964134"/>
            <a:ext cx="3140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7972" y="5062698"/>
            <a:ext cx="4727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</a:t>
            </a:r>
            <a:r>
              <a:rPr lang="en-US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И ДИЗАЙНЕРСКИЕ РЕШЕНИЯ:</a:t>
            </a:r>
          </a:p>
          <a:p>
            <a:pPr algn="ctr"/>
            <a:r>
              <a:rPr lang="ru-RU" sz="1400" dirty="0" smtClean="0">
                <a:latin typeface="+mj-lt"/>
                <a:hlinkClick r:id="rId6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6"/>
              </a:rPr>
              <a:t>→ </a:t>
            </a:r>
            <a:r>
              <a:rPr lang="ru-RU" sz="1400" dirty="0" smtClean="0">
                <a:latin typeface="+mj-lt"/>
                <a:hlinkClick r:id="rId6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713553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ИНТЕРНЕТ-ПРОФИЛЬ</a:t>
            </a:r>
            <a:endParaRPr lang="ru-RU" sz="12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72759"/>
              </p:ext>
            </p:extLst>
          </p:nvPr>
        </p:nvGraphicFramePr>
        <p:xfrm>
          <a:off x="5643222" y="3942621"/>
          <a:ext cx="1088474" cy="123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CorelDRAW" r:id="rId9" imgW="2869611" imgH="3265201" progId="CorelDraw.Graphic.19">
                  <p:embed/>
                </p:oleObj>
              </mc:Choice>
              <mc:Fallback>
                <p:oleObj name="CorelDRAW" r:id="rId9" imgW="2869611" imgH="3265201" progId="CorelDraw.Graphic.1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3222" y="3942621"/>
                        <a:ext cx="1088474" cy="1238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068075" y="5526281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11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12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10444" y="4285682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011788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4"/>
              </a:rPr>
              <a:t>→ </a:t>
            </a:r>
            <a:r>
              <a:rPr lang="ru-RU" sz="1400" dirty="0" smtClean="0">
                <a:latin typeface="+mj-lt"/>
                <a:hlinkClick r:id="rId14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17" y="215551"/>
            <a:ext cx="1632683" cy="136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6056</TotalTime>
  <Words>779</Words>
  <Application>Microsoft Office PowerPoint</Application>
  <PresentationFormat>Широкоэкранный</PresentationFormat>
  <Paragraphs>131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109</cp:revision>
  <dcterms:created xsi:type="dcterms:W3CDTF">2020-01-30T13:23:41Z</dcterms:created>
  <dcterms:modified xsi:type="dcterms:W3CDTF">2020-02-07T14:29:39Z</dcterms:modified>
</cp:coreProperties>
</file>