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0" r:id="rId4"/>
    <p:sldId id="258" r:id="rId5"/>
    <p:sldId id="257" r:id="rId6"/>
    <p:sldId id="259" r:id="rId7"/>
    <p:sldId id="265" r:id="rId8"/>
    <p:sldId id="266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51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1AD4A-142D-49F5-BC1E-BE60D7E78DA5}" type="datetimeFigureOut">
              <a:rPr lang="ru-RU" smtClean="0"/>
              <a:t>06.02.2020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66BE1-E7A2-4274-BBDE-9233ADD63E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2265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1AD4A-142D-49F5-BC1E-BE60D7E78DA5}" type="datetimeFigureOut">
              <a:rPr lang="ru-RU" smtClean="0"/>
              <a:t>06.02.2020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66BE1-E7A2-4274-BBDE-9233ADD63E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209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1AD4A-142D-49F5-BC1E-BE60D7E78DA5}" type="datetimeFigureOut">
              <a:rPr lang="ru-RU" smtClean="0"/>
              <a:t>06.02.2020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66BE1-E7A2-4274-BBDE-9233ADD63E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6849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1AD4A-142D-49F5-BC1E-BE60D7E78DA5}" type="datetimeFigureOut">
              <a:rPr lang="ru-RU" smtClean="0"/>
              <a:t>06.02.2020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66BE1-E7A2-4274-BBDE-9233ADD63E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7035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1AD4A-142D-49F5-BC1E-BE60D7E78DA5}" type="datetimeFigureOut">
              <a:rPr lang="ru-RU" smtClean="0"/>
              <a:t>06.02.2020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66BE1-E7A2-4274-BBDE-9233ADD63E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6807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1AD4A-142D-49F5-BC1E-BE60D7E78DA5}" type="datetimeFigureOut">
              <a:rPr lang="ru-RU" smtClean="0"/>
              <a:t>06.02.2020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66BE1-E7A2-4274-BBDE-9233ADD63E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0177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1AD4A-142D-49F5-BC1E-BE60D7E78DA5}" type="datetimeFigureOut">
              <a:rPr lang="ru-RU" smtClean="0"/>
              <a:t>06.02.2020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66BE1-E7A2-4274-BBDE-9233ADD63E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9464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1AD4A-142D-49F5-BC1E-BE60D7E78DA5}" type="datetimeFigureOut">
              <a:rPr lang="ru-RU" smtClean="0"/>
              <a:t>06.02.2020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66BE1-E7A2-4274-BBDE-9233ADD63E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46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1AD4A-142D-49F5-BC1E-BE60D7E78DA5}" type="datetimeFigureOut">
              <a:rPr lang="ru-RU" smtClean="0"/>
              <a:t>06.02.2020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66BE1-E7A2-4274-BBDE-9233ADD63E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1603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1AD4A-142D-49F5-BC1E-BE60D7E78DA5}" type="datetimeFigureOut">
              <a:rPr lang="ru-RU" smtClean="0"/>
              <a:t>06.02.2020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66BE1-E7A2-4274-BBDE-9233ADD63E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6379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1AD4A-142D-49F5-BC1E-BE60D7E78DA5}" type="datetimeFigureOut">
              <a:rPr lang="ru-RU" smtClean="0"/>
              <a:t>06.02.2020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66BE1-E7A2-4274-BBDE-9233ADD63E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8773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11AD4A-142D-49F5-BC1E-BE60D7E78DA5}" type="datetimeFigureOut">
              <a:rPr lang="ru-RU" smtClean="0"/>
              <a:t>06.02.2020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166BE1-E7A2-4274-BBDE-9233ADD63E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0896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rcher.ru/ru/o-kompanii/o-brende/novosti/istorii-kerkher/bolshe-nikakoi-uborki.html?&amp;Valid=False&amp;Signature=6003F752177A66243A71A62303E45701D03D3A2D3BBB23541505B76477D69230B139B2621A50E5407CB87F8C6F95EE2706EC13F38B3372AD621D15B663F04506&amp;TimeStamp=1576955550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emiia.ru/p/svv.html" TargetMode="External"/><Relationship Id="rId13" Type="http://schemas.openxmlformats.org/officeDocument/2006/relationships/image" Target="../media/image1.png"/><Relationship Id="rId3" Type="http://schemas.openxmlformats.org/officeDocument/2006/relationships/image" Target="../media/image3.png"/><Relationship Id="rId7" Type="http://schemas.openxmlformats.org/officeDocument/2006/relationships/image" Target="../media/image4.png"/><Relationship Id="rId12" Type="http://schemas.openxmlformats.org/officeDocument/2006/relationships/hyperlink" Target="mailto:info@iactuator.ru" TargetMode="Externa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hyperlink" Target="https://www.emiia.ru/p/radio.html" TargetMode="External"/><Relationship Id="rId11" Type="http://schemas.openxmlformats.org/officeDocument/2006/relationships/hyperlink" Target="http://www.iactuator.ru/" TargetMode="External"/><Relationship Id="rId5" Type="http://schemas.openxmlformats.org/officeDocument/2006/relationships/hyperlink" Target="https://www.emiia.ru/p/lan.html" TargetMode="External"/><Relationship Id="rId15" Type="http://schemas.openxmlformats.org/officeDocument/2006/relationships/image" Target="../media/image5.png"/><Relationship Id="rId10" Type="http://schemas.openxmlformats.org/officeDocument/2006/relationships/image" Target="../media/image2.emf"/><Relationship Id="rId4" Type="http://schemas.openxmlformats.org/officeDocument/2006/relationships/hyperlink" Target="https://www.iactuator.ru/fdm.html" TargetMode="External"/><Relationship Id="rId9" Type="http://schemas.openxmlformats.org/officeDocument/2006/relationships/oleObject" Target="../embeddings/oleObject1.bin"/><Relationship Id="rId14" Type="http://schemas.openxmlformats.org/officeDocument/2006/relationships/hyperlink" Target="https://www.iactuator.ru/em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8"/>
          <a:stretch/>
        </p:blipFill>
        <p:spPr>
          <a:xfrm>
            <a:off x="2793999" y="1420090"/>
            <a:ext cx="6311901" cy="3637392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362810" y="5057482"/>
            <a:ext cx="11829190" cy="16466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chemeClr val="accent1"/>
                </a:solidFill>
                <a:latin typeface="Orbitron" panose="02000000000000000000" pitchFamily="2" charset="0"/>
              </a:rPr>
              <a:t>ROBOT</a:t>
            </a:r>
            <a:r>
              <a:rPr lang="ru-RU" sz="3200" dirty="0" smtClean="0">
                <a:solidFill>
                  <a:schemeClr val="accent1"/>
                </a:solidFill>
                <a:latin typeface="Orbitron" panose="02000000000000000000" pitchFamily="2" charset="0"/>
              </a:rPr>
              <a:t> </a:t>
            </a:r>
            <a:r>
              <a:rPr lang="en-US" sz="3200" dirty="0" smtClean="0">
                <a:solidFill>
                  <a:schemeClr val="accent1"/>
                </a:solidFill>
                <a:latin typeface="Orbitron" panose="02000000000000000000" pitchFamily="2" charset="0"/>
              </a:rPr>
              <a:t>ACTUATOR </a:t>
            </a:r>
            <a:r>
              <a:rPr lang="ru-RU" sz="3200" dirty="0" smtClean="0">
                <a:solidFill>
                  <a:schemeClr val="accent1"/>
                </a:solidFill>
                <a:latin typeface="+mj-lt"/>
              </a:rPr>
              <a:t> </a:t>
            </a:r>
          </a:p>
          <a:p>
            <a:endParaRPr lang="ru-RU" sz="1500" b="1" dirty="0" smtClean="0">
              <a:latin typeface="+mj-lt"/>
            </a:endParaRPr>
          </a:p>
          <a:p>
            <a:r>
              <a:rPr lang="ru-RU" b="1" dirty="0" smtClean="0">
                <a:latin typeface="+mj-lt"/>
              </a:rPr>
              <a:t>АВТОМАТИЧЕСКАЯ ПОДМЕТАЛЬНО-ПОЛОМОЕЧНАЯ МАШИНА </a:t>
            </a:r>
          </a:p>
          <a:p>
            <a:r>
              <a:rPr lang="ru-RU" dirty="0" smtClean="0">
                <a:latin typeface="+mj-lt"/>
              </a:rPr>
              <a:t>РОБОТИЗИРОВАННЫЙ КОМПЛЕКС</a:t>
            </a:r>
            <a:r>
              <a:rPr lang="en-US" dirty="0" smtClean="0">
                <a:latin typeface="+mj-lt"/>
              </a:rPr>
              <a:t> </a:t>
            </a:r>
            <a:r>
              <a:rPr lang="ru-RU" dirty="0" smtClean="0">
                <a:latin typeface="+mj-lt"/>
              </a:rPr>
              <a:t>ДЛЯ ПРОМЫШЛЕННЫХ И БЫТОВЫХ ЗАДАЧ ПОД УПРАВЛЕНИЕМ НЕЙРОННОЙ СЕТИ.</a:t>
            </a:r>
          </a:p>
          <a:p>
            <a:r>
              <a:rPr lang="ru-RU" dirty="0" smtClean="0">
                <a:latin typeface="+mj-lt"/>
              </a:rPr>
              <a:t>С ФУНКЦИЯМИ ДИАЛОГА, МОНИТОРИНГА КАЧЕСТВА ВОЗДУХА, ПОЖАРОТУШЕНИЯ, ОХРАНЫ ПОМЕЩЕНИЯ</a:t>
            </a:r>
            <a:r>
              <a:rPr lang="ru-RU" sz="1500" dirty="0" smtClean="0">
                <a:latin typeface="+mj-lt"/>
              </a:rPr>
              <a:t>..</a:t>
            </a:r>
            <a:endParaRPr lang="en-US" sz="15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14339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69" r="23528"/>
          <a:stretch/>
        </p:blipFill>
        <p:spPr>
          <a:xfrm>
            <a:off x="4724401" y="1426877"/>
            <a:ext cx="2873796" cy="3645920"/>
          </a:xfrm>
          <a:prstGeom prst="rect">
            <a:avLst/>
          </a:prstGeom>
        </p:spPr>
      </p:pic>
      <p:sp>
        <p:nvSpPr>
          <p:cNvPr id="26" name="Прямоугольник 25"/>
          <p:cNvSpPr/>
          <p:nvPr/>
        </p:nvSpPr>
        <p:spPr>
          <a:xfrm>
            <a:off x="7975600" y="1898649"/>
            <a:ext cx="24878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100" dirty="0" smtClean="0"/>
              <a:t>  </a:t>
            </a:r>
            <a:endParaRPr lang="ru-RU" sz="1100" dirty="0"/>
          </a:p>
        </p:txBody>
      </p:sp>
      <p:cxnSp>
        <p:nvCxnSpPr>
          <p:cNvPr id="30" name="Прямая соединительная линия 29"/>
          <p:cNvCxnSpPr/>
          <p:nvPr/>
        </p:nvCxnSpPr>
        <p:spPr>
          <a:xfrm flipH="1">
            <a:off x="4279603" y="3249837"/>
            <a:ext cx="559098" cy="1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Прямоугольник 30"/>
          <p:cNvSpPr/>
          <p:nvPr/>
        </p:nvSpPr>
        <p:spPr>
          <a:xfrm>
            <a:off x="1317884" y="2862656"/>
            <a:ext cx="288162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ПЛАНИРУЕМАЯ РЫНОЧНАЯ</a:t>
            </a:r>
          </a:p>
          <a:p>
            <a:r>
              <a:rPr lang="ru-RU" dirty="0" smtClean="0"/>
              <a:t>ДОЛЯ</a:t>
            </a:r>
            <a:r>
              <a:rPr lang="ru-RU" dirty="0"/>
              <a:t> </a:t>
            </a:r>
            <a:r>
              <a:rPr lang="ru-RU" dirty="0" smtClean="0"/>
              <a:t>ПРОЕКТА ЕАЭС:</a:t>
            </a:r>
          </a:p>
          <a:p>
            <a:r>
              <a:rPr lang="en-US" b="1" dirty="0" smtClean="0"/>
              <a:t>30-</a:t>
            </a:r>
            <a:r>
              <a:rPr lang="ru-RU" b="1" dirty="0" smtClean="0"/>
              <a:t>50%  </a:t>
            </a:r>
            <a:endParaRPr lang="ru-RU" b="1" dirty="0"/>
          </a:p>
        </p:txBody>
      </p:sp>
      <p:sp>
        <p:nvSpPr>
          <p:cNvPr id="35" name="Прямоугольник 34"/>
          <p:cNvSpPr/>
          <p:nvPr/>
        </p:nvSpPr>
        <p:spPr>
          <a:xfrm>
            <a:off x="4104473" y="5590800"/>
            <a:ext cx="70430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ПЕРИОД РАЗРАБОТКИ, ПАТЕНТОВАНИЯ, ПРОМЫШЛЕННОЙ АПРОБАЦИИ И СЕРТИФИКАЦИИ: </a:t>
            </a:r>
            <a:r>
              <a:rPr lang="ru-RU" b="1" dirty="0" smtClean="0"/>
              <a:t>10-18 МЕСЯЦЕВ</a:t>
            </a:r>
          </a:p>
        </p:txBody>
      </p:sp>
      <p:cxnSp>
        <p:nvCxnSpPr>
          <p:cNvPr id="44" name="Прямая соединительная линия 43"/>
          <p:cNvCxnSpPr/>
          <p:nvPr/>
        </p:nvCxnSpPr>
        <p:spPr>
          <a:xfrm flipV="1">
            <a:off x="7353003" y="849073"/>
            <a:ext cx="596157" cy="10471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 flipV="1">
            <a:off x="7340600" y="2155254"/>
            <a:ext cx="647700" cy="4101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Прямоугольник 49"/>
          <p:cNvSpPr/>
          <p:nvPr/>
        </p:nvSpPr>
        <p:spPr>
          <a:xfrm>
            <a:off x="1317884" y="594863"/>
            <a:ext cx="254928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ЕМКОСТЬ РЫНКА ЕАЭС:</a:t>
            </a:r>
          </a:p>
          <a:p>
            <a:r>
              <a:rPr lang="ru-RU" b="1" dirty="0" smtClean="0"/>
              <a:t>БОЛЕЕ </a:t>
            </a:r>
            <a:r>
              <a:rPr lang="en-US" b="1" dirty="0" smtClean="0"/>
              <a:t>$</a:t>
            </a:r>
            <a:r>
              <a:rPr lang="ru-RU" b="1" dirty="0" smtClean="0"/>
              <a:t>1 МЛРД (ГОД).</a:t>
            </a:r>
          </a:p>
        </p:txBody>
      </p:sp>
      <p:sp>
        <p:nvSpPr>
          <p:cNvPr id="19" name="Прямоугольник 18"/>
          <p:cNvSpPr/>
          <p:nvPr/>
        </p:nvSpPr>
        <p:spPr>
          <a:xfrm>
            <a:off x="8021196" y="1971054"/>
            <a:ext cx="245746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ВЫХОД НА РЫНОК </a:t>
            </a:r>
            <a:r>
              <a:rPr lang="en-US" dirty="0" smtClean="0"/>
              <a:t>AT</a:t>
            </a:r>
            <a:r>
              <a:rPr lang="ru-RU" dirty="0" smtClean="0"/>
              <a:t>Р:</a:t>
            </a:r>
          </a:p>
          <a:p>
            <a:r>
              <a:rPr lang="ru-RU" b="1" dirty="0" smtClean="0"/>
              <a:t>202</a:t>
            </a:r>
            <a:r>
              <a:rPr lang="en-US" b="1" dirty="0" smtClean="0"/>
              <a:t>3 </a:t>
            </a:r>
            <a:r>
              <a:rPr lang="ru-RU" b="1" dirty="0" smtClean="0"/>
              <a:t>ГОД.  </a:t>
            </a:r>
            <a:endParaRPr lang="ru-RU" b="1" dirty="0"/>
          </a:p>
        </p:txBody>
      </p:sp>
      <p:cxnSp>
        <p:nvCxnSpPr>
          <p:cNvPr id="22" name="Прямая соединительная линия 21"/>
          <p:cNvCxnSpPr/>
          <p:nvPr/>
        </p:nvCxnSpPr>
        <p:spPr>
          <a:xfrm flipH="1">
            <a:off x="7353003" y="3248474"/>
            <a:ext cx="559098" cy="1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Прямоугольник 22"/>
          <p:cNvSpPr/>
          <p:nvPr/>
        </p:nvSpPr>
        <p:spPr>
          <a:xfrm>
            <a:off x="7988003" y="3032000"/>
            <a:ext cx="401725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НЕОБХОДИМАЯ СУММА ИНВЕСТИЦИЙ:</a:t>
            </a:r>
          </a:p>
          <a:p>
            <a:r>
              <a:rPr lang="ru-RU" b="1" dirty="0" smtClean="0"/>
              <a:t>ОТ 4 ДО 6 </a:t>
            </a:r>
            <a:r>
              <a:rPr lang="ru-RU" b="1" dirty="0" smtClean="0"/>
              <a:t>МЛН </a:t>
            </a:r>
            <a:r>
              <a:rPr lang="ru-RU" b="1" dirty="0" smtClean="0"/>
              <a:t>РУБЛЕЙ</a:t>
            </a:r>
            <a:endParaRPr lang="ru-RU" b="1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7988003" y="594864"/>
            <a:ext cx="260693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ВЫХОД НА РЫНОК ЕАЭС:</a:t>
            </a:r>
          </a:p>
          <a:p>
            <a:r>
              <a:rPr lang="ru-RU" b="1" dirty="0" smtClean="0"/>
              <a:t>2021-2022 ГГ.  </a:t>
            </a:r>
            <a:endParaRPr lang="ru-RU" b="1" dirty="0"/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 flipH="1">
            <a:off x="4279603" y="4533900"/>
            <a:ext cx="965497" cy="889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единительная линия 3"/>
          <p:cNvCxnSpPr/>
          <p:nvPr/>
        </p:nvCxnSpPr>
        <p:spPr>
          <a:xfrm flipH="1" flipV="1">
            <a:off x="4094840" y="1257375"/>
            <a:ext cx="807974" cy="7136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8600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69" r="23528"/>
          <a:stretch/>
        </p:blipFill>
        <p:spPr>
          <a:xfrm>
            <a:off x="4724401" y="1426877"/>
            <a:ext cx="2873796" cy="3645920"/>
          </a:xfrm>
          <a:prstGeom prst="rect">
            <a:avLst/>
          </a:prstGeom>
        </p:spPr>
      </p:pic>
      <p:sp>
        <p:nvSpPr>
          <p:cNvPr id="18" name="Прямоугольник 17"/>
          <p:cNvSpPr/>
          <p:nvPr/>
        </p:nvSpPr>
        <p:spPr>
          <a:xfrm>
            <a:off x="8025657" y="671065"/>
            <a:ext cx="35795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СТОИМОСТЬ: </a:t>
            </a:r>
            <a:r>
              <a:rPr lang="ru-RU" b="1" dirty="0" smtClean="0"/>
              <a:t>ОТ 500 ТЫС. РУБЛЕЙ</a:t>
            </a:r>
          </a:p>
        </p:txBody>
      </p:sp>
      <p:sp>
        <p:nvSpPr>
          <p:cNvPr id="26" name="Прямоугольник 25"/>
          <p:cNvSpPr/>
          <p:nvPr/>
        </p:nvSpPr>
        <p:spPr>
          <a:xfrm>
            <a:off x="7975600" y="1898649"/>
            <a:ext cx="24878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100" dirty="0" smtClean="0"/>
              <a:t>  </a:t>
            </a:r>
            <a:endParaRPr lang="ru-RU" sz="1100" dirty="0"/>
          </a:p>
        </p:txBody>
      </p:sp>
      <p:cxnSp>
        <p:nvCxnSpPr>
          <p:cNvPr id="30" name="Прямая соединительная линия 29"/>
          <p:cNvCxnSpPr/>
          <p:nvPr/>
        </p:nvCxnSpPr>
        <p:spPr>
          <a:xfrm flipH="1">
            <a:off x="4254203" y="3249837"/>
            <a:ext cx="559098" cy="1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Прямоугольник 30"/>
          <p:cNvSpPr/>
          <p:nvPr/>
        </p:nvSpPr>
        <p:spPr>
          <a:xfrm>
            <a:off x="1023096" y="3906960"/>
            <a:ext cx="33327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СРОК ЭКСПЛУАТАЦИИ: </a:t>
            </a:r>
            <a:r>
              <a:rPr lang="ru-RU" b="1" dirty="0" smtClean="0"/>
              <a:t>5-10 ЛЕТ</a:t>
            </a:r>
            <a:r>
              <a:rPr lang="ru-RU" sz="1100" b="1" dirty="0" smtClean="0"/>
              <a:t>  </a:t>
            </a:r>
            <a:endParaRPr lang="ru-RU" sz="1100" b="1" dirty="0"/>
          </a:p>
        </p:txBody>
      </p:sp>
      <p:sp>
        <p:nvSpPr>
          <p:cNvPr id="35" name="Прямоугольник 34"/>
          <p:cNvSpPr/>
          <p:nvPr/>
        </p:nvSpPr>
        <p:spPr>
          <a:xfrm>
            <a:off x="1257952" y="864170"/>
            <a:ext cx="29612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СРОК ОКУПАЕМОСТИ: </a:t>
            </a:r>
            <a:r>
              <a:rPr lang="ru-RU" b="1" dirty="0" smtClean="0"/>
              <a:t>1 ГОД</a:t>
            </a:r>
          </a:p>
        </p:txBody>
      </p:sp>
      <p:cxnSp>
        <p:nvCxnSpPr>
          <p:cNvPr id="42" name="Прямая соединительная линия 41"/>
          <p:cNvCxnSpPr/>
          <p:nvPr/>
        </p:nvCxnSpPr>
        <p:spPr>
          <a:xfrm flipH="1" flipV="1">
            <a:off x="4355803" y="1072634"/>
            <a:ext cx="952501" cy="490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43"/>
          <p:cNvCxnSpPr/>
          <p:nvPr/>
        </p:nvCxnSpPr>
        <p:spPr>
          <a:xfrm flipV="1">
            <a:off x="7340600" y="826263"/>
            <a:ext cx="596157" cy="10471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 flipV="1">
            <a:off x="7340600" y="2155254"/>
            <a:ext cx="647700" cy="4101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Прямоугольник 49"/>
          <p:cNvSpPr/>
          <p:nvPr/>
        </p:nvSpPr>
        <p:spPr>
          <a:xfrm>
            <a:off x="939404" y="2061871"/>
            <a:ext cx="33228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ЗАМЕНЯЕТ ТРУД </a:t>
            </a:r>
            <a:r>
              <a:rPr lang="ru-RU" b="1" dirty="0" smtClean="0"/>
              <a:t>ДВУХ ЧЕЛОВЕК</a:t>
            </a:r>
            <a:endParaRPr lang="ru-RU" sz="1100" b="1" dirty="0" smtClean="0"/>
          </a:p>
        </p:txBody>
      </p:sp>
      <p:cxnSp>
        <p:nvCxnSpPr>
          <p:cNvPr id="51" name="Прямая соединительная линия 50"/>
          <p:cNvCxnSpPr/>
          <p:nvPr/>
        </p:nvCxnSpPr>
        <p:spPr>
          <a:xfrm flipH="1">
            <a:off x="4254203" y="2246537"/>
            <a:ext cx="559098" cy="1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Прямоугольник 18"/>
          <p:cNvSpPr/>
          <p:nvPr/>
        </p:nvSpPr>
        <p:spPr>
          <a:xfrm>
            <a:off x="7966795" y="1990263"/>
            <a:ext cx="39040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БИЗНЕС-МОДЕЛЬ: </a:t>
            </a:r>
            <a:r>
              <a:rPr lang="ru-RU" b="1" dirty="0" smtClean="0"/>
              <a:t>РОБОТ КАК УСЛУГА</a:t>
            </a:r>
          </a:p>
        </p:txBody>
      </p:sp>
      <p:cxnSp>
        <p:nvCxnSpPr>
          <p:cNvPr id="22" name="Прямая соединительная линия 21"/>
          <p:cNvCxnSpPr/>
          <p:nvPr/>
        </p:nvCxnSpPr>
        <p:spPr>
          <a:xfrm flipH="1">
            <a:off x="7353003" y="3248474"/>
            <a:ext cx="559098" cy="1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Прямоугольник 22"/>
          <p:cNvSpPr/>
          <p:nvPr/>
        </p:nvSpPr>
        <p:spPr>
          <a:xfrm>
            <a:off x="7966795" y="3052945"/>
            <a:ext cx="40278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TRADE-IN,</a:t>
            </a:r>
            <a:r>
              <a:rPr lang="ru-RU" dirty="0" smtClean="0"/>
              <a:t> </a:t>
            </a:r>
            <a:r>
              <a:rPr lang="ru-RU" b="1" dirty="0" smtClean="0"/>
              <a:t>ВОССТАНОВЛЕНИЕ</a:t>
            </a:r>
            <a:r>
              <a:rPr lang="ru-RU" dirty="0" smtClean="0"/>
              <a:t>,</a:t>
            </a:r>
            <a:r>
              <a:rPr lang="en-US" dirty="0" smtClean="0"/>
              <a:t> </a:t>
            </a:r>
            <a:r>
              <a:rPr lang="ru-RU" dirty="0" smtClean="0"/>
              <a:t>ЛИЗИНГ..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 flipH="1">
            <a:off x="4305003" y="3835400"/>
            <a:ext cx="559098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Прямоугольник 19"/>
          <p:cNvSpPr/>
          <p:nvPr/>
        </p:nvSpPr>
        <p:spPr>
          <a:xfrm>
            <a:off x="1257952" y="3088326"/>
            <a:ext cx="30376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РАБОТАЕТ </a:t>
            </a:r>
            <a:r>
              <a:rPr lang="ru-RU" b="1" dirty="0" smtClean="0"/>
              <a:t>20 ЧАСОВ В СУТКИ</a:t>
            </a:r>
            <a:endParaRPr lang="ru-RU" sz="1100" b="1" dirty="0" smtClean="0"/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7523038" y="4091626"/>
            <a:ext cx="4437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Прямоугольник 20"/>
          <p:cNvSpPr/>
          <p:nvPr/>
        </p:nvSpPr>
        <p:spPr>
          <a:xfrm>
            <a:off x="7966795" y="3879334"/>
            <a:ext cx="30501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СЕРВИСНОЕ ОБСЛУЖИВАНИЕ</a:t>
            </a:r>
          </a:p>
        </p:txBody>
      </p:sp>
    </p:spTree>
    <p:extLst>
      <p:ext uri="{BB962C8B-B14F-4D97-AF65-F5344CB8AC3E}">
        <p14:creationId xmlns:p14="http://schemas.microsoft.com/office/powerpoint/2010/main" val="2589477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69" r="23528"/>
          <a:stretch/>
        </p:blipFill>
        <p:spPr>
          <a:xfrm>
            <a:off x="4724401" y="1426877"/>
            <a:ext cx="2873796" cy="3645920"/>
          </a:xfrm>
          <a:prstGeom prst="rect">
            <a:avLst/>
          </a:prstGeom>
        </p:spPr>
      </p:pic>
      <p:cxnSp>
        <p:nvCxnSpPr>
          <p:cNvPr id="17" name="Прямая соединительная линия 16"/>
          <p:cNvCxnSpPr/>
          <p:nvPr/>
        </p:nvCxnSpPr>
        <p:spPr>
          <a:xfrm flipH="1">
            <a:off x="3974952" y="4494711"/>
            <a:ext cx="1114252" cy="5780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Прямоугольник 17"/>
          <p:cNvSpPr/>
          <p:nvPr/>
        </p:nvSpPr>
        <p:spPr>
          <a:xfrm>
            <a:off x="7924057" y="594865"/>
            <a:ext cx="328173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ЭКРАН, ДИНАМИК, МИКРОФОН</a:t>
            </a:r>
          </a:p>
          <a:p>
            <a:r>
              <a:rPr lang="ru-RU" sz="1100" dirty="0" smtClean="0"/>
              <a:t>ДИАЛОГОВЫЕ И ИНФОРМАЦИОННЫЕ ФУНКЦИИ</a:t>
            </a:r>
            <a:endParaRPr lang="en-US" sz="1100" dirty="0" smtClean="0"/>
          </a:p>
          <a:p>
            <a:r>
              <a:rPr lang="en-US" sz="1100" dirty="0" smtClean="0"/>
              <a:t>(</a:t>
            </a:r>
            <a:r>
              <a:rPr lang="ru-RU" sz="1100" dirty="0" smtClean="0"/>
              <a:t>ШТРИХ КОД, </a:t>
            </a:r>
            <a:r>
              <a:rPr lang="en-US" sz="1100" dirty="0" smtClean="0"/>
              <a:t>QR, NFC..)</a:t>
            </a:r>
            <a:endParaRPr lang="ru-RU" sz="1100" dirty="0"/>
          </a:p>
        </p:txBody>
      </p:sp>
      <p:sp>
        <p:nvSpPr>
          <p:cNvPr id="20" name="Прямоугольник 19"/>
          <p:cNvSpPr/>
          <p:nvPr/>
        </p:nvSpPr>
        <p:spPr>
          <a:xfrm>
            <a:off x="8058251" y="3800614"/>
            <a:ext cx="325089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ОБРАБОТКА УЛЬТРАФИОЛЕТОМ</a:t>
            </a:r>
          </a:p>
          <a:p>
            <a:r>
              <a:rPr lang="ru-RU" sz="1100" dirty="0" smtClean="0"/>
              <a:t>ДЕЗИНФЕКЦИЯ</a:t>
            </a:r>
          </a:p>
          <a:p>
            <a:r>
              <a:rPr lang="ru-RU" sz="1100" dirty="0" smtClean="0"/>
              <a:t>    </a:t>
            </a:r>
            <a:endParaRPr lang="ru-RU" sz="1100" dirty="0"/>
          </a:p>
        </p:txBody>
      </p:sp>
      <p:sp>
        <p:nvSpPr>
          <p:cNvPr id="21" name="Прямоугольник 20"/>
          <p:cNvSpPr/>
          <p:nvPr/>
        </p:nvSpPr>
        <p:spPr>
          <a:xfrm>
            <a:off x="349578" y="4910870"/>
            <a:ext cx="3706464" cy="5386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УЛЬТРАЗВУКОВАЯ ОБРАБОТКА</a:t>
            </a:r>
          </a:p>
          <a:p>
            <a:r>
              <a:rPr lang="ru-RU" sz="1100" dirty="0" smtClean="0"/>
              <a:t>ОЧИСТКА ТРУДНОДОСТУПНЫХ  УЧАСТКОВ ПОВЕРХНОСТЕЙ</a:t>
            </a:r>
            <a:endParaRPr lang="ru-RU" sz="1100" dirty="0"/>
          </a:p>
        </p:txBody>
      </p:sp>
      <p:cxnSp>
        <p:nvCxnSpPr>
          <p:cNvPr id="24" name="Прямая соединительная линия 23"/>
          <p:cNvCxnSpPr/>
          <p:nvPr/>
        </p:nvCxnSpPr>
        <p:spPr>
          <a:xfrm>
            <a:off x="7499451" y="4003248"/>
            <a:ext cx="558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Прямоугольник 25"/>
          <p:cNvSpPr/>
          <p:nvPr/>
        </p:nvSpPr>
        <p:spPr>
          <a:xfrm>
            <a:off x="7975600" y="1898649"/>
            <a:ext cx="3060453" cy="5386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СИСТЕМА ПОЖАРОТУШЕНИЯ</a:t>
            </a:r>
          </a:p>
          <a:p>
            <a:r>
              <a:rPr lang="ru-RU" sz="1100" dirty="0" smtClean="0"/>
              <a:t>МОНИТОРИНГ КАЧЕСТВА ВОЗДУХА    </a:t>
            </a:r>
            <a:endParaRPr lang="ru-RU" sz="1100" dirty="0"/>
          </a:p>
        </p:txBody>
      </p:sp>
      <p:cxnSp>
        <p:nvCxnSpPr>
          <p:cNvPr id="30" name="Прямая соединительная линия 29"/>
          <p:cNvCxnSpPr/>
          <p:nvPr/>
        </p:nvCxnSpPr>
        <p:spPr>
          <a:xfrm flipH="1">
            <a:off x="4254203" y="3602976"/>
            <a:ext cx="559098" cy="1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Прямоугольник 30"/>
          <p:cNvSpPr/>
          <p:nvPr/>
        </p:nvSpPr>
        <p:spPr>
          <a:xfrm>
            <a:off x="349578" y="3444733"/>
            <a:ext cx="3555782" cy="5386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ФИЛЬТРАЦИЯ ВОДЫ</a:t>
            </a:r>
          </a:p>
          <a:p>
            <a:r>
              <a:rPr lang="ru-RU" sz="1100" dirty="0" smtClean="0"/>
              <a:t>ОЧИСТКА ВОДЫ ДЛЯ ПОВТОРНОГО ИСПОЛЬЗОВАНИЯ  </a:t>
            </a:r>
            <a:endParaRPr lang="ru-RU" sz="1100" dirty="0"/>
          </a:p>
        </p:txBody>
      </p:sp>
      <p:sp>
        <p:nvSpPr>
          <p:cNvPr id="35" name="Прямоугольник 34"/>
          <p:cNvSpPr/>
          <p:nvPr/>
        </p:nvSpPr>
        <p:spPr>
          <a:xfrm>
            <a:off x="335601" y="594865"/>
            <a:ext cx="377244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AI-</a:t>
            </a:r>
            <a:r>
              <a:rPr lang="ru-RU" dirty="0" smtClean="0"/>
              <a:t>НАВИГАЦИЯ, МАШИННОЕ ЗРЕНИЕ</a:t>
            </a:r>
          </a:p>
          <a:p>
            <a:r>
              <a:rPr lang="ru-RU" sz="1100" dirty="0" smtClean="0"/>
              <a:t>НАВИГАЦИОННЫЕ И ОХРАННЫЕ ФУНКЦИИ </a:t>
            </a:r>
          </a:p>
          <a:p>
            <a:r>
              <a:rPr lang="ru-RU" sz="1100" dirty="0" smtClean="0"/>
              <a:t>(РАДИООПТИКА, ЛИДАР, КАМЕРЫ, </a:t>
            </a:r>
            <a:r>
              <a:rPr lang="en-US" sz="1100" dirty="0" smtClean="0"/>
              <a:t>RFID</a:t>
            </a:r>
            <a:r>
              <a:rPr lang="ru-RU" sz="1100" dirty="0" smtClean="0"/>
              <a:t>..)  </a:t>
            </a:r>
            <a:endParaRPr lang="ru-RU" sz="1100" dirty="0"/>
          </a:p>
        </p:txBody>
      </p:sp>
      <p:cxnSp>
        <p:nvCxnSpPr>
          <p:cNvPr id="38" name="Прямая соединительная линия 37"/>
          <p:cNvCxnSpPr/>
          <p:nvPr/>
        </p:nvCxnSpPr>
        <p:spPr>
          <a:xfrm>
            <a:off x="6705600" y="4749800"/>
            <a:ext cx="1270000" cy="1130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Прямоугольник 38"/>
          <p:cNvSpPr/>
          <p:nvPr/>
        </p:nvSpPr>
        <p:spPr>
          <a:xfrm>
            <a:off x="8061747" y="5635908"/>
            <a:ext cx="413025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МОТОР-КОЛЕСА, РЕКУПЕРАЦИЯ</a:t>
            </a:r>
          </a:p>
          <a:p>
            <a:r>
              <a:rPr lang="ru-RU" sz="1100" dirty="0" smtClean="0"/>
              <a:t>НУЛЕВОЙ РАДИУС РАЗВОРОТА С НЕЗАВИСИМЫМИ ПРИВОДАМИ</a:t>
            </a:r>
          </a:p>
          <a:p>
            <a:r>
              <a:rPr lang="ru-RU" sz="1100" dirty="0" smtClean="0"/>
              <a:t>    </a:t>
            </a:r>
            <a:endParaRPr lang="ru-RU" sz="1100" dirty="0"/>
          </a:p>
        </p:txBody>
      </p:sp>
      <p:cxnSp>
        <p:nvCxnSpPr>
          <p:cNvPr id="42" name="Прямая соединительная линия 41"/>
          <p:cNvCxnSpPr/>
          <p:nvPr/>
        </p:nvCxnSpPr>
        <p:spPr>
          <a:xfrm flipH="1" flipV="1">
            <a:off x="4355803" y="866240"/>
            <a:ext cx="952500" cy="68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43"/>
          <p:cNvCxnSpPr>
            <a:endCxn id="18" idx="1"/>
          </p:cNvCxnSpPr>
          <p:nvPr/>
        </p:nvCxnSpPr>
        <p:spPr>
          <a:xfrm flipV="1">
            <a:off x="7327900" y="948808"/>
            <a:ext cx="596157" cy="9625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 flipV="1">
            <a:off x="7340600" y="2155254"/>
            <a:ext cx="647700" cy="4101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Прямоугольник 49"/>
          <p:cNvSpPr/>
          <p:nvPr/>
        </p:nvSpPr>
        <p:spPr>
          <a:xfrm>
            <a:off x="335601" y="2044351"/>
            <a:ext cx="447430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ИНТЕЛЛЕКТУАЛЬНЫЕ ФУНКЦИИ</a:t>
            </a:r>
          </a:p>
          <a:p>
            <a:r>
              <a:rPr lang="ru-RU" sz="1100" dirty="0" smtClean="0"/>
              <a:t>АВТОМАТИЧЕСКАЯ СМЕНА АККУМУЛЯТОРОВ, ЗАПРАВКА ВОДЫ И СЛИВ</a:t>
            </a:r>
          </a:p>
          <a:p>
            <a:endParaRPr lang="ru-RU" sz="1100" dirty="0"/>
          </a:p>
        </p:txBody>
      </p:sp>
      <p:cxnSp>
        <p:nvCxnSpPr>
          <p:cNvPr id="51" name="Прямая соединительная линия 50"/>
          <p:cNvCxnSpPr/>
          <p:nvPr/>
        </p:nvCxnSpPr>
        <p:spPr>
          <a:xfrm flipH="1">
            <a:off x="4254203" y="2246537"/>
            <a:ext cx="559098" cy="1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4453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471" t="40014" b="40570"/>
          <a:stretch/>
        </p:blipFill>
        <p:spPr>
          <a:xfrm>
            <a:off x="3937000" y="3149121"/>
            <a:ext cx="1574801" cy="733679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3860800" y="4260671"/>
            <a:ext cx="7442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latin typeface="+mj-lt"/>
              </a:rPr>
              <a:t>• АВТОНОМНАЯ НЕЙРОННАЯ СЕТЬ</a:t>
            </a:r>
            <a:r>
              <a:rPr lang="en-US" dirty="0" smtClean="0">
                <a:latin typeface="+mj-lt"/>
              </a:rPr>
              <a:t> </a:t>
            </a:r>
            <a:r>
              <a:rPr lang="ru-RU" dirty="0">
                <a:latin typeface="+mj-lt"/>
              </a:rPr>
              <a:t>– </a:t>
            </a:r>
            <a:r>
              <a:rPr lang="en-US" b="1" dirty="0" smtClean="0">
                <a:latin typeface="+mj-lt"/>
              </a:rPr>
              <a:t>EMIIA</a:t>
            </a:r>
            <a:r>
              <a:rPr lang="en-US" dirty="0" smtClean="0">
                <a:latin typeface="+mj-lt"/>
              </a:rPr>
              <a:t> </a:t>
            </a:r>
            <a:r>
              <a:rPr lang="en-US" b="1" dirty="0" smtClean="0">
                <a:latin typeface="+mj-lt"/>
              </a:rPr>
              <a:t>Artificial Neural Network</a:t>
            </a:r>
            <a:endParaRPr lang="ru-RU" dirty="0">
              <a:latin typeface="+mj-lt"/>
            </a:endParaRPr>
          </a:p>
          <a:p>
            <a:r>
              <a:rPr lang="ru-RU" dirty="0">
                <a:latin typeface="+mj-lt"/>
              </a:rPr>
              <a:t>• </a:t>
            </a:r>
            <a:r>
              <a:rPr lang="ru-RU" dirty="0" smtClean="0">
                <a:latin typeface="+mj-lt"/>
              </a:rPr>
              <a:t>МАШИННОЕ ЗРЕНИЕ </a:t>
            </a:r>
            <a:r>
              <a:rPr lang="ru-RU" dirty="0">
                <a:latin typeface="+mj-lt"/>
              </a:rPr>
              <a:t>– </a:t>
            </a:r>
            <a:r>
              <a:rPr lang="ru-RU" b="1" dirty="0">
                <a:latin typeface="+mj-lt"/>
              </a:rPr>
              <a:t>когнитивная </a:t>
            </a:r>
            <a:r>
              <a:rPr lang="ru-RU" b="1" dirty="0" err="1" smtClean="0">
                <a:latin typeface="+mj-lt"/>
              </a:rPr>
              <a:t>радиооптика</a:t>
            </a:r>
            <a:r>
              <a:rPr lang="ru-RU" b="1" dirty="0" smtClean="0">
                <a:latin typeface="+mj-lt"/>
              </a:rPr>
              <a:t>/</a:t>
            </a:r>
            <a:r>
              <a:rPr lang="en-US" b="1" dirty="0">
                <a:latin typeface="+mj-lt"/>
              </a:rPr>
              <a:t>cognitive radio optics</a:t>
            </a: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• </a:t>
            </a:r>
            <a:r>
              <a:rPr lang="ru-RU" dirty="0" smtClean="0">
                <a:latin typeface="+mj-lt"/>
              </a:rPr>
              <a:t>ЯЧЕИСТАЯ БЕСПРОВОДНАЯ СЕТЬ –</a:t>
            </a:r>
            <a:r>
              <a:rPr lang="ru-RU" dirty="0">
                <a:latin typeface="+mj-lt"/>
              </a:rPr>
              <a:t> </a:t>
            </a:r>
            <a:r>
              <a:rPr lang="en-US" b="1" dirty="0" smtClean="0">
                <a:latin typeface="+mj-lt"/>
              </a:rPr>
              <a:t>Wi-Fi</a:t>
            </a:r>
            <a:r>
              <a:rPr lang="en-US" dirty="0" smtClean="0">
                <a:latin typeface="+mj-lt"/>
              </a:rPr>
              <a:t> </a:t>
            </a:r>
            <a:r>
              <a:rPr lang="en-US" b="1" dirty="0" smtClean="0">
                <a:latin typeface="+mj-lt"/>
              </a:rPr>
              <a:t>Wireless </a:t>
            </a:r>
            <a:r>
              <a:rPr lang="en-US" b="1" dirty="0">
                <a:latin typeface="+mj-lt"/>
              </a:rPr>
              <a:t>Mesh Network</a:t>
            </a: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• </a:t>
            </a:r>
            <a:r>
              <a:rPr lang="ru-RU" dirty="0" smtClean="0">
                <a:latin typeface="+mj-lt"/>
              </a:rPr>
              <a:t>ТУМАННЫЕ</a:t>
            </a:r>
            <a:r>
              <a:rPr lang="en-US" dirty="0" smtClean="0">
                <a:latin typeface="+mj-lt"/>
              </a:rPr>
              <a:t>/</a:t>
            </a:r>
            <a:r>
              <a:rPr lang="ru-RU" dirty="0" smtClean="0">
                <a:latin typeface="+mj-lt"/>
              </a:rPr>
              <a:t>ПЕРИФЕРИЙНЫЕ ВЫЧИСЛЕНИЯ –</a:t>
            </a:r>
            <a:r>
              <a:rPr lang="ru-RU" dirty="0">
                <a:latin typeface="+mj-lt"/>
              </a:rPr>
              <a:t> </a:t>
            </a:r>
            <a:r>
              <a:rPr lang="en-US" b="1" dirty="0">
                <a:latin typeface="+mj-lt"/>
              </a:rPr>
              <a:t>Fog/Edge </a:t>
            </a:r>
            <a:r>
              <a:rPr lang="en-US" b="1" dirty="0" smtClean="0">
                <a:latin typeface="+mj-lt"/>
              </a:rPr>
              <a:t>Computing</a:t>
            </a:r>
            <a:endParaRPr lang="en-US" dirty="0">
              <a:latin typeface="+mj-lt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3937000" y="1909477"/>
            <a:ext cx="6719495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>
                <a:latin typeface="+mj-lt"/>
              </a:rPr>
              <a:t>ПРОГРАММНО-АППАРАТНЫЕ РЕШЕНИЯ</a:t>
            </a:r>
          </a:p>
          <a:p>
            <a:r>
              <a:rPr lang="ru-RU" dirty="0" smtClean="0">
                <a:latin typeface="+mj-lt"/>
              </a:rPr>
              <a:t>(ПО И КОНТРОЛЛЕРЫ)</a:t>
            </a:r>
          </a:p>
          <a:p>
            <a:r>
              <a:rPr lang="ru-RU" sz="1600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РАЗРАБОТКИ И ПАТЕНТНЫЕ ИССЛЕДОВАНИЯ В </a:t>
            </a:r>
            <a:r>
              <a:rPr lang="ru-RU" sz="16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ЗАВЕРШАЮЩЕЙ </a:t>
            </a:r>
            <a:r>
              <a:rPr lang="ru-RU" sz="1600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СТАДИИ </a:t>
            </a: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69" r="23528"/>
          <a:stretch/>
        </p:blipFill>
        <p:spPr>
          <a:xfrm>
            <a:off x="596901" y="1909477"/>
            <a:ext cx="2873796" cy="3645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627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8" t="40014" r="68031" b="41150"/>
          <a:stretch/>
        </p:blipFill>
        <p:spPr>
          <a:xfrm rot="10800000">
            <a:off x="3936999" y="3211227"/>
            <a:ext cx="1752601" cy="648210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3936999" y="1909477"/>
            <a:ext cx="8229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>
                <a:latin typeface="+mj-lt"/>
              </a:rPr>
              <a:t>ЭЛЕКТРОМЕХАНИЧЕСКИЕ И ИНЖЕНЕРНЫЕ РЕШЕНИЯ </a:t>
            </a:r>
          </a:p>
          <a:p>
            <a:r>
              <a:rPr lang="ru-RU" dirty="0" smtClean="0">
                <a:latin typeface="+mj-lt"/>
              </a:rPr>
              <a:t>(</a:t>
            </a:r>
            <a:r>
              <a:rPr lang="ru-RU" altLang="ru-RU" dirty="0">
                <a:solidFill>
                  <a:srgbClr val="000000"/>
                </a:solidFill>
                <a:latin typeface="+mj-lt"/>
                <a:ea typeface="Yu Gothic UI Semibold" panose="020B0700000000000000" pitchFamily="34" charset="-128"/>
                <a:sym typeface="Times New Roman" panose="02020603050405020304" pitchFamily="18" charset="0"/>
              </a:rPr>
              <a:t>ЭЛЕКТРИЧЕСКИЕ </a:t>
            </a:r>
            <a:r>
              <a:rPr lang="ru-RU" altLang="ru-RU" dirty="0" smtClean="0">
                <a:solidFill>
                  <a:srgbClr val="000000"/>
                </a:solidFill>
                <a:latin typeface="+mj-lt"/>
                <a:ea typeface="Yu Gothic UI Semibold" panose="020B0700000000000000" pitchFamily="34" charset="-128"/>
                <a:sym typeface="Times New Roman" panose="02020603050405020304" pitchFamily="18" charset="0"/>
              </a:rPr>
              <a:t>ДВИГАТЕЛИ, КОМПРЕССОРЫ И МЕХАНИКА</a:t>
            </a:r>
            <a:r>
              <a:rPr lang="ru-RU" dirty="0" smtClean="0">
                <a:latin typeface="+mj-lt"/>
              </a:rPr>
              <a:t>)</a:t>
            </a:r>
            <a:endParaRPr lang="en-US" dirty="0" smtClean="0">
              <a:latin typeface="+mj-lt"/>
            </a:endParaRPr>
          </a:p>
          <a:p>
            <a:r>
              <a:rPr lang="ru-RU" sz="16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РАЗРАБОТКИ И ПАТЕНТНЫЕ ИССЛЕДОВАНИЯ В ЗАВЕРШАЮЩЕЙ СТАДИИ </a:t>
            </a: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69" r="23528"/>
          <a:stretch/>
        </p:blipFill>
        <p:spPr>
          <a:xfrm>
            <a:off x="596901" y="1909477"/>
            <a:ext cx="2873796" cy="3645920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>
          <a:xfrm>
            <a:off x="3860800" y="4260671"/>
            <a:ext cx="8204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latin typeface="+mj-lt"/>
              </a:rPr>
              <a:t>• МАЛОШУМНЫЕ И ЭНЕРГОЭФФЕКТИВНЫЕ ДВИГАТЕЛИ ОСЕВОГО ПОТОКА</a:t>
            </a:r>
            <a:endParaRPr lang="ru-RU" dirty="0">
              <a:latin typeface="+mj-lt"/>
            </a:endParaRPr>
          </a:p>
          <a:p>
            <a:r>
              <a:rPr lang="ru-RU" dirty="0">
                <a:latin typeface="+mj-lt"/>
              </a:rPr>
              <a:t>• </a:t>
            </a:r>
            <a:r>
              <a:rPr lang="ru-RU" dirty="0" smtClean="0">
                <a:latin typeface="+mj-lt"/>
              </a:rPr>
              <a:t>МАЛЫЕ ГАБАРИТЫ ДВИГАТЕЛЕЙ И ВЕС ПРИ ВЫСОКОЙ МОЩНОСТИ </a:t>
            </a: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• </a:t>
            </a:r>
            <a:r>
              <a:rPr lang="ru-RU" dirty="0" smtClean="0">
                <a:latin typeface="+mj-lt"/>
              </a:rPr>
              <a:t>ОТСУТСТВИЕ СКОЛЬЗЯЩИХ КОНТАКТОВ</a:t>
            </a: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• </a:t>
            </a:r>
            <a:r>
              <a:rPr lang="ru-RU" dirty="0" smtClean="0">
                <a:latin typeface="+mj-lt"/>
              </a:rPr>
              <a:t>МАЛОШУМНЫЕ И ЭНЕРГОЭФФЕКТИВНЫЕ ЛИНЕЙНЫЕ КОМПРЕССОРЫ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22604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69" r="23528"/>
          <a:stretch/>
        </p:blipFill>
        <p:spPr>
          <a:xfrm>
            <a:off x="596901" y="1909477"/>
            <a:ext cx="2873796" cy="3645920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3962400" y="201317"/>
            <a:ext cx="82296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>
                <a:latin typeface="+mj-lt"/>
              </a:rPr>
              <a:t>ПРЯМЫЕ КОНКУРЕНТЫ:</a:t>
            </a:r>
            <a:endParaRPr lang="ru-RU" b="1" dirty="0">
              <a:latin typeface="+mj-lt"/>
            </a:endParaRPr>
          </a:p>
          <a:p>
            <a:r>
              <a:rPr lang="ru-RU" dirty="0">
                <a:latin typeface="+mj-lt"/>
              </a:rPr>
              <a:t>• </a:t>
            </a:r>
            <a:r>
              <a:rPr lang="ru-RU" dirty="0" err="1" smtClean="0">
                <a:latin typeface="+mj-lt"/>
              </a:rPr>
              <a:t>Neo</a:t>
            </a:r>
            <a:r>
              <a:rPr lang="ru-RU" dirty="0">
                <a:latin typeface="+mj-lt"/>
              </a:rPr>
              <a:t>, </a:t>
            </a:r>
            <a:r>
              <a:rPr lang="ru-RU" dirty="0" err="1">
                <a:latin typeface="+mj-lt"/>
              </a:rPr>
              <a:t>Avidbots</a:t>
            </a:r>
            <a:r>
              <a:rPr lang="ru-RU" dirty="0">
                <a:latin typeface="+mj-lt"/>
              </a:rPr>
              <a:t>, Канада. Рыночная цена $50 тыс. (фаза разработок и внедрения</a:t>
            </a:r>
            <a:r>
              <a:rPr lang="ru-RU" dirty="0" smtClean="0">
                <a:latin typeface="+mj-lt"/>
              </a:rPr>
              <a:t>).</a:t>
            </a:r>
            <a:endParaRPr lang="ru-RU" dirty="0">
              <a:latin typeface="+mj-lt"/>
            </a:endParaRPr>
          </a:p>
          <a:p>
            <a:r>
              <a:rPr lang="ru-RU" dirty="0">
                <a:latin typeface="+mj-lt"/>
              </a:rPr>
              <a:t>• </a:t>
            </a:r>
            <a:r>
              <a:rPr lang="ru-RU" dirty="0" err="1" smtClean="0">
                <a:latin typeface="+mj-lt"/>
              </a:rPr>
              <a:t>Intel</a:t>
            </a:r>
            <a:r>
              <a:rPr lang="ru-RU" dirty="0" smtClean="0">
                <a:latin typeface="+mj-lt"/>
              </a:rPr>
              <a:t> </a:t>
            </a:r>
            <a:r>
              <a:rPr lang="ru-RU" dirty="0" err="1">
                <a:latin typeface="+mj-lt"/>
              </a:rPr>
              <a:t>lib</a:t>
            </a:r>
            <a:r>
              <a:rPr lang="ru-RU" dirty="0">
                <a:latin typeface="+mj-lt"/>
              </a:rPr>
              <a:t> </a:t>
            </a:r>
            <a:r>
              <a:rPr lang="ru-RU" dirty="0" err="1">
                <a:latin typeface="+mj-lt"/>
              </a:rPr>
              <a:t>or</a:t>
            </a:r>
            <a:r>
              <a:rPr lang="ru-RU" dirty="0">
                <a:latin typeface="+mj-lt"/>
              </a:rPr>
              <a:t> </a:t>
            </a:r>
            <a:r>
              <a:rPr lang="ru-RU" dirty="0" err="1">
                <a:latin typeface="+mj-lt"/>
              </a:rPr>
              <a:t>Robotics</a:t>
            </a:r>
            <a:r>
              <a:rPr lang="ru-RU" dirty="0">
                <a:latin typeface="+mj-lt"/>
              </a:rPr>
              <a:t> (</a:t>
            </a:r>
            <a:r>
              <a:rPr lang="ru-RU" dirty="0" err="1">
                <a:latin typeface="+mj-lt"/>
              </a:rPr>
              <a:t>Taski</a:t>
            </a:r>
            <a:r>
              <a:rPr lang="ru-RU" dirty="0">
                <a:latin typeface="+mj-lt"/>
              </a:rPr>
              <a:t> </a:t>
            </a:r>
            <a:r>
              <a:rPr lang="ru-RU" dirty="0" err="1">
                <a:latin typeface="+mj-lt"/>
              </a:rPr>
              <a:t>Swingobot</a:t>
            </a:r>
            <a:r>
              <a:rPr lang="ru-RU" dirty="0">
                <a:latin typeface="+mj-lt"/>
              </a:rPr>
              <a:t> 1650), США. Рыночная цена: $30 тыс. (фаза разработок и начало внедрения</a:t>
            </a:r>
            <a:r>
              <a:rPr lang="ru-RU" dirty="0" smtClean="0">
                <a:latin typeface="+mj-lt"/>
              </a:rPr>
              <a:t>).</a:t>
            </a:r>
            <a:endParaRPr lang="ru-RU" dirty="0">
              <a:latin typeface="+mj-lt"/>
            </a:endParaRPr>
          </a:p>
          <a:p>
            <a:r>
              <a:rPr lang="ru-RU" dirty="0">
                <a:latin typeface="+mj-lt"/>
              </a:rPr>
              <a:t>• </a:t>
            </a:r>
            <a:r>
              <a:rPr lang="ru-RU" dirty="0" err="1" smtClean="0">
                <a:latin typeface="+mj-lt"/>
              </a:rPr>
              <a:t>VeDroid</a:t>
            </a:r>
            <a:r>
              <a:rPr lang="ru-RU" dirty="0">
                <a:latin typeface="+mj-lt"/>
              </a:rPr>
              <a:t>, Россия. Рыночная цена: $25 тыс. (фаза разработок и начало внедрения).</a:t>
            </a:r>
          </a:p>
          <a:p>
            <a:endParaRPr lang="ru-RU" dirty="0">
              <a:latin typeface="+mj-lt"/>
            </a:endParaRPr>
          </a:p>
          <a:p>
            <a:r>
              <a:rPr lang="ru-RU" b="1" dirty="0" smtClean="0">
                <a:latin typeface="+mj-lt"/>
              </a:rPr>
              <a:t>ПОТЕНЦИАЛЬНЫЕ КОНКУРЕНТЫ </a:t>
            </a:r>
            <a:r>
              <a:rPr lang="ru-RU" b="1" dirty="0">
                <a:latin typeface="+mj-lt"/>
              </a:rPr>
              <a:t>(корпорации ведущие разработки в этой области):</a:t>
            </a:r>
          </a:p>
          <a:p>
            <a:r>
              <a:rPr lang="ru-RU" dirty="0">
                <a:latin typeface="+mj-lt"/>
              </a:rPr>
              <a:t>• </a:t>
            </a:r>
            <a:r>
              <a:rPr lang="ru-RU" dirty="0" err="1" smtClean="0">
                <a:latin typeface="+mj-lt"/>
              </a:rPr>
              <a:t>Kärcher</a:t>
            </a:r>
            <a:r>
              <a:rPr lang="ru-RU" dirty="0">
                <a:latin typeface="+mj-lt"/>
              </a:rPr>
              <a:t>, Германия (фаза разработок).</a:t>
            </a:r>
          </a:p>
          <a:p>
            <a:endParaRPr lang="ru-RU" dirty="0">
              <a:latin typeface="+mj-lt"/>
            </a:endParaRPr>
          </a:p>
          <a:p>
            <a:r>
              <a:rPr lang="ru-RU" b="1" dirty="0" smtClean="0">
                <a:latin typeface="+mj-lt"/>
              </a:rPr>
              <a:t>КОСВЕННЫЕ КОНКУРЕНТЫ </a:t>
            </a:r>
            <a:r>
              <a:rPr lang="ru-RU" b="1" dirty="0">
                <a:latin typeface="+mj-lt"/>
              </a:rPr>
              <a:t>(потенциальные инвесторы в подобного рода проекты и </a:t>
            </a:r>
            <a:r>
              <a:rPr lang="ru-RU" b="1" dirty="0" err="1">
                <a:latin typeface="+mj-lt"/>
              </a:rPr>
              <a:t>стартапы</a:t>
            </a:r>
            <a:r>
              <a:rPr lang="ru-RU" b="1" dirty="0">
                <a:latin typeface="+mj-lt"/>
              </a:rPr>
              <a:t>):</a:t>
            </a:r>
          </a:p>
          <a:p>
            <a:r>
              <a:rPr lang="ru-RU" dirty="0">
                <a:latin typeface="+mj-lt"/>
              </a:rPr>
              <a:t>• </a:t>
            </a:r>
            <a:r>
              <a:rPr lang="ru-RU" dirty="0" err="1" smtClean="0">
                <a:latin typeface="+mj-lt"/>
              </a:rPr>
              <a:t>Google</a:t>
            </a:r>
            <a:r>
              <a:rPr lang="ru-RU" dirty="0">
                <a:latin typeface="+mj-lt"/>
              </a:rPr>
              <a:t>, Яндекс, </a:t>
            </a:r>
            <a:r>
              <a:rPr lang="ru-RU" dirty="0" err="1">
                <a:latin typeface="+mj-lt"/>
              </a:rPr>
              <a:t>Ростех</a:t>
            </a:r>
            <a:r>
              <a:rPr lang="ru-RU" dirty="0">
                <a:latin typeface="+mj-lt"/>
              </a:rPr>
              <a:t>, ВЭБ, Сбербанк, </a:t>
            </a:r>
            <a:r>
              <a:rPr lang="ru-RU" dirty="0" err="1">
                <a:latin typeface="+mj-lt"/>
              </a:rPr>
              <a:t>Xiaomi</a:t>
            </a:r>
            <a:r>
              <a:rPr lang="ru-RU" dirty="0">
                <a:latin typeface="+mj-lt"/>
              </a:rPr>
              <a:t>, </a:t>
            </a:r>
            <a:r>
              <a:rPr lang="ru-RU" dirty="0" err="1">
                <a:latin typeface="+mj-lt"/>
              </a:rPr>
              <a:t>Huawei</a:t>
            </a:r>
            <a:r>
              <a:rPr lang="ru-RU" dirty="0" smtClean="0">
                <a:latin typeface="+mj-lt"/>
              </a:rPr>
              <a:t>. </a:t>
            </a:r>
            <a:endParaRPr lang="ru-RU" dirty="0">
              <a:latin typeface="+mj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4996869" y="3862785"/>
            <a:ext cx="61606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>
                <a:latin typeface="+mj-lt"/>
              </a:rPr>
              <a:t>КОНКУРЕНТНЫЕ ПРЕИМУЩЕСТВА И РЕШАЕМЫЕ ПРОБЛЕМЫ:</a:t>
            </a:r>
            <a:endParaRPr lang="ru-RU" b="1" dirty="0">
              <a:latin typeface="+mj-lt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4041264" y="4869934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•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4041264" y="6092860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•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4041264" y="5481397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•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9172064" y="4882634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•</a:t>
            </a:r>
          </a:p>
        </p:txBody>
      </p:sp>
      <p:sp>
        <p:nvSpPr>
          <p:cNvPr id="14" name="Прямоугольник 13"/>
          <p:cNvSpPr/>
          <p:nvPr/>
        </p:nvSpPr>
        <p:spPr>
          <a:xfrm>
            <a:off x="9172064" y="6105560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•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9172064" y="5494097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•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4750437" y="4328637"/>
            <a:ext cx="14750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>
                <a:latin typeface="+mj-lt"/>
              </a:rPr>
              <a:t>ТЕХНОЛОГИИ</a:t>
            </a:r>
            <a:endParaRPr lang="ru-RU" b="1" dirty="0">
              <a:latin typeface="+mj-lt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9841808" y="4341672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>
                <a:latin typeface="+mj-lt"/>
              </a:rPr>
              <a:t>ЭКОНОМИКА</a:t>
            </a:r>
            <a:endParaRPr lang="ru-RU" b="1" dirty="0">
              <a:latin typeface="+mj-lt"/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9472146" y="4882634"/>
            <a:ext cx="18742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БИЗНЕС-МОДЕЛЬ</a:t>
            </a:r>
            <a:endParaRPr lang="ru-RU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9480107" y="5494097"/>
            <a:ext cx="22589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СРОК ОКУПАЕМОСТИ</a:t>
            </a:r>
            <a:endParaRPr lang="ru-RU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9484178" y="6082539"/>
            <a:ext cx="7152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ЦЕНА</a:t>
            </a:r>
            <a:endParaRPr lang="ru-RU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4341346" y="4869934"/>
            <a:ext cx="23519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ФУНКЦИОНАЛЬНОСТЬ</a:t>
            </a:r>
            <a:endParaRPr lang="ru-RU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2" name="Прямоугольник 21"/>
          <p:cNvSpPr/>
          <p:nvPr/>
        </p:nvSpPr>
        <p:spPr>
          <a:xfrm>
            <a:off x="4341346" y="5481397"/>
            <a:ext cx="26452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ЭНЕРГОЭФФЕКТИВНОСТЬ</a:t>
            </a:r>
            <a:endParaRPr lang="ru-RU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3" name="Прямоугольник 22"/>
          <p:cNvSpPr/>
          <p:nvPr/>
        </p:nvSpPr>
        <p:spPr>
          <a:xfrm>
            <a:off x="4353378" y="6092860"/>
            <a:ext cx="13805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М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ОЩНОСТЬ</a:t>
            </a:r>
            <a:endParaRPr lang="ru-RU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3789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69" r="23528"/>
          <a:stretch/>
        </p:blipFill>
        <p:spPr>
          <a:xfrm>
            <a:off x="596901" y="1909477"/>
            <a:ext cx="2873796" cy="3645920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3978697" y="194977"/>
            <a:ext cx="7883103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>
                <a:latin typeface="+mj-lt"/>
              </a:rPr>
              <a:t>ИНВЕСТОРУ:</a:t>
            </a:r>
            <a:endParaRPr lang="ru-RU" b="1" dirty="0">
              <a:latin typeface="+mj-lt"/>
            </a:endParaRPr>
          </a:p>
          <a:p>
            <a:r>
              <a:rPr lang="ru-RU" sz="1600" dirty="0">
                <a:latin typeface="+mj-lt"/>
              </a:rPr>
              <a:t>О</a:t>
            </a:r>
            <a:r>
              <a:rPr lang="ru-RU" sz="1600" dirty="0" smtClean="0">
                <a:latin typeface="+mj-lt"/>
              </a:rPr>
              <a:t>т </a:t>
            </a:r>
            <a:r>
              <a:rPr lang="ru-RU" sz="1600" dirty="0">
                <a:latin typeface="+mj-lt"/>
              </a:rPr>
              <a:t>4 до 6 млн. </a:t>
            </a:r>
            <a:r>
              <a:rPr lang="ru-RU" sz="1600" dirty="0" smtClean="0">
                <a:latin typeface="+mj-lt"/>
              </a:rPr>
              <a:t>рублей за </a:t>
            </a:r>
            <a:r>
              <a:rPr lang="ru-RU" sz="1600" dirty="0">
                <a:latin typeface="+mj-lt"/>
              </a:rPr>
              <a:t>10-15</a:t>
            </a:r>
            <a:r>
              <a:rPr lang="ru-RU" sz="1600" dirty="0" smtClean="0">
                <a:latin typeface="+mj-lt"/>
              </a:rPr>
              <a:t>% от проекта включая созданную в процессе разработок </a:t>
            </a:r>
            <a:r>
              <a:rPr lang="ru-RU" sz="1600" dirty="0">
                <a:latin typeface="+mj-lt"/>
              </a:rPr>
              <a:t>интеллектуальную </a:t>
            </a:r>
            <a:r>
              <a:rPr lang="ru-RU" sz="1600" dirty="0" smtClean="0">
                <a:latin typeface="+mj-lt"/>
              </a:rPr>
              <a:t>собственность, конструкторскую документацию, промышленные образцы и лицензии на ПО. </a:t>
            </a:r>
            <a:r>
              <a:rPr lang="ru-RU" sz="1600" dirty="0">
                <a:latin typeface="+mj-lt"/>
              </a:rPr>
              <a:t>За инвестором дополнительно резервируется </a:t>
            </a:r>
            <a:r>
              <a:rPr lang="ru-RU" sz="1600" dirty="0" smtClean="0">
                <a:latin typeface="+mj-lt"/>
              </a:rPr>
              <a:t>15-20% доля, </a:t>
            </a:r>
            <a:r>
              <a:rPr lang="ru-RU" sz="1600" dirty="0">
                <a:latin typeface="+mj-lt"/>
              </a:rPr>
              <a:t>с возможностью выкупа по первоначальной </a:t>
            </a:r>
            <a:r>
              <a:rPr lang="ru-RU" sz="1600" dirty="0" smtClean="0">
                <a:latin typeface="+mj-lt"/>
              </a:rPr>
              <a:t>стоимости в течении 18 месяцев (400 тыс. рублей 1%).</a:t>
            </a:r>
            <a:endParaRPr lang="ru-RU" sz="1600" dirty="0">
              <a:latin typeface="+mj-lt"/>
            </a:endParaRPr>
          </a:p>
          <a:p>
            <a:r>
              <a:rPr lang="ru-RU" sz="1600" dirty="0">
                <a:latin typeface="+mj-lt"/>
              </a:rPr>
              <a:t>• </a:t>
            </a:r>
            <a:r>
              <a:rPr lang="ru-RU" sz="1600" dirty="0" smtClean="0">
                <a:latin typeface="+mj-lt"/>
              </a:rPr>
              <a:t>Когнитивная </a:t>
            </a:r>
            <a:r>
              <a:rPr lang="ru-RU" sz="1600" dirty="0" err="1">
                <a:latin typeface="+mj-lt"/>
              </a:rPr>
              <a:t>радиооптика</a:t>
            </a:r>
            <a:r>
              <a:rPr lang="ru-RU" sz="1600" dirty="0">
                <a:latin typeface="+mj-lt"/>
              </a:rPr>
              <a:t> и цифровое управление двигателями осевого потока позволяют сократить себестоимость, сохраняя функционал и </a:t>
            </a:r>
            <a:r>
              <a:rPr lang="ru-RU" sz="1600" dirty="0" err="1">
                <a:latin typeface="+mj-lt"/>
              </a:rPr>
              <a:t>энергоэффективность</a:t>
            </a:r>
            <a:r>
              <a:rPr lang="ru-RU" sz="1600" dirty="0" smtClean="0">
                <a:latin typeface="+mj-lt"/>
              </a:rPr>
              <a:t>.</a:t>
            </a:r>
            <a:endParaRPr lang="ru-RU" sz="1600" dirty="0">
              <a:latin typeface="+mj-lt"/>
            </a:endParaRPr>
          </a:p>
          <a:p>
            <a:r>
              <a:rPr lang="ru-RU" sz="1600" dirty="0">
                <a:latin typeface="+mj-lt"/>
              </a:rPr>
              <a:t>• </a:t>
            </a:r>
            <a:r>
              <a:rPr lang="ru-RU" sz="1600" dirty="0" smtClean="0">
                <a:latin typeface="+mj-lt"/>
              </a:rPr>
              <a:t>Конструкторская </a:t>
            </a:r>
            <a:r>
              <a:rPr lang="ru-RU" sz="1600" dirty="0">
                <a:latin typeface="+mj-lt"/>
              </a:rPr>
              <a:t>и техническая документация разрабатывается в цифровом виде, промышленная апробация будет проходить с применением технологии «Цифровой двойник». Что позволит оперативно вносить технические изменения, и в кратчайшие сроки перейти от тестовых образцов к мелкосерийной промышленной партии</a:t>
            </a:r>
            <a:r>
              <a:rPr lang="ru-RU" sz="1600" dirty="0" smtClean="0">
                <a:latin typeface="+mj-lt"/>
              </a:rPr>
              <a:t>.</a:t>
            </a:r>
            <a:endParaRPr lang="ru-RU" sz="1600" dirty="0">
              <a:latin typeface="+mj-lt"/>
            </a:endParaRPr>
          </a:p>
          <a:p>
            <a:r>
              <a:rPr lang="ru-RU" sz="1600" dirty="0">
                <a:latin typeface="+mj-lt"/>
              </a:rPr>
              <a:t>• </a:t>
            </a:r>
            <a:r>
              <a:rPr lang="ru-RU" sz="1600" dirty="0" smtClean="0">
                <a:latin typeface="+mj-lt"/>
              </a:rPr>
              <a:t>Выход </a:t>
            </a:r>
            <a:r>
              <a:rPr lang="ru-RU" sz="1600" dirty="0">
                <a:latin typeface="+mj-lt"/>
              </a:rPr>
              <a:t>на рынок (производство и поставка мелкосерийной партии) </a:t>
            </a:r>
            <a:r>
              <a:rPr lang="ru-RU" sz="1600" dirty="0" smtClean="0">
                <a:latin typeface="+mj-lt"/>
              </a:rPr>
              <a:t>планируется, </a:t>
            </a:r>
            <a:r>
              <a:rPr lang="ru-RU" sz="1600" dirty="0">
                <a:latin typeface="+mj-lt"/>
              </a:rPr>
              <a:t>в том числе и за счёт средств полученных от частичной предоплаты</a:t>
            </a:r>
            <a:r>
              <a:rPr lang="ru-RU" sz="1600" dirty="0" smtClean="0">
                <a:latin typeface="+mj-lt"/>
              </a:rPr>
              <a:t>.</a:t>
            </a:r>
            <a:endParaRPr lang="ru-RU" sz="1600" dirty="0">
              <a:latin typeface="+mj-lt"/>
            </a:endParaRPr>
          </a:p>
          <a:p>
            <a:r>
              <a:rPr lang="ru-RU" sz="1600" dirty="0"/>
              <a:t>• </a:t>
            </a:r>
            <a:r>
              <a:rPr lang="ru-RU" sz="1600" dirty="0" smtClean="0">
                <a:latin typeface="+mj-lt"/>
              </a:rPr>
              <a:t>Промышленная </a:t>
            </a:r>
            <a:r>
              <a:rPr lang="ru-RU" sz="1600" dirty="0">
                <a:latin typeface="+mj-lt"/>
              </a:rPr>
              <a:t>апробация: аэропорт, ВУЗ, банк</a:t>
            </a:r>
            <a:r>
              <a:rPr lang="ru-RU" sz="1600" dirty="0" smtClean="0">
                <a:latin typeface="+mj-lt"/>
              </a:rPr>
              <a:t>.</a:t>
            </a:r>
            <a:endParaRPr lang="ru-RU" sz="1600" dirty="0">
              <a:latin typeface="+mj-lt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978697" y="4072581"/>
            <a:ext cx="9348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>
                <a:latin typeface="+mj-lt"/>
              </a:rPr>
              <a:t>РЫНОК:</a:t>
            </a:r>
            <a:endParaRPr lang="en-US" b="1" dirty="0" smtClean="0">
              <a:latin typeface="+mj-lt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978697" y="4333447"/>
            <a:ext cx="8213303" cy="2523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/>
              <a:t>• </a:t>
            </a:r>
            <a:r>
              <a:rPr lang="ru-RU" sz="1600" dirty="0" smtClean="0">
                <a:latin typeface="+mj-lt"/>
              </a:rPr>
              <a:t>На </a:t>
            </a:r>
            <a:r>
              <a:rPr lang="ru-RU" sz="1600" dirty="0">
                <a:latin typeface="+mj-lt"/>
              </a:rPr>
              <a:t>данный момент </a:t>
            </a:r>
            <a:r>
              <a:rPr lang="ru-RU" sz="1600" dirty="0" err="1">
                <a:latin typeface="+mj-lt"/>
              </a:rPr>
              <a:t>клининговый</a:t>
            </a:r>
            <a:r>
              <a:rPr lang="ru-RU" sz="1600" dirty="0">
                <a:latin typeface="+mj-lt"/>
              </a:rPr>
              <a:t> бизнес на рынках ЕАЭС роботизирован </a:t>
            </a:r>
            <a:r>
              <a:rPr lang="ru-RU" sz="1600" dirty="0" smtClean="0">
                <a:latin typeface="+mj-lt"/>
              </a:rPr>
              <a:t>максимум </a:t>
            </a:r>
            <a:r>
              <a:rPr lang="ru-RU" sz="1600" dirty="0">
                <a:latin typeface="+mj-lt"/>
              </a:rPr>
              <a:t>на </a:t>
            </a:r>
            <a:r>
              <a:rPr lang="ru-RU" sz="1600" b="1" dirty="0">
                <a:latin typeface="+mj-lt"/>
              </a:rPr>
              <a:t>1%. </a:t>
            </a:r>
            <a:endParaRPr lang="en-US" sz="1600" b="1" dirty="0" smtClean="0">
              <a:latin typeface="+mj-lt"/>
            </a:endParaRPr>
          </a:p>
          <a:p>
            <a:r>
              <a:rPr lang="ru-RU" sz="1600" dirty="0">
                <a:latin typeface="+mj-lt"/>
              </a:rPr>
              <a:t>• </a:t>
            </a:r>
            <a:r>
              <a:rPr lang="ru-RU" sz="1600" dirty="0" smtClean="0">
                <a:latin typeface="+mj-lt"/>
              </a:rPr>
              <a:t>Аналитики </a:t>
            </a:r>
            <a:r>
              <a:rPr lang="ru-RU" sz="1600" dirty="0">
                <a:latin typeface="+mj-lt"/>
              </a:rPr>
              <a:t>компании </a:t>
            </a:r>
            <a:r>
              <a:rPr lang="ru-RU" sz="1600" dirty="0" err="1">
                <a:latin typeface="+mj-lt"/>
              </a:rPr>
              <a:t>Technavio</a:t>
            </a:r>
            <a:r>
              <a:rPr lang="ru-RU" sz="1600" dirty="0">
                <a:latin typeface="+mj-lt"/>
              </a:rPr>
              <a:t> прогнозируют рост рынка профессиональных роботов-уборщиков со среднегодовыми темпами </a:t>
            </a:r>
            <a:r>
              <a:rPr lang="ru-RU" sz="1600" b="1" dirty="0">
                <a:latin typeface="+mj-lt"/>
              </a:rPr>
              <a:t>44</a:t>
            </a:r>
            <a:r>
              <a:rPr lang="ru-RU" sz="1600" b="1" dirty="0" smtClean="0">
                <a:latin typeface="+mj-lt"/>
              </a:rPr>
              <a:t>%</a:t>
            </a:r>
            <a:r>
              <a:rPr lang="ru-RU" sz="1600" dirty="0" smtClean="0">
                <a:latin typeface="+mj-lt"/>
              </a:rPr>
              <a:t>. </a:t>
            </a:r>
            <a:endParaRPr lang="ru-RU" sz="1600" dirty="0">
              <a:latin typeface="+mj-lt"/>
            </a:endParaRPr>
          </a:p>
          <a:p>
            <a:r>
              <a:rPr lang="ru-RU" sz="1600" dirty="0" smtClean="0"/>
              <a:t>• Емкость рынка </a:t>
            </a:r>
            <a:r>
              <a:rPr lang="ru-RU" sz="1600" dirty="0"/>
              <a:t>профессиональных роботов-уборщиков</a:t>
            </a:r>
            <a:r>
              <a:rPr lang="ru-RU" sz="1600" dirty="0" smtClean="0"/>
              <a:t> (ЕАЭС): </a:t>
            </a:r>
            <a:r>
              <a:rPr lang="ru-RU" sz="1600" b="1" dirty="0" smtClean="0"/>
              <a:t>более </a:t>
            </a:r>
            <a:r>
              <a:rPr lang="en-US" sz="1600" b="1" dirty="0"/>
              <a:t>$</a:t>
            </a:r>
            <a:r>
              <a:rPr lang="ru-RU" sz="1600" b="1" dirty="0"/>
              <a:t>1 </a:t>
            </a:r>
            <a:r>
              <a:rPr lang="ru-RU" sz="1600" b="1" dirty="0" smtClean="0"/>
              <a:t>млрд., 100 000 единиц в год. </a:t>
            </a:r>
            <a:endParaRPr lang="ru-RU" sz="1600" b="1" dirty="0" smtClean="0"/>
          </a:p>
          <a:p>
            <a:r>
              <a:rPr lang="ru-RU" sz="1600" dirty="0"/>
              <a:t>• Проект </a:t>
            </a:r>
            <a:r>
              <a:rPr lang="ru-RU" sz="1600" dirty="0" smtClean="0"/>
              <a:t>планирует захватить долю рынка </a:t>
            </a:r>
            <a:r>
              <a:rPr lang="ru-RU" sz="1600" b="1" dirty="0" smtClean="0"/>
              <a:t>ЕАЭС к 2023 </a:t>
            </a:r>
            <a:r>
              <a:rPr lang="ru-RU" sz="1600" dirty="0" smtClean="0"/>
              <a:t>году равную </a:t>
            </a:r>
            <a:r>
              <a:rPr lang="ru-RU" sz="1600" b="1" dirty="0" smtClean="0"/>
              <a:t>30-50%, </a:t>
            </a:r>
            <a:r>
              <a:rPr lang="en-US" sz="1600" b="1" dirty="0" smtClean="0"/>
              <a:t>$</a:t>
            </a:r>
            <a:r>
              <a:rPr lang="ru-RU" sz="1600" b="1" dirty="0" smtClean="0"/>
              <a:t>500 млн. в год. </a:t>
            </a:r>
            <a:endParaRPr lang="ru-RU" sz="1600" b="1" dirty="0" smtClean="0"/>
          </a:p>
          <a:p>
            <a:r>
              <a:rPr lang="ru-RU" sz="1600" dirty="0"/>
              <a:t>• Рыночная </a:t>
            </a:r>
            <a:r>
              <a:rPr lang="ru-RU" sz="1600" dirty="0" smtClean="0"/>
              <a:t>стоимость одного </a:t>
            </a:r>
            <a:r>
              <a:rPr lang="ru-RU" sz="1600" dirty="0" err="1" smtClean="0"/>
              <a:t>клинингового</a:t>
            </a:r>
            <a:r>
              <a:rPr lang="ru-RU" sz="1600" dirty="0" smtClean="0"/>
              <a:t> робота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ACTUATOR</a:t>
            </a:r>
            <a:r>
              <a:rPr lang="ru-RU" sz="1600" dirty="0" smtClean="0"/>
              <a:t> в пределах </a:t>
            </a:r>
            <a:r>
              <a:rPr lang="en-US" sz="1600" b="1" dirty="0" smtClean="0"/>
              <a:t>$10 000</a:t>
            </a:r>
            <a:r>
              <a:rPr lang="en-US" sz="1600" b="1" dirty="0" smtClean="0"/>
              <a:t>.</a:t>
            </a:r>
            <a:endParaRPr lang="ru-RU" sz="1600" b="1" dirty="0" smtClean="0"/>
          </a:p>
          <a:p>
            <a:r>
              <a:rPr lang="ru-RU" sz="1600" b="1" dirty="0" smtClean="0"/>
              <a:t> </a:t>
            </a:r>
            <a:endParaRPr lang="ru-RU" sz="1600" b="1" dirty="0">
              <a:latin typeface="+mj-lt"/>
            </a:endParaRPr>
          </a:p>
          <a:p>
            <a:r>
              <a:rPr lang="ru-RU" sz="1400" dirty="0" smtClean="0">
                <a:hlinkClick r:id="rId3"/>
              </a:rPr>
              <a:t> </a:t>
            </a:r>
            <a:r>
              <a:rPr lang="ru-RU" sz="1400" dirty="0" smtClean="0">
                <a:latin typeface="Century Gothic" panose="020B0502020202020204" pitchFamily="34" charset="0"/>
                <a:hlinkClick r:id="rId3"/>
              </a:rPr>
              <a:t>→ ТРЕНДЫ В ОБЛАСТИ КЛИНИНГОВЫХ РОБОТОВ</a:t>
            </a:r>
            <a:endParaRPr lang="ru-RU" sz="14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81616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13"/>
          <p:cNvSpPr/>
          <p:nvPr/>
        </p:nvSpPr>
        <p:spPr>
          <a:xfrm>
            <a:off x="1352546" y="1713553"/>
            <a:ext cx="181492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b="1" spc="50" dirty="0" smtClean="0">
                <a:cs typeface="Arial"/>
              </a:rPr>
              <a:t>ДМИТРИЙ ФИЛИППОВ</a:t>
            </a:r>
            <a:endParaRPr lang="ru-RU" sz="1200" dirty="0"/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45" y="218213"/>
            <a:ext cx="1698104" cy="1357524"/>
          </a:xfrm>
          <a:prstGeom prst="rect">
            <a:avLst/>
          </a:prstGeom>
        </p:spPr>
      </p:pic>
      <p:sp>
        <p:nvSpPr>
          <p:cNvPr id="16" name="Прямоугольник 15"/>
          <p:cNvSpPr/>
          <p:nvPr/>
        </p:nvSpPr>
        <p:spPr>
          <a:xfrm>
            <a:off x="9262435" y="1676618"/>
            <a:ext cx="147072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b="1" spc="50" dirty="0" smtClean="0">
                <a:cs typeface="Arial"/>
              </a:rPr>
              <a:t>АЛЕКСЕЙ ЛЮМАН</a:t>
            </a:r>
            <a:endParaRPr lang="ru-RU" sz="1200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377339" y="1953617"/>
            <a:ext cx="3765333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200" spc="50" dirty="0" smtClean="0">
                <a:latin typeface="+mj-lt"/>
                <a:cs typeface="Arial"/>
              </a:rPr>
              <a:t>Кандидат технических наук.</a:t>
            </a:r>
          </a:p>
          <a:p>
            <a:pPr algn="ctr"/>
            <a:r>
              <a:rPr lang="ru-RU" sz="1200" spc="50" dirty="0" smtClean="0">
                <a:latin typeface="+mj-lt"/>
                <a:cs typeface="Arial"/>
              </a:rPr>
              <a:t>  Автор</a:t>
            </a:r>
            <a:r>
              <a:rPr lang="en-US" sz="1200" spc="50" dirty="0" smtClean="0">
                <a:latin typeface="+mj-lt"/>
                <a:cs typeface="Arial"/>
              </a:rPr>
              <a:t>/</a:t>
            </a:r>
            <a:r>
              <a:rPr lang="ru-RU" sz="1200" spc="50" dirty="0" smtClean="0">
                <a:latin typeface="+mj-lt"/>
                <a:cs typeface="Arial"/>
              </a:rPr>
              <a:t>разработчик технологии:</a:t>
            </a:r>
          </a:p>
          <a:p>
            <a:pPr algn="ctr"/>
            <a:r>
              <a:rPr lang="ru-RU" sz="1200" spc="50" dirty="0" smtClean="0">
                <a:latin typeface="+mj-lt"/>
                <a:cs typeface="Arial"/>
              </a:rPr>
              <a:t> «Электрические машины </a:t>
            </a:r>
            <a:r>
              <a:rPr lang="ru-RU" sz="1200" spc="50" dirty="0" smtClean="0">
                <a:latin typeface="+mj-lt"/>
                <a:cs typeface="Arial"/>
              </a:rPr>
              <a:t>осевого потока</a:t>
            </a:r>
          </a:p>
          <a:p>
            <a:pPr algn="ctr"/>
            <a:r>
              <a:rPr lang="ru-RU" sz="1200" spc="50" dirty="0" smtClean="0">
                <a:latin typeface="+mj-lt"/>
                <a:cs typeface="Arial"/>
              </a:rPr>
              <a:t> </a:t>
            </a:r>
            <a:r>
              <a:rPr lang="ru-RU" sz="1200" spc="50" dirty="0" smtClean="0">
                <a:latin typeface="+mj-lt"/>
                <a:cs typeface="Arial"/>
              </a:rPr>
              <a:t>с цифровым управлением»</a:t>
            </a:r>
            <a:r>
              <a:rPr lang="en-US" sz="1200" spc="50" dirty="0" smtClean="0">
                <a:latin typeface="+mj-lt"/>
                <a:cs typeface="Arial"/>
              </a:rPr>
              <a:t>.</a:t>
            </a:r>
            <a:endParaRPr lang="ru-RU" sz="1200" spc="50" dirty="0" smtClean="0">
              <a:latin typeface="+mj-lt"/>
              <a:cs typeface="Arial"/>
            </a:endParaRPr>
          </a:p>
          <a:p>
            <a:pPr algn="ctr"/>
            <a:endParaRPr lang="en-US" sz="1000" spc="50" dirty="0" smtClean="0">
              <a:latin typeface="+mj-lt"/>
              <a:cs typeface="Arial"/>
            </a:endParaRPr>
          </a:p>
          <a:p>
            <a:pPr algn="ctr"/>
            <a:r>
              <a:rPr lang="ru-RU" sz="1200" dirty="0" smtClean="0">
                <a:solidFill>
                  <a:srgbClr val="3D85C6"/>
                </a:solidFill>
                <a:latin typeface="Century Gothic" panose="020B0502020202020204" pitchFamily="34" charset="0"/>
                <a:hlinkClick r:id="rId4"/>
              </a:rPr>
              <a:t>→ ИНТЕРНЕТ-ПРОФИЛЬ</a:t>
            </a:r>
            <a:endParaRPr lang="ru-RU" sz="1200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8427390" y="1925015"/>
            <a:ext cx="3140814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200" spc="50" dirty="0" smtClean="0">
                <a:latin typeface="+mj-lt"/>
                <a:cs typeface="Arial"/>
              </a:rPr>
              <a:t>Физика-математика</a:t>
            </a:r>
            <a:r>
              <a:rPr lang="en-US" sz="1200" spc="50" dirty="0" smtClean="0">
                <a:latin typeface="+mj-lt"/>
                <a:cs typeface="Arial"/>
              </a:rPr>
              <a:t>/</a:t>
            </a:r>
            <a:r>
              <a:rPr lang="ru-RU" sz="1200" spc="50" dirty="0" smtClean="0">
                <a:latin typeface="+mj-lt"/>
                <a:cs typeface="Arial"/>
              </a:rPr>
              <a:t>программирование</a:t>
            </a:r>
            <a:r>
              <a:rPr lang="en-US" sz="1200" spc="50" dirty="0" smtClean="0">
                <a:latin typeface="+mj-lt"/>
                <a:cs typeface="Arial"/>
              </a:rPr>
              <a:t>.</a:t>
            </a:r>
            <a:endParaRPr lang="ru-RU" sz="1200" spc="50" dirty="0" smtClean="0">
              <a:latin typeface="+mj-lt"/>
              <a:cs typeface="Arial"/>
            </a:endParaRPr>
          </a:p>
          <a:p>
            <a:pPr algn="ctr"/>
            <a:r>
              <a:rPr lang="ru-RU" sz="1200" spc="50" dirty="0" smtClean="0">
                <a:latin typeface="+mj-lt"/>
                <a:cs typeface="Arial"/>
              </a:rPr>
              <a:t>Со-автор</a:t>
            </a:r>
            <a:r>
              <a:rPr lang="en-US" sz="1200" spc="50" dirty="0" smtClean="0">
                <a:latin typeface="+mj-lt"/>
                <a:cs typeface="Arial"/>
              </a:rPr>
              <a:t>/</a:t>
            </a:r>
            <a:r>
              <a:rPr lang="ru-RU" sz="1200" spc="50" dirty="0" smtClean="0">
                <a:latin typeface="+mj-lt"/>
                <a:cs typeface="Arial"/>
              </a:rPr>
              <a:t>разработчик технологии:</a:t>
            </a:r>
          </a:p>
          <a:p>
            <a:pPr algn="ctr"/>
            <a:r>
              <a:rPr lang="ru-RU" sz="1200" spc="50" dirty="0" smtClean="0">
                <a:latin typeface="+mj-lt"/>
                <a:cs typeface="Arial"/>
              </a:rPr>
              <a:t> «Когнитивная </a:t>
            </a:r>
            <a:r>
              <a:rPr lang="ru-RU" sz="1200" spc="50" dirty="0" err="1" smtClean="0">
                <a:latin typeface="+mj-lt"/>
                <a:cs typeface="Arial"/>
              </a:rPr>
              <a:t>радиооптика</a:t>
            </a:r>
            <a:r>
              <a:rPr lang="ru-RU" sz="1200" spc="50" dirty="0" smtClean="0">
                <a:latin typeface="+mj-lt"/>
                <a:cs typeface="Arial"/>
              </a:rPr>
              <a:t>».</a:t>
            </a:r>
          </a:p>
          <a:p>
            <a:pPr algn="ctr"/>
            <a:endParaRPr lang="ru-RU" sz="1000" spc="50" dirty="0" smtClean="0">
              <a:latin typeface="Century Gothic" panose="020B0502020202020204" pitchFamily="34" charset="0"/>
              <a:cs typeface="Arial"/>
            </a:endParaRPr>
          </a:p>
          <a:p>
            <a:pPr algn="ctr"/>
            <a:r>
              <a:rPr lang="ru-RU" sz="1200" dirty="0">
                <a:solidFill>
                  <a:srgbClr val="3D85C6"/>
                </a:solidFill>
                <a:latin typeface="Century Gothic" panose="020B0502020202020204" pitchFamily="34" charset="0"/>
                <a:hlinkClick r:id="rId5"/>
              </a:rPr>
              <a:t>→ ИНТЕРНЕТ-ПРОФИЛЬ</a:t>
            </a:r>
            <a:endParaRPr lang="ru-RU" sz="12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8431247" y="5065528"/>
            <a:ext cx="324005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400" dirty="0" smtClean="0">
                <a:latin typeface="+mj-lt"/>
              </a:rPr>
              <a:t>ПРОГРАММНО-АППАРАТНЫЕ РЕШЕНИЯ:</a:t>
            </a:r>
          </a:p>
          <a:p>
            <a:pPr algn="ctr"/>
            <a:r>
              <a:rPr lang="ru-RU" sz="1400" dirty="0" smtClean="0">
                <a:latin typeface="+mj-lt"/>
                <a:hlinkClick r:id="rId6"/>
              </a:rPr>
              <a:t> </a:t>
            </a:r>
            <a:r>
              <a:rPr lang="ru-RU" sz="1400" dirty="0">
                <a:solidFill>
                  <a:srgbClr val="3D85C6"/>
                </a:solidFill>
                <a:latin typeface="Century Gothic" panose="020B0502020202020204" pitchFamily="34" charset="0"/>
                <a:hlinkClick r:id="rId6"/>
              </a:rPr>
              <a:t>→ </a:t>
            </a:r>
            <a:r>
              <a:rPr lang="ru-RU" sz="1400" dirty="0" smtClean="0">
                <a:latin typeface="+mj-lt"/>
                <a:hlinkClick r:id="rId6"/>
              </a:rPr>
              <a:t>ПОДРОБНЕЕ </a:t>
            </a:r>
            <a:endParaRPr lang="ru-RU" sz="1400" dirty="0">
              <a:latin typeface="+mj-lt"/>
            </a:endParaRPr>
          </a:p>
        </p:txBody>
      </p:sp>
      <p:pic>
        <p:nvPicPr>
          <p:cNvPr id="26" name="Рисунок 2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6316" y="203939"/>
            <a:ext cx="1650881" cy="1371798"/>
          </a:xfrm>
          <a:prstGeom prst="rect">
            <a:avLst/>
          </a:prstGeom>
        </p:spPr>
      </p:pic>
      <p:sp>
        <p:nvSpPr>
          <p:cNvPr id="27" name="Прямоугольник 26"/>
          <p:cNvSpPr/>
          <p:nvPr/>
        </p:nvSpPr>
        <p:spPr>
          <a:xfrm>
            <a:off x="5206316" y="1713553"/>
            <a:ext cx="191828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b="1" spc="50" dirty="0" smtClean="0">
                <a:cs typeface="Arial"/>
              </a:rPr>
              <a:t>ВЛАДИМИР СТАРОСТИН</a:t>
            </a:r>
            <a:endParaRPr lang="ru-RU" sz="1200" dirty="0"/>
          </a:p>
        </p:txBody>
      </p:sp>
      <p:sp>
        <p:nvSpPr>
          <p:cNvPr id="30" name="Прямоугольник 29"/>
          <p:cNvSpPr/>
          <p:nvPr/>
        </p:nvSpPr>
        <p:spPr>
          <a:xfrm>
            <a:off x="4685090" y="1958390"/>
            <a:ext cx="2960733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200" spc="50" dirty="0">
                <a:latin typeface="+mj-lt"/>
                <a:cs typeface="Arial"/>
              </a:rPr>
              <a:t>Э</a:t>
            </a:r>
            <a:r>
              <a:rPr lang="ru-RU" sz="1200" spc="50" dirty="0" smtClean="0">
                <a:latin typeface="+mj-lt"/>
                <a:cs typeface="Arial"/>
              </a:rPr>
              <a:t>кономика</a:t>
            </a:r>
            <a:r>
              <a:rPr lang="en-US" sz="1200" spc="50" dirty="0" smtClean="0">
                <a:latin typeface="+mj-lt"/>
                <a:cs typeface="Arial"/>
              </a:rPr>
              <a:t>/</a:t>
            </a:r>
            <a:r>
              <a:rPr lang="ru-RU" sz="1200" spc="50" dirty="0" smtClean="0">
                <a:latin typeface="+mj-lt"/>
                <a:cs typeface="Arial"/>
              </a:rPr>
              <a:t>программирование</a:t>
            </a:r>
            <a:r>
              <a:rPr lang="en-US" sz="1200" spc="50" dirty="0" smtClean="0">
                <a:latin typeface="+mj-lt"/>
                <a:cs typeface="Arial"/>
              </a:rPr>
              <a:t>.</a:t>
            </a:r>
            <a:endParaRPr lang="ru-RU" sz="1200" spc="50" dirty="0" smtClean="0">
              <a:latin typeface="+mj-lt"/>
              <a:cs typeface="Arial"/>
            </a:endParaRPr>
          </a:p>
          <a:p>
            <a:pPr algn="ctr"/>
            <a:r>
              <a:rPr lang="ru-RU" sz="1200" spc="50" dirty="0" smtClean="0">
                <a:latin typeface="+mj-lt"/>
                <a:cs typeface="Arial"/>
              </a:rPr>
              <a:t>Автор</a:t>
            </a:r>
            <a:r>
              <a:rPr lang="en-US" sz="1200" spc="50" dirty="0" smtClean="0">
                <a:latin typeface="+mj-lt"/>
                <a:cs typeface="Arial"/>
              </a:rPr>
              <a:t>/</a:t>
            </a:r>
            <a:r>
              <a:rPr lang="ru-RU" sz="1200" spc="50" dirty="0" smtClean="0">
                <a:latin typeface="+mj-lt"/>
                <a:cs typeface="Arial"/>
              </a:rPr>
              <a:t>разработчик технологии:</a:t>
            </a:r>
          </a:p>
          <a:p>
            <a:pPr algn="ctr"/>
            <a:r>
              <a:rPr lang="ru-RU" sz="1200" spc="50" dirty="0" smtClean="0">
                <a:latin typeface="+mj-lt"/>
                <a:cs typeface="Arial"/>
              </a:rPr>
              <a:t> «Когнитивная </a:t>
            </a:r>
            <a:r>
              <a:rPr lang="ru-RU" sz="1200" spc="50" dirty="0" err="1" smtClean="0">
                <a:latin typeface="+mj-lt"/>
                <a:cs typeface="Arial"/>
              </a:rPr>
              <a:t>радиооптика</a:t>
            </a:r>
            <a:r>
              <a:rPr lang="ru-RU" sz="1200" spc="50" dirty="0" smtClean="0">
                <a:latin typeface="+mj-lt"/>
                <a:cs typeface="Arial"/>
              </a:rPr>
              <a:t>».</a:t>
            </a:r>
          </a:p>
          <a:p>
            <a:pPr algn="ctr"/>
            <a:endParaRPr lang="ru-RU" sz="1000" spc="50" dirty="0">
              <a:latin typeface="+mj-lt"/>
              <a:cs typeface="Arial"/>
            </a:endParaRPr>
          </a:p>
          <a:p>
            <a:pPr algn="ctr"/>
            <a:r>
              <a:rPr lang="ru-RU" sz="1200" dirty="0">
                <a:solidFill>
                  <a:srgbClr val="3D85C6"/>
                </a:solidFill>
                <a:latin typeface="Century Gothic" panose="020B0502020202020204" pitchFamily="34" charset="0"/>
                <a:hlinkClick r:id="rId8"/>
              </a:rPr>
              <a:t>→ </a:t>
            </a:r>
            <a:r>
              <a:rPr lang="ru-RU" sz="1200" dirty="0" smtClean="0">
                <a:solidFill>
                  <a:srgbClr val="3D85C6"/>
                </a:solidFill>
                <a:latin typeface="Century Gothic" panose="020B0502020202020204" pitchFamily="34" charset="0"/>
                <a:hlinkClick r:id="rId8"/>
              </a:rPr>
              <a:t>ИНТЕРНЕТ-ПРОФИЛЬ</a:t>
            </a:r>
            <a:endParaRPr lang="ru-RU" sz="1200" dirty="0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2872759"/>
              </p:ext>
            </p:extLst>
          </p:nvPr>
        </p:nvGraphicFramePr>
        <p:xfrm>
          <a:off x="5643222" y="3942621"/>
          <a:ext cx="1088474" cy="12383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4" name="CorelDRAW" r:id="rId9" imgW="2869611" imgH="3265201" progId="CorelDraw.Graphic.19">
                  <p:embed/>
                </p:oleObj>
              </mc:Choice>
              <mc:Fallback>
                <p:oleObj name="CorelDRAW" r:id="rId9" imgW="2869611" imgH="3265201" progId="CorelDraw.Graphic.19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643222" y="3942621"/>
                        <a:ext cx="1088474" cy="12383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Прямоугольник 5"/>
          <p:cNvSpPr/>
          <p:nvPr/>
        </p:nvSpPr>
        <p:spPr>
          <a:xfrm>
            <a:off x="5068075" y="5526281"/>
            <a:ext cx="2396810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 smtClean="0">
                <a:latin typeface="Orbitron" panose="02000000000000000000" pitchFamily="2" charset="0"/>
                <a:hlinkClick r:id="rId11"/>
              </a:rPr>
              <a:t>WWW.iACTUATOR.RU</a:t>
            </a:r>
            <a:endParaRPr lang="en-US" sz="1400" dirty="0" smtClean="0">
              <a:latin typeface="Orbitron" panose="02000000000000000000" pitchFamily="2" charset="0"/>
            </a:endParaRPr>
          </a:p>
          <a:p>
            <a:pPr algn="ctr"/>
            <a:endParaRPr lang="en-US" dirty="0" smtClean="0">
              <a:latin typeface="+mj-lt"/>
            </a:endParaRPr>
          </a:p>
          <a:p>
            <a:pPr algn="ctr"/>
            <a:r>
              <a:rPr lang="en-US" dirty="0" smtClean="0">
                <a:latin typeface="+mj-lt"/>
                <a:hlinkClick r:id="rId12"/>
              </a:rPr>
              <a:t>info@iactuator.ru</a:t>
            </a:r>
            <a:endParaRPr lang="en-US" dirty="0" smtClean="0">
              <a:latin typeface="+mj-lt"/>
            </a:endParaRPr>
          </a:p>
        </p:txBody>
      </p:sp>
      <p:pic>
        <p:nvPicPr>
          <p:cNvPr id="21" name="Рисунок 20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423" t="40014" r="2" b="40570"/>
          <a:stretch/>
        </p:blipFill>
        <p:spPr>
          <a:xfrm>
            <a:off x="9663923" y="4301702"/>
            <a:ext cx="774701" cy="733679"/>
          </a:xfrm>
          <a:prstGeom prst="rect">
            <a:avLst/>
          </a:prstGeom>
        </p:spPr>
      </p:pic>
      <p:pic>
        <p:nvPicPr>
          <p:cNvPr id="22" name="Рисунок 21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8" t="40014" r="80398" b="41150"/>
          <a:stretch/>
        </p:blipFill>
        <p:spPr>
          <a:xfrm rot="10800000">
            <a:off x="1597957" y="4328417"/>
            <a:ext cx="1028700" cy="648210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9148745" y="6136456"/>
            <a:ext cx="19720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+7 (916)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368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-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36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-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89</a:t>
            </a:r>
            <a:endParaRPr lang="ru-RU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4" name="Прямоугольник 23"/>
          <p:cNvSpPr/>
          <p:nvPr/>
        </p:nvSpPr>
        <p:spPr>
          <a:xfrm>
            <a:off x="110743" y="5055659"/>
            <a:ext cx="419006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400" dirty="0" smtClean="0">
                <a:latin typeface="+mj-lt"/>
              </a:rPr>
              <a:t>ЭЛЕКТРОМЕХАНИЧЕСКИЕ И ИНЖЕНЕРНЫЕ РЕШЕНИЯ:</a:t>
            </a:r>
          </a:p>
          <a:p>
            <a:pPr algn="ctr"/>
            <a:r>
              <a:rPr lang="ru-RU" sz="1400" dirty="0" smtClean="0">
                <a:latin typeface="+mj-lt"/>
              </a:rPr>
              <a:t> </a:t>
            </a:r>
            <a:r>
              <a:rPr lang="ru-RU" sz="1400" dirty="0">
                <a:solidFill>
                  <a:srgbClr val="3D85C6"/>
                </a:solidFill>
                <a:latin typeface="Century Gothic" panose="020B0502020202020204" pitchFamily="34" charset="0"/>
                <a:hlinkClick r:id="rId14"/>
              </a:rPr>
              <a:t>→ </a:t>
            </a:r>
            <a:r>
              <a:rPr lang="ru-RU" sz="1400" dirty="0" smtClean="0">
                <a:latin typeface="+mj-lt"/>
                <a:hlinkClick r:id="rId14"/>
              </a:rPr>
              <a:t>ПОДРОБНЕЕ </a:t>
            </a:r>
            <a:endParaRPr lang="ru-RU" sz="1400" dirty="0">
              <a:latin typeface="+mj-lt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210189" y="6111056"/>
            <a:ext cx="19720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+7 (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9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78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) 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871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-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00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-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14</a:t>
            </a:r>
            <a:endParaRPr lang="ru-RU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5979" y="203939"/>
            <a:ext cx="1741487" cy="1371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57830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5963</TotalTime>
  <Words>745</Words>
  <Application>Microsoft Office PowerPoint</Application>
  <PresentationFormat>Широкоэкранный</PresentationFormat>
  <Paragraphs>128</Paragraphs>
  <Slides>9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8" baseType="lpstr">
      <vt:lpstr>Yu Gothic UI Semibold</vt:lpstr>
      <vt:lpstr>Arial</vt:lpstr>
      <vt:lpstr>Calibri</vt:lpstr>
      <vt:lpstr>Calibri Light</vt:lpstr>
      <vt:lpstr>Century Gothic</vt:lpstr>
      <vt:lpstr>Orbitron</vt:lpstr>
      <vt:lpstr>Times New Roman</vt:lpstr>
      <vt:lpstr>Тема Office</vt:lpstr>
      <vt:lpstr>CorelDRAW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EMIIA</dc:creator>
  <cp:lastModifiedBy>EMIIA</cp:lastModifiedBy>
  <cp:revision>96</cp:revision>
  <dcterms:created xsi:type="dcterms:W3CDTF">2020-01-30T13:23:41Z</dcterms:created>
  <dcterms:modified xsi:type="dcterms:W3CDTF">2020-02-07T09:04:11Z</dcterms:modified>
</cp:coreProperties>
</file>